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Default Extension="gif" ContentType="image/gif"/>
  <Default Extension="xlsx" ContentType="application/vnd.openxmlformats-officedocument.spreadsheetml.sheet"/>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theme/themeOverride1.xml" ContentType="application/vnd.openxmlformats-officedocument.themeOverr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charts/chart1.xml" ContentType="application/vnd.openxmlformats-officedocument.drawingml.chart+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notesSlides/notesSlide102.xml" ContentType="application/vnd.openxmlformats-officedocument.presentationml.notesSlide+xml"/>
  <Override PartName="/ppt/notesSlides/notesSlide103.xml" ContentType="application/vnd.openxmlformats-officedocument.presentationml.notesSlide+xml"/>
  <Override PartName="/ppt/charts/chart2.xml" ContentType="application/vnd.openxmlformats-officedocument.drawingml.chart+xml"/>
  <Override PartName="/ppt/charts/chart3.xml" ContentType="application/vnd.openxmlformats-officedocument.drawingml.chart+xml"/>
  <Override PartName="/ppt/notesSlides/notesSlide104.xml" ContentType="application/vnd.openxmlformats-officedocument.presentationml.notesSlide+xml"/>
  <Override PartName="/ppt/notesSlides/notesSlide105.xml" ContentType="application/vnd.openxmlformats-officedocument.presentationml.notesSlide+xml"/>
  <Override PartName="/ppt/notesSlides/notesSlide106.xml" ContentType="application/vnd.openxmlformats-officedocument.presentationml.notesSlide+xml"/>
  <Override PartName="/ppt/notesSlides/notesSlide107.xml" ContentType="application/vnd.openxmlformats-officedocument.presentationml.notesSlide+xml"/>
  <Override PartName="/ppt/notesSlides/notesSlide108.xml" ContentType="application/vnd.openxmlformats-officedocument.presentationml.notesSlide+xml"/>
  <Override PartName="/ppt/notesSlides/notesSlide109.xml" ContentType="application/vnd.openxmlformats-officedocument.presentationml.notesSlide+xml"/>
  <Override PartName="/ppt/notesSlides/notesSlide110.xml" ContentType="application/vnd.openxmlformats-officedocument.presentationml.notesSlide+xml"/>
  <Override PartName="/ppt/notesSlides/notesSlide111.xml" ContentType="application/vnd.openxmlformats-officedocument.presentationml.notesSlide+xml"/>
  <Override PartName="/ppt/notesSlides/notesSlide112.xml" ContentType="application/vnd.openxmlformats-officedocument.presentationml.notesSlide+xml"/>
  <Override PartName="/ppt/notesSlides/notesSlide113.xml" ContentType="application/vnd.openxmlformats-officedocument.presentationml.notesSlide+xml"/>
  <Override PartName="/ppt/notesSlides/notesSlide114.xml" ContentType="application/vnd.openxmlformats-officedocument.presentationml.notesSlide+xml"/>
  <Override PartName="/ppt/notesSlides/notesSlide115.xml" ContentType="application/vnd.openxmlformats-officedocument.presentationml.notesSlide+xml"/>
  <Override PartName="/ppt/notesSlides/notesSlide116.xml" ContentType="application/vnd.openxmlformats-officedocument.presentationml.notesSlide+xml"/>
  <Override PartName="/ppt/notesSlides/notesSlide117.xml" ContentType="application/vnd.openxmlformats-officedocument.presentationml.notesSlide+xml"/>
  <Override PartName="/ppt/notesSlides/notesSlide118.xml" ContentType="application/vnd.openxmlformats-officedocument.presentationml.notesSlide+xml"/>
  <Override PartName="/ppt/notesSlides/notesSlide119.xml" ContentType="application/vnd.openxmlformats-officedocument.presentationml.notesSlide+xml"/>
  <Override PartName="/ppt/notesSlides/notesSlide120.xml" ContentType="application/vnd.openxmlformats-officedocument.presentationml.notesSlide+xml"/>
  <Override PartName="/ppt/notesSlides/notesSlide121.xml" ContentType="application/vnd.openxmlformats-officedocument.presentationml.notesSlide+xml"/>
  <Override PartName="/ppt/notesSlides/notesSlide122.xml" ContentType="application/vnd.openxmlformats-officedocument.presentationml.notesSlide+xml"/>
  <Override PartName="/ppt/notesSlides/notesSlide123.xml" ContentType="application/vnd.openxmlformats-officedocument.presentationml.notesSlide+xml"/>
  <Override PartName="/ppt/notesSlides/notesSlide124.xml" ContentType="application/vnd.openxmlformats-officedocument.presentationml.notesSlide+xml"/>
  <Override PartName="/ppt/notesSlides/notesSlide125.xml" ContentType="application/vnd.openxmlformats-officedocument.presentationml.notesSlide+xml"/>
  <Override PartName="/ppt/notesSlides/notesSlide126.xml" ContentType="application/vnd.openxmlformats-officedocument.presentationml.notesSlide+xml"/>
  <Override PartName="/ppt/notesSlides/notesSlide127.xml" ContentType="application/vnd.openxmlformats-officedocument.presentationml.notesSlide+xml"/>
  <Override PartName="/ppt/notesSlides/notesSlide128.xml" ContentType="application/vnd.openxmlformats-officedocument.presentationml.notesSlide+xml"/>
  <Override PartName="/ppt/notesSlides/notesSlide129.xml" ContentType="application/vnd.openxmlformats-officedocument.presentationml.notesSlide+xml"/>
  <Override PartName="/ppt/notesSlides/notesSlide130.xml" ContentType="application/vnd.openxmlformats-officedocument.presentationml.notesSlide+xml"/>
  <Override PartName="/ppt/notesSlides/notesSlide131.xml" ContentType="application/vnd.openxmlformats-officedocument.presentationml.notesSlide+xml"/>
  <Override PartName="/ppt/notesSlides/notesSlide132.xml" ContentType="application/vnd.openxmlformats-officedocument.presentationml.notesSlide+xml"/>
  <Override PartName="/ppt/notesSlides/notesSlide133.xml" ContentType="application/vnd.openxmlformats-officedocument.presentationml.notesSlide+xml"/>
  <Override PartName="/ppt/notesSlides/notesSlide134.xml" ContentType="application/vnd.openxmlformats-officedocument.presentationml.notesSlide+xml"/>
  <Override PartName="/ppt/notesSlides/notesSlide135.xml" ContentType="application/vnd.openxmlformats-officedocument.presentationml.notesSlide+xml"/>
  <Override PartName="/ppt/notesSlides/notesSlide136.xml" ContentType="application/vnd.openxmlformats-officedocument.presentationml.notesSlide+xml"/>
  <Override PartName="/ppt/notesSlides/notesSlide137.xml" ContentType="application/vnd.openxmlformats-officedocument.presentationml.notesSlide+xml"/>
  <Override PartName="/ppt/notesSlides/notesSlide138.xml" ContentType="application/vnd.openxmlformats-officedocument.presentationml.notesSlide+xml"/>
  <Override PartName="/ppt/notesSlides/notesSlide139.xml" ContentType="application/vnd.openxmlformats-officedocument.presentationml.notesSlide+xml"/>
  <Override PartName="/ppt/notesSlides/notesSlide140.xml" ContentType="application/vnd.openxmlformats-officedocument.presentationml.notesSlide+xml"/>
  <Override PartName="/ppt/notesSlides/notesSlide141.xml" ContentType="application/vnd.openxmlformats-officedocument.presentationml.notesSlide+xml"/>
  <Override PartName="/ppt/notesSlides/notesSlide142.xml" ContentType="application/vnd.openxmlformats-officedocument.presentationml.notesSlide+xml"/>
  <Override PartName="/ppt/notesSlides/notesSlide143.xml" ContentType="application/vnd.openxmlformats-officedocument.presentationml.notesSlide+xml"/>
  <Override PartName="/ppt/notesSlides/notesSlide144.xml" ContentType="application/vnd.openxmlformats-officedocument.presentationml.notesSlide+xml"/>
  <Override PartName="/ppt/notesSlides/notesSlide145.xml" ContentType="application/vnd.openxmlformats-officedocument.presentationml.notesSlide+xml"/>
  <Override PartName="/ppt/notesSlides/notesSlide146.xml" ContentType="application/vnd.openxmlformats-officedocument.presentationml.notesSlide+xml"/>
  <Override PartName="/ppt/notesSlides/notesSlide147.xml" ContentType="application/vnd.openxmlformats-officedocument.presentationml.notesSlide+xml"/>
  <Override PartName="/ppt/notesSlides/notesSlide148.xml" ContentType="application/vnd.openxmlformats-officedocument.presentationml.notesSlide+xml"/>
  <Override PartName="/ppt/notesSlides/notesSlide149.xml" ContentType="application/vnd.openxmlformats-officedocument.presentationml.notesSlide+xml"/>
  <Override PartName="/ppt/notesSlides/notesSlide150.xml" ContentType="application/vnd.openxmlformats-officedocument.presentationml.notesSlide+xml"/>
  <Override PartName="/ppt/notesSlides/notesSlide151.xml" ContentType="application/vnd.openxmlformats-officedocument.presentationml.notesSlide+xml"/>
  <Override PartName="/ppt/notesSlides/notesSlide152.xml" ContentType="application/vnd.openxmlformats-officedocument.presentationml.notesSlide+xml"/>
  <Override PartName="/ppt/notesSlides/notesSlide153.xml" ContentType="application/vnd.openxmlformats-officedocument.presentationml.notesSlide+xml"/>
  <Override PartName="/ppt/notesSlides/notesSlide15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5" r:id="rId1"/>
  </p:sldMasterIdLst>
  <p:notesMasterIdLst>
    <p:notesMasterId r:id="rId156"/>
  </p:notesMasterIdLst>
  <p:handoutMasterIdLst>
    <p:handoutMasterId r:id="rId157"/>
  </p:handoutMasterIdLst>
  <p:sldIdLst>
    <p:sldId id="390" r:id="rId2"/>
    <p:sldId id="424" r:id="rId3"/>
    <p:sldId id="425" r:id="rId4"/>
    <p:sldId id="426" r:id="rId5"/>
    <p:sldId id="427" r:id="rId6"/>
    <p:sldId id="497" r:id="rId7"/>
    <p:sldId id="439" r:id="rId8"/>
    <p:sldId id="438" r:id="rId9"/>
    <p:sldId id="430" r:id="rId10"/>
    <p:sldId id="431" r:id="rId11"/>
    <p:sldId id="432" r:id="rId12"/>
    <p:sldId id="459" r:id="rId13"/>
    <p:sldId id="460" r:id="rId14"/>
    <p:sldId id="434" r:id="rId15"/>
    <p:sldId id="383" r:id="rId16"/>
    <p:sldId id="435" r:id="rId17"/>
    <p:sldId id="433" r:id="rId18"/>
    <p:sldId id="436" r:id="rId19"/>
    <p:sldId id="391" r:id="rId20"/>
    <p:sldId id="511" r:id="rId21"/>
    <p:sldId id="393" r:id="rId22"/>
    <p:sldId id="440" r:id="rId23"/>
    <p:sldId id="444" r:id="rId24"/>
    <p:sldId id="442" r:id="rId25"/>
    <p:sldId id="443" r:id="rId26"/>
    <p:sldId id="445" r:id="rId27"/>
    <p:sldId id="446" r:id="rId28"/>
    <p:sldId id="448" r:id="rId29"/>
    <p:sldId id="449" r:id="rId30"/>
    <p:sldId id="451" r:id="rId31"/>
    <p:sldId id="452" r:id="rId32"/>
    <p:sldId id="453" r:id="rId33"/>
    <p:sldId id="450" r:id="rId34"/>
    <p:sldId id="464" r:id="rId35"/>
    <p:sldId id="467" r:id="rId36"/>
    <p:sldId id="456" r:id="rId37"/>
    <p:sldId id="468" r:id="rId38"/>
    <p:sldId id="469" r:id="rId39"/>
    <p:sldId id="470" r:id="rId40"/>
    <p:sldId id="517" r:id="rId41"/>
    <p:sldId id="471" r:id="rId42"/>
    <p:sldId id="472" r:id="rId43"/>
    <p:sldId id="473" r:id="rId44"/>
    <p:sldId id="474" r:id="rId45"/>
    <p:sldId id="475" r:id="rId46"/>
    <p:sldId id="476" r:id="rId47"/>
    <p:sldId id="477" r:id="rId48"/>
    <p:sldId id="478" r:id="rId49"/>
    <p:sldId id="479" r:id="rId50"/>
    <p:sldId id="480" r:id="rId51"/>
    <p:sldId id="498" r:id="rId52"/>
    <p:sldId id="481" r:id="rId53"/>
    <p:sldId id="482" r:id="rId54"/>
    <p:sldId id="483" r:id="rId55"/>
    <p:sldId id="484" r:id="rId56"/>
    <p:sldId id="485" r:id="rId57"/>
    <p:sldId id="487" r:id="rId58"/>
    <p:sldId id="499" r:id="rId59"/>
    <p:sldId id="500" r:id="rId60"/>
    <p:sldId id="488" r:id="rId61"/>
    <p:sldId id="489" r:id="rId62"/>
    <p:sldId id="490" r:id="rId63"/>
    <p:sldId id="491" r:id="rId64"/>
    <p:sldId id="520" r:id="rId65"/>
    <p:sldId id="492" r:id="rId66"/>
    <p:sldId id="493" r:id="rId67"/>
    <p:sldId id="494" r:id="rId68"/>
    <p:sldId id="495" r:id="rId69"/>
    <p:sldId id="496" r:id="rId70"/>
    <p:sldId id="501" r:id="rId71"/>
    <p:sldId id="502" r:id="rId72"/>
    <p:sldId id="505" r:id="rId73"/>
    <p:sldId id="506" r:id="rId74"/>
    <p:sldId id="507" r:id="rId75"/>
    <p:sldId id="508" r:id="rId76"/>
    <p:sldId id="518" r:id="rId77"/>
    <p:sldId id="512" r:id="rId78"/>
    <p:sldId id="513" r:id="rId79"/>
    <p:sldId id="514" r:id="rId80"/>
    <p:sldId id="509" r:id="rId81"/>
    <p:sldId id="400" r:id="rId82"/>
    <p:sldId id="510" r:id="rId83"/>
    <p:sldId id="519" r:id="rId84"/>
    <p:sldId id="403" r:id="rId85"/>
    <p:sldId id="401" r:id="rId86"/>
    <p:sldId id="337" r:id="rId87"/>
    <p:sldId id="338" r:id="rId88"/>
    <p:sldId id="346" r:id="rId89"/>
    <p:sldId id="347" r:id="rId90"/>
    <p:sldId id="348" r:id="rId91"/>
    <p:sldId id="350" r:id="rId92"/>
    <p:sldId id="352" r:id="rId93"/>
    <p:sldId id="353" r:id="rId94"/>
    <p:sldId id="354" r:id="rId95"/>
    <p:sldId id="367" r:id="rId96"/>
    <p:sldId id="377" r:id="rId97"/>
    <p:sldId id="375" r:id="rId98"/>
    <p:sldId id="368" r:id="rId99"/>
    <p:sldId id="413" r:id="rId100"/>
    <p:sldId id="374" r:id="rId101"/>
    <p:sldId id="376" r:id="rId102"/>
    <p:sldId id="355" r:id="rId103"/>
    <p:sldId id="356" r:id="rId104"/>
    <p:sldId id="357" r:id="rId105"/>
    <p:sldId id="566" r:id="rId106"/>
    <p:sldId id="567" r:id="rId107"/>
    <p:sldId id="568" r:id="rId108"/>
    <p:sldId id="358" r:id="rId109"/>
    <p:sldId id="359" r:id="rId110"/>
    <p:sldId id="516" r:id="rId111"/>
    <p:sldId id="362" r:id="rId112"/>
    <p:sldId id="571" r:id="rId113"/>
    <p:sldId id="521" r:id="rId114"/>
    <p:sldId id="573" r:id="rId115"/>
    <p:sldId id="416" r:id="rId116"/>
    <p:sldId id="522" r:id="rId117"/>
    <p:sldId id="523" r:id="rId118"/>
    <p:sldId id="524" r:id="rId119"/>
    <p:sldId id="525" r:id="rId120"/>
    <p:sldId id="526" r:id="rId121"/>
    <p:sldId id="527" r:id="rId122"/>
    <p:sldId id="528" r:id="rId123"/>
    <p:sldId id="529" r:id="rId124"/>
    <p:sldId id="530" r:id="rId125"/>
    <p:sldId id="531" r:id="rId126"/>
    <p:sldId id="535" r:id="rId127"/>
    <p:sldId id="536" r:id="rId128"/>
    <p:sldId id="537" r:id="rId129"/>
    <p:sldId id="538" r:id="rId130"/>
    <p:sldId id="574" r:id="rId131"/>
    <p:sldId id="540" r:id="rId132"/>
    <p:sldId id="542" r:id="rId133"/>
    <p:sldId id="543" r:id="rId134"/>
    <p:sldId id="563" r:id="rId135"/>
    <p:sldId id="549" r:id="rId136"/>
    <p:sldId id="548" r:id="rId137"/>
    <p:sldId id="564" r:id="rId138"/>
    <p:sldId id="551" r:id="rId139"/>
    <p:sldId id="552" r:id="rId140"/>
    <p:sldId id="576" r:id="rId141"/>
    <p:sldId id="553" r:id="rId142"/>
    <p:sldId id="554" r:id="rId143"/>
    <p:sldId id="555" r:id="rId144"/>
    <p:sldId id="556" r:id="rId145"/>
    <p:sldId id="575" r:id="rId146"/>
    <p:sldId id="557" r:id="rId147"/>
    <p:sldId id="558" r:id="rId148"/>
    <p:sldId id="559" r:id="rId149"/>
    <p:sldId id="560" r:id="rId150"/>
    <p:sldId id="561" r:id="rId151"/>
    <p:sldId id="562" r:id="rId152"/>
    <p:sldId id="577" r:id="rId153"/>
    <p:sldId id="572" r:id="rId154"/>
    <p:sldId id="515" r:id="rId155"/>
  </p:sldIdLst>
  <p:sldSz cx="9144000" cy="6858000" type="screen4x3"/>
  <p:notesSz cx="7099300" cy="10234613"/>
  <p:defaultTextStyle>
    <a:defPPr>
      <a:defRPr lang="en-US"/>
    </a:defPPr>
    <a:lvl1pPr algn="l" rtl="0" fontAlgn="base">
      <a:spcBef>
        <a:spcPct val="0"/>
      </a:spcBef>
      <a:spcAft>
        <a:spcPct val="0"/>
      </a:spcAft>
      <a:defRPr kern="1200">
        <a:solidFill>
          <a:schemeClr val="tx1"/>
        </a:solidFill>
        <a:latin typeface="Calibri" pitchFamily="34" charset="0"/>
        <a:ea typeface="+mn-ea"/>
        <a:cs typeface="Arial" charset="0"/>
      </a:defRPr>
    </a:lvl1pPr>
    <a:lvl2pPr marL="457200" algn="l" rtl="0" fontAlgn="base">
      <a:spcBef>
        <a:spcPct val="0"/>
      </a:spcBef>
      <a:spcAft>
        <a:spcPct val="0"/>
      </a:spcAft>
      <a:defRPr kern="1200">
        <a:solidFill>
          <a:schemeClr val="tx1"/>
        </a:solidFill>
        <a:latin typeface="Calibri" pitchFamily="34" charset="0"/>
        <a:ea typeface="+mn-ea"/>
        <a:cs typeface="Arial" charset="0"/>
      </a:defRPr>
    </a:lvl2pPr>
    <a:lvl3pPr marL="914400" algn="l" rtl="0" fontAlgn="base">
      <a:spcBef>
        <a:spcPct val="0"/>
      </a:spcBef>
      <a:spcAft>
        <a:spcPct val="0"/>
      </a:spcAft>
      <a:defRPr kern="1200">
        <a:solidFill>
          <a:schemeClr val="tx1"/>
        </a:solidFill>
        <a:latin typeface="Calibri" pitchFamily="34" charset="0"/>
        <a:ea typeface="+mn-ea"/>
        <a:cs typeface="Arial" charset="0"/>
      </a:defRPr>
    </a:lvl3pPr>
    <a:lvl4pPr marL="1371600" algn="l" rtl="0" fontAlgn="base">
      <a:spcBef>
        <a:spcPct val="0"/>
      </a:spcBef>
      <a:spcAft>
        <a:spcPct val="0"/>
      </a:spcAft>
      <a:defRPr kern="1200">
        <a:solidFill>
          <a:schemeClr val="tx1"/>
        </a:solidFill>
        <a:latin typeface="Calibri" pitchFamily="34" charset="0"/>
        <a:ea typeface="+mn-ea"/>
        <a:cs typeface="Arial" charset="0"/>
      </a:defRPr>
    </a:lvl4pPr>
    <a:lvl5pPr marL="1828800" algn="l" rtl="0" fontAlgn="base">
      <a:spcBef>
        <a:spcPct val="0"/>
      </a:spcBef>
      <a:spcAft>
        <a:spcPct val="0"/>
      </a:spcAft>
      <a:defRPr kern="1200">
        <a:solidFill>
          <a:schemeClr val="tx1"/>
        </a:solidFill>
        <a:latin typeface="Calibri" pitchFamily="34" charset="0"/>
        <a:ea typeface="+mn-ea"/>
        <a:cs typeface="Arial" charset="0"/>
      </a:defRPr>
    </a:lvl5pPr>
    <a:lvl6pPr marL="2286000" algn="l" defTabSz="914400" rtl="0" eaLnBrk="1" latinLnBrk="0" hangingPunct="1">
      <a:defRPr kern="1200">
        <a:solidFill>
          <a:schemeClr val="tx1"/>
        </a:solidFill>
        <a:latin typeface="Calibri" pitchFamily="34" charset="0"/>
        <a:ea typeface="+mn-ea"/>
        <a:cs typeface="Arial" charset="0"/>
      </a:defRPr>
    </a:lvl6pPr>
    <a:lvl7pPr marL="2743200" algn="l" defTabSz="914400" rtl="0" eaLnBrk="1" latinLnBrk="0" hangingPunct="1">
      <a:defRPr kern="1200">
        <a:solidFill>
          <a:schemeClr val="tx1"/>
        </a:solidFill>
        <a:latin typeface="Calibri" pitchFamily="34" charset="0"/>
        <a:ea typeface="+mn-ea"/>
        <a:cs typeface="Arial" charset="0"/>
      </a:defRPr>
    </a:lvl7pPr>
    <a:lvl8pPr marL="3200400" algn="l" defTabSz="914400" rtl="0" eaLnBrk="1" latinLnBrk="0" hangingPunct="1">
      <a:defRPr kern="1200">
        <a:solidFill>
          <a:schemeClr val="tx1"/>
        </a:solidFill>
        <a:latin typeface="Calibri" pitchFamily="34" charset="0"/>
        <a:ea typeface="+mn-ea"/>
        <a:cs typeface="Arial" charset="0"/>
      </a:defRPr>
    </a:lvl8pPr>
    <a:lvl9pPr marL="3657600" algn="l" defTabSz="914400" rtl="0" eaLnBrk="1" latinLnBrk="0" hangingPunct="1">
      <a:defRPr kern="1200">
        <a:solidFill>
          <a:schemeClr val="tx1"/>
        </a:solidFill>
        <a:latin typeface="Calibri" pitchFamily="34" charset="0"/>
        <a:ea typeface="+mn-ea"/>
        <a:cs typeface="Arial" charset="0"/>
      </a:defRPr>
    </a:lvl9pPr>
  </p:defaultTextStyle>
  <p:extLst>
    <p:ext uri="{521415D9-36F7-43E2-AB2F-B90AF26B5E84}">
      <p14:sectionLst xmlns:p14="http://schemas.microsoft.com/office/powerpoint/2010/main">
        <p14:section name="Default Section" id="{47EA7D5B-07B8-4FA3-AB30-47088ED01CC1}">
          <p14:sldIdLst>
            <p14:sldId id="390"/>
            <p14:sldId id="424"/>
            <p14:sldId id="425"/>
            <p14:sldId id="426"/>
            <p14:sldId id="427"/>
            <p14:sldId id="497"/>
            <p14:sldId id="439"/>
            <p14:sldId id="438"/>
            <p14:sldId id="430"/>
            <p14:sldId id="431"/>
            <p14:sldId id="432"/>
            <p14:sldId id="459"/>
            <p14:sldId id="460"/>
            <p14:sldId id="434"/>
            <p14:sldId id="383"/>
            <p14:sldId id="435"/>
            <p14:sldId id="433"/>
            <p14:sldId id="436"/>
            <p14:sldId id="391"/>
            <p14:sldId id="511"/>
            <p14:sldId id="393"/>
            <p14:sldId id="440"/>
            <p14:sldId id="444"/>
            <p14:sldId id="442"/>
            <p14:sldId id="443"/>
            <p14:sldId id="445"/>
            <p14:sldId id="446"/>
            <p14:sldId id="448"/>
            <p14:sldId id="449"/>
            <p14:sldId id="451"/>
            <p14:sldId id="452"/>
            <p14:sldId id="453"/>
            <p14:sldId id="450"/>
            <p14:sldId id="464"/>
            <p14:sldId id="467"/>
            <p14:sldId id="456"/>
            <p14:sldId id="468"/>
            <p14:sldId id="469"/>
            <p14:sldId id="470"/>
            <p14:sldId id="517"/>
            <p14:sldId id="471"/>
            <p14:sldId id="472"/>
            <p14:sldId id="473"/>
            <p14:sldId id="474"/>
            <p14:sldId id="475"/>
            <p14:sldId id="476"/>
            <p14:sldId id="477"/>
            <p14:sldId id="478"/>
            <p14:sldId id="479"/>
            <p14:sldId id="480"/>
            <p14:sldId id="498"/>
            <p14:sldId id="481"/>
            <p14:sldId id="482"/>
            <p14:sldId id="483"/>
            <p14:sldId id="484"/>
            <p14:sldId id="485"/>
            <p14:sldId id="487"/>
            <p14:sldId id="499"/>
            <p14:sldId id="500"/>
            <p14:sldId id="488"/>
            <p14:sldId id="489"/>
            <p14:sldId id="490"/>
            <p14:sldId id="491"/>
            <p14:sldId id="520"/>
            <p14:sldId id="492"/>
            <p14:sldId id="493"/>
            <p14:sldId id="494"/>
            <p14:sldId id="495"/>
            <p14:sldId id="496"/>
            <p14:sldId id="501"/>
            <p14:sldId id="502"/>
            <p14:sldId id="505"/>
            <p14:sldId id="506"/>
            <p14:sldId id="507"/>
            <p14:sldId id="508"/>
            <p14:sldId id="518"/>
            <p14:sldId id="512"/>
            <p14:sldId id="513"/>
            <p14:sldId id="514"/>
            <p14:sldId id="509"/>
            <p14:sldId id="400"/>
            <p14:sldId id="510"/>
            <p14:sldId id="519"/>
            <p14:sldId id="403"/>
            <p14:sldId id="401"/>
            <p14:sldId id="337"/>
            <p14:sldId id="338"/>
            <p14:sldId id="346"/>
            <p14:sldId id="347"/>
            <p14:sldId id="348"/>
            <p14:sldId id="350"/>
            <p14:sldId id="352"/>
            <p14:sldId id="353"/>
            <p14:sldId id="354"/>
            <p14:sldId id="367"/>
            <p14:sldId id="377"/>
            <p14:sldId id="375"/>
            <p14:sldId id="368"/>
            <p14:sldId id="413"/>
            <p14:sldId id="374"/>
            <p14:sldId id="376"/>
            <p14:sldId id="355"/>
            <p14:sldId id="356"/>
            <p14:sldId id="357"/>
            <p14:sldId id="566"/>
            <p14:sldId id="567"/>
            <p14:sldId id="568"/>
            <p14:sldId id="358"/>
            <p14:sldId id="359"/>
            <p14:sldId id="516"/>
            <p14:sldId id="362"/>
            <p14:sldId id="571"/>
            <p14:sldId id="521"/>
            <p14:sldId id="573"/>
            <p14:sldId id="416"/>
            <p14:sldId id="522"/>
            <p14:sldId id="523"/>
            <p14:sldId id="524"/>
            <p14:sldId id="525"/>
            <p14:sldId id="526"/>
            <p14:sldId id="527"/>
            <p14:sldId id="528"/>
            <p14:sldId id="529"/>
            <p14:sldId id="530"/>
            <p14:sldId id="531"/>
            <p14:sldId id="535"/>
            <p14:sldId id="536"/>
            <p14:sldId id="537"/>
            <p14:sldId id="538"/>
            <p14:sldId id="574"/>
            <p14:sldId id="540"/>
            <p14:sldId id="542"/>
            <p14:sldId id="543"/>
            <p14:sldId id="563"/>
            <p14:sldId id="549"/>
            <p14:sldId id="548"/>
            <p14:sldId id="564"/>
            <p14:sldId id="551"/>
            <p14:sldId id="552"/>
            <p14:sldId id="576"/>
            <p14:sldId id="553"/>
            <p14:sldId id="554"/>
            <p14:sldId id="555"/>
            <p14:sldId id="556"/>
            <p14:sldId id="575"/>
            <p14:sldId id="557"/>
            <p14:sldId id="558"/>
            <p14:sldId id="559"/>
            <p14:sldId id="560"/>
            <p14:sldId id="561"/>
            <p14:sldId id="562"/>
            <p14:sldId id="577"/>
            <p14:sldId id="572"/>
            <p14:sldId id="515"/>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FFCC"/>
    <a:srgbClr val="FF9966"/>
    <a:srgbClr val="FF3300"/>
    <a:srgbClr val="4A7EBB"/>
    <a:srgbClr val="6666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1324" autoAdjust="0"/>
    <p:restoredTop sz="94691" autoAdjust="0"/>
  </p:normalViewPr>
  <p:slideViewPr>
    <p:cSldViewPr snapToGrid="0">
      <p:cViewPr>
        <p:scale>
          <a:sx n="66" d="100"/>
          <a:sy n="66" d="100"/>
        </p:scale>
        <p:origin x="-1422" y="-756"/>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16434"/>
    </p:cViewPr>
  </p:sorterViewPr>
  <p:notesViewPr>
    <p:cSldViewPr snapToGrid="0">
      <p:cViewPr varScale="1">
        <p:scale>
          <a:sx n="89" d="100"/>
          <a:sy n="89" d="100"/>
        </p:scale>
        <p:origin x="-3048" y="-120"/>
      </p:cViewPr>
      <p:guideLst>
        <p:guide orient="horz" pos="3224"/>
        <p:guide pos="2236"/>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38" Type="http://schemas.openxmlformats.org/officeDocument/2006/relationships/slide" Target="slides/slide137.xml"/><Relationship Id="rId154" Type="http://schemas.openxmlformats.org/officeDocument/2006/relationships/slide" Target="slides/slide153.xml"/><Relationship Id="rId159" Type="http://schemas.openxmlformats.org/officeDocument/2006/relationships/viewProps" Target="viewProps.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144" Type="http://schemas.openxmlformats.org/officeDocument/2006/relationships/slide" Target="slides/slide143.xml"/><Relationship Id="rId149" Type="http://schemas.openxmlformats.org/officeDocument/2006/relationships/slide" Target="slides/slide148.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160" Type="http://schemas.openxmlformats.org/officeDocument/2006/relationships/theme" Target="theme/theme1.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slide" Target="slides/slide138.xml"/><Relationship Id="rId80" Type="http://schemas.openxmlformats.org/officeDocument/2006/relationships/slide" Target="slides/slide79.xml"/><Relationship Id="rId85" Type="http://schemas.openxmlformats.org/officeDocument/2006/relationships/slide" Target="slides/slide84.xml"/><Relationship Id="rId150" Type="http://schemas.openxmlformats.org/officeDocument/2006/relationships/slide" Target="slides/slide149.xml"/><Relationship Id="rId155" Type="http://schemas.openxmlformats.org/officeDocument/2006/relationships/slide" Target="slides/slide15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32" Type="http://schemas.openxmlformats.org/officeDocument/2006/relationships/slide" Target="slides/slide131.xml"/><Relationship Id="rId140" Type="http://schemas.openxmlformats.org/officeDocument/2006/relationships/slide" Target="slides/slide139.xml"/><Relationship Id="rId145" Type="http://schemas.openxmlformats.org/officeDocument/2006/relationships/slide" Target="slides/slide144.xml"/><Relationship Id="rId153" Type="http://schemas.openxmlformats.org/officeDocument/2006/relationships/slide" Target="slides/slide152.xml"/><Relationship Id="rId16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30" Type="http://schemas.openxmlformats.org/officeDocument/2006/relationships/slide" Target="slides/slide129.xml"/><Relationship Id="rId135" Type="http://schemas.openxmlformats.org/officeDocument/2006/relationships/slide" Target="slides/slide134.xml"/><Relationship Id="rId143" Type="http://schemas.openxmlformats.org/officeDocument/2006/relationships/slide" Target="slides/slide142.xml"/><Relationship Id="rId148" Type="http://schemas.openxmlformats.org/officeDocument/2006/relationships/slide" Target="slides/slide147.xml"/><Relationship Id="rId151" Type="http://schemas.openxmlformats.org/officeDocument/2006/relationships/slide" Target="slides/slide150.xml"/><Relationship Id="rId156"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handoutMaster" Target="handoutMasters/handoutMaster1.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oleObject" Target="file:///\\Dellstudioxps\d\Group\TecEco\Spreadsheets\Statistics\Cement%20Production%20&amp;%20Sequestration\MgOandCementProduction1926_21Nov12.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D:\TecEco\Spreadsheets\Research\Customer%20Results\Tec-Cement%20Concretes\Terniary%20Mixes\Hanson\MgOTrialsEnnalsUnderhouse.xls"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D:\TecEco\Spreadsheets\Research\Customer%20Results\Tec-Cement%20Concretes\Terniary%20Mixes\Hanson\MgOTrialsEnnalsUnderhouse.xls"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A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1597399539151232"/>
          <c:y val="4.0015574635366799E-2"/>
          <c:w val="0.64320132518863671"/>
          <c:h val="0.84058986093507981"/>
        </c:manualLayout>
      </c:layout>
      <c:lineChart>
        <c:grouping val="standard"/>
        <c:varyColors val="0"/>
        <c:ser>
          <c:idx val="1"/>
          <c:order val="0"/>
          <c:tx>
            <c:strRef>
              <c:f>USGS!$B$3</c:f>
              <c:strCache>
                <c:ptCount val="1"/>
                <c:pt idx="0">
                  <c:v>World Production Portland Cement</c:v>
                </c:pt>
              </c:strCache>
            </c:strRef>
          </c:tx>
          <c:marker>
            <c:symbol val="none"/>
          </c:marker>
          <c:cat>
            <c:numRef>
              <c:f>USGS!$C$1:$BP$1</c:f>
              <c:numCache>
                <c:formatCode>yyyy</c:formatCode>
                <c:ptCount val="66"/>
                <c:pt idx="0">
                  <c:v>16983</c:v>
                </c:pt>
                <c:pt idx="1">
                  <c:v>17348</c:v>
                </c:pt>
                <c:pt idx="2">
                  <c:v>17714</c:v>
                </c:pt>
                <c:pt idx="3">
                  <c:v>18079</c:v>
                </c:pt>
                <c:pt idx="4">
                  <c:v>18444</c:v>
                </c:pt>
                <c:pt idx="5">
                  <c:v>18809</c:v>
                </c:pt>
                <c:pt idx="6">
                  <c:v>19175</c:v>
                </c:pt>
                <c:pt idx="7">
                  <c:v>19540</c:v>
                </c:pt>
                <c:pt idx="8">
                  <c:v>19905</c:v>
                </c:pt>
                <c:pt idx="9">
                  <c:v>20270</c:v>
                </c:pt>
                <c:pt idx="10">
                  <c:v>20636</c:v>
                </c:pt>
                <c:pt idx="11">
                  <c:v>21001</c:v>
                </c:pt>
                <c:pt idx="12">
                  <c:v>21366</c:v>
                </c:pt>
                <c:pt idx="13">
                  <c:v>21731</c:v>
                </c:pt>
                <c:pt idx="14">
                  <c:v>22097</c:v>
                </c:pt>
                <c:pt idx="15">
                  <c:v>22462</c:v>
                </c:pt>
                <c:pt idx="16">
                  <c:v>22827</c:v>
                </c:pt>
                <c:pt idx="17">
                  <c:v>23192</c:v>
                </c:pt>
                <c:pt idx="18">
                  <c:v>23558</c:v>
                </c:pt>
                <c:pt idx="19">
                  <c:v>23923</c:v>
                </c:pt>
                <c:pt idx="20">
                  <c:v>24288</c:v>
                </c:pt>
                <c:pt idx="21">
                  <c:v>24653</c:v>
                </c:pt>
                <c:pt idx="22">
                  <c:v>25019</c:v>
                </c:pt>
                <c:pt idx="23">
                  <c:v>25384</c:v>
                </c:pt>
                <c:pt idx="24">
                  <c:v>25749</c:v>
                </c:pt>
                <c:pt idx="25">
                  <c:v>26114</c:v>
                </c:pt>
                <c:pt idx="26">
                  <c:v>26480</c:v>
                </c:pt>
                <c:pt idx="27">
                  <c:v>26845</c:v>
                </c:pt>
                <c:pt idx="28">
                  <c:v>27210</c:v>
                </c:pt>
                <c:pt idx="29">
                  <c:v>27575</c:v>
                </c:pt>
                <c:pt idx="30">
                  <c:v>27941</c:v>
                </c:pt>
                <c:pt idx="31">
                  <c:v>28306</c:v>
                </c:pt>
                <c:pt idx="32">
                  <c:v>28671</c:v>
                </c:pt>
                <c:pt idx="33">
                  <c:v>29036</c:v>
                </c:pt>
                <c:pt idx="34">
                  <c:v>29402</c:v>
                </c:pt>
                <c:pt idx="35">
                  <c:v>29767</c:v>
                </c:pt>
                <c:pt idx="36">
                  <c:v>30132</c:v>
                </c:pt>
                <c:pt idx="37">
                  <c:v>30497</c:v>
                </c:pt>
                <c:pt idx="38">
                  <c:v>30863</c:v>
                </c:pt>
                <c:pt idx="39">
                  <c:v>31228</c:v>
                </c:pt>
                <c:pt idx="40">
                  <c:v>31593</c:v>
                </c:pt>
                <c:pt idx="41">
                  <c:v>31958</c:v>
                </c:pt>
                <c:pt idx="42">
                  <c:v>32324</c:v>
                </c:pt>
                <c:pt idx="43">
                  <c:v>32689</c:v>
                </c:pt>
                <c:pt idx="44">
                  <c:v>33054</c:v>
                </c:pt>
                <c:pt idx="45">
                  <c:v>33419</c:v>
                </c:pt>
                <c:pt idx="46">
                  <c:v>33785</c:v>
                </c:pt>
                <c:pt idx="47">
                  <c:v>34150</c:v>
                </c:pt>
                <c:pt idx="48">
                  <c:v>34515</c:v>
                </c:pt>
                <c:pt idx="49">
                  <c:v>34880</c:v>
                </c:pt>
                <c:pt idx="50">
                  <c:v>35246</c:v>
                </c:pt>
                <c:pt idx="51">
                  <c:v>35611</c:v>
                </c:pt>
                <c:pt idx="52">
                  <c:v>35976</c:v>
                </c:pt>
                <c:pt idx="53">
                  <c:v>36341</c:v>
                </c:pt>
                <c:pt idx="54">
                  <c:v>36707</c:v>
                </c:pt>
                <c:pt idx="55">
                  <c:v>37072</c:v>
                </c:pt>
                <c:pt idx="56">
                  <c:v>37437</c:v>
                </c:pt>
                <c:pt idx="57">
                  <c:v>37802</c:v>
                </c:pt>
                <c:pt idx="58">
                  <c:v>38168</c:v>
                </c:pt>
                <c:pt idx="59">
                  <c:v>38533</c:v>
                </c:pt>
                <c:pt idx="60">
                  <c:v>38898</c:v>
                </c:pt>
                <c:pt idx="61">
                  <c:v>39263</c:v>
                </c:pt>
                <c:pt idx="62">
                  <c:v>39629</c:v>
                </c:pt>
                <c:pt idx="63">
                  <c:v>39994</c:v>
                </c:pt>
                <c:pt idx="64">
                  <c:v>40359</c:v>
                </c:pt>
                <c:pt idx="65">
                  <c:v>40724</c:v>
                </c:pt>
              </c:numCache>
            </c:numRef>
          </c:cat>
          <c:val>
            <c:numRef>
              <c:f>USGS!$C$3:$BP$3</c:f>
              <c:numCache>
                <c:formatCode>#,##0</c:formatCode>
                <c:ptCount val="66"/>
                <c:pt idx="0">
                  <c:v>72500000</c:v>
                </c:pt>
                <c:pt idx="1">
                  <c:v>85800000</c:v>
                </c:pt>
                <c:pt idx="2">
                  <c:v>102000000</c:v>
                </c:pt>
                <c:pt idx="3">
                  <c:v>115000000</c:v>
                </c:pt>
                <c:pt idx="4">
                  <c:v>133000000</c:v>
                </c:pt>
                <c:pt idx="5">
                  <c:v>149000000</c:v>
                </c:pt>
                <c:pt idx="6">
                  <c:v>161000000</c:v>
                </c:pt>
                <c:pt idx="7">
                  <c:v>178000000</c:v>
                </c:pt>
                <c:pt idx="8">
                  <c:v>194900000</c:v>
                </c:pt>
                <c:pt idx="9">
                  <c:v>217300000</c:v>
                </c:pt>
                <c:pt idx="10">
                  <c:v>235400000</c:v>
                </c:pt>
                <c:pt idx="11">
                  <c:v>246900000</c:v>
                </c:pt>
                <c:pt idx="12">
                  <c:v>262500000</c:v>
                </c:pt>
                <c:pt idx="13">
                  <c:v>294300000</c:v>
                </c:pt>
                <c:pt idx="14">
                  <c:v>316500000</c:v>
                </c:pt>
                <c:pt idx="15">
                  <c:v>333200000</c:v>
                </c:pt>
                <c:pt idx="16">
                  <c:v>358500000</c:v>
                </c:pt>
                <c:pt idx="17">
                  <c:v>378000000</c:v>
                </c:pt>
                <c:pt idx="18">
                  <c:v>415600000</c:v>
                </c:pt>
                <c:pt idx="19">
                  <c:v>433400000</c:v>
                </c:pt>
                <c:pt idx="20">
                  <c:v>464200000</c:v>
                </c:pt>
                <c:pt idx="21">
                  <c:v>479800000</c:v>
                </c:pt>
                <c:pt idx="22">
                  <c:v>515200000</c:v>
                </c:pt>
                <c:pt idx="23">
                  <c:v>543100000</c:v>
                </c:pt>
                <c:pt idx="24">
                  <c:v>571800000</c:v>
                </c:pt>
                <c:pt idx="25">
                  <c:v>590000000</c:v>
                </c:pt>
                <c:pt idx="26">
                  <c:v>661000000</c:v>
                </c:pt>
                <c:pt idx="27">
                  <c:v>702000000</c:v>
                </c:pt>
                <c:pt idx="28">
                  <c:v>703200000</c:v>
                </c:pt>
                <c:pt idx="29">
                  <c:v>702200000</c:v>
                </c:pt>
                <c:pt idx="30">
                  <c:v>735400000</c:v>
                </c:pt>
                <c:pt idx="31">
                  <c:v>797100000</c:v>
                </c:pt>
                <c:pt idx="32">
                  <c:v>853000000</c:v>
                </c:pt>
                <c:pt idx="33">
                  <c:v>872400000</c:v>
                </c:pt>
                <c:pt idx="34">
                  <c:v>883100000</c:v>
                </c:pt>
                <c:pt idx="35">
                  <c:v>886700000</c:v>
                </c:pt>
                <c:pt idx="36">
                  <c:v>887400000</c:v>
                </c:pt>
                <c:pt idx="37">
                  <c:v>916600000</c:v>
                </c:pt>
                <c:pt idx="38">
                  <c:v>941100000</c:v>
                </c:pt>
                <c:pt idx="39">
                  <c:v>959400000</c:v>
                </c:pt>
                <c:pt idx="40">
                  <c:v>1008000000</c:v>
                </c:pt>
                <c:pt idx="41">
                  <c:v>1053000000</c:v>
                </c:pt>
                <c:pt idx="42">
                  <c:v>1118000000</c:v>
                </c:pt>
                <c:pt idx="43">
                  <c:v>1042000000</c:v>
                </c:pt>
                <c:pt idx="44">
                  <c:v>1043000000</c:v>
                </c:pt>
                <c:pt idx="45">
                  <c:v>1185000000</c:v>
                </c:pt>
                <c:pt idx="46">
                  <c:v>1123000000</c:v>
                </c:pt>
                <c:pt idx="47">
                  <c:v>1291000000</c:v>
                </c:pt>
                <c:pt idx="48">
                  <c:v>1370000000</c:v>
                </c:pt>
                <c:pt idx="49">
                  <c:v>1445000000</c:v>
                </c:pt>
                <c:pt idx="50">
                  <c:v>1493000000</c:v>
                </c:pt>
                <c:pt idx="51">
                  <c:v>1547000000</c:v>
                </c:pt>
                <c:pt idx="52">
                  <c:v>1540000000</c:v>
                </c:pt>
                <c:pt idx="53">
                  <c:v>1600000000</c:v>
                </c:pt>
                <c:pt idx="54">
                  <c:v>1660000000</c:v>
                </c:pt>
                <c:pt idx="55">
                  <c:v>1750000000</c:v>
                </c:pt>
                <c:pt idx="56">
                  <c:v>1850000000</c:v>
                </c:pt>
                <c:pt idx="57">
                  <c:v>2020000000</c:v>
                </c:pt>
                <c:pt idx="58">
                  <c:v>2190000000</c:v>
                </c:pt>
                <c:pt idx="59">
                  <c:v>2350000000</c:v>
                </c:pt>
                <c:pt idx="60">
                  <c:v>2550000000</c:v>
                </c:pt>
                <c:pt idx="61">
                  <c:v>2770000000</c:v>
                </c:pt>
                <c:pt idx="62">
                  <c:v>2840000000</c:v>
                </c:pt>
                <c:pt idx="63">
                  <c:v>3060000000</c:v>
                </c:pt>
                <c:pt idx="64">
                  <c:v>3310000000</c:v>
                </c:pt>
                <c:pt idx="65">
                  <c:v>3400000000</c:v>
                </c:pt>
              </c:numCache>
            </c:numRef>
          </c:val>
          <c:smooth val="0"/>
        </c:ser>
        <c:ser>
          <c:idx val="3"/>
          <c:order val="1"/>
          <c:tx>
            <c:strRef>
              <c:f>USGS!$B$5</c:f>
              <c:strCache>
                <c:ptCount val="1"/>
                <c:pt idx="0">
                  <c:v>World Production Concrete</c:v>
                </c:pt>
              </c:strCache>
            </c:strRef>
          </c:tx>
          <c:marker>
            <c:symbol val="none"/>
          </c:marker>
          <c:cat>
            <c:numRef>
              <c:f>USGS!$C$1:$BP$1</c:f>
              <c:numCache>
                <c:formatCode>yyyy</c:formatCode>
                <c:ptCount val="66"/>
                <c:pt idx="0">
                  <c:v>16983</c:v>
                </c:pt>
                <c:pt idx="1">
                  <c:v>17348</c:v>
                </c:pt>
                <c:pt idx="2">
                  <c:v>17714</c:v>
                </c:pt>
                <c:pt idx="3">
                  <c:v>18079</c:v>
                </c:pt>
                <c:pt idx="4">
                  <c:v>18444</c:v>
                </c:pt>
                <c:pt idx="5">
                  <c:v>18809</c:v>
                </c:pt>
                <c:pt idx="6">
                  <c:v>19175</c:v>
                </c:pt>
                <c:pt idx="7">
                  <c:v>19540</c:v>
                </c:pt>
                <c:pt idx="8">
                  <c:v>19905</c:v>
                </c:pt>
                <c:pt idx="9">
                  <c:v>20270</c:v>
                </c:pt>
                <c:pt idx="10">
                  <c:v>20636</c:v>
                </c:pt>
                <c:pt idx="11">
                  <c:v>21001</c:v>
                </c:pt>
                <c:pt idx="12">
                  <c:v>21366</c:v>
                </c:pt>
                <c:pt idx="13">
                  <c:v>21731</c:v>
                </c:pt>
                <c:pt idx="14">
                  <c:v>22097</c:v>
                </c:pt>
                <c:pt idx="15">
                  <c:v>22462</c:v>
                </c:pt>
                <c:pt idx="16">
                  <c:v>22827</c:v>
                </c:pt>
                <c:pt idx="17">
                  <c:v>23192</c:v>
                </c:pt>
                <c:pt idx="18">
                  <c:v>23558</c:v>
                </c:pt>
                <c:pt idx="19">
                  <c:v>23923</c:v>
                </c:pt>
                <c:pt idx="20">
                  <c:v>24288</c:v>
                </c:pt>
                <c:pt idx="21">
                  <c:v>24653</c:v>
                </c:pt>
                <c:pt idx="22">
                  <c:v>25019</c:v>
                </c:pt>
                <c:pt idx="23">
                  <c:v>25384</c:v>
                </c:pt>
                <c:pt idx="24">
                  <c:v>25749</c:v>
                </c:pt>
                <c:pt idx="25">
                  <c:v>26114</c:v>
                </c:pt>
                <c:pt idx="26">
                  <c:v>26480</c:v>
                </c:pt>
                <c:pt idx="27">
                  <c:v>26845</c:v>
                </c:pt>
                <c:pt idx="28">
                  <c:v>27210</c:v>
                </c:pt>
                <c:pt idx="29">
                  <c:v>27575</c:v>
                </c:pt>
                <c:pt idx="30">
                  <c:v>27941</c:v>
                </c:pt>
                <c:pt idx="31">
                  <c:v>28306</c:v>
                </c:pt>
                <c:pt idx="32">
                  <c:v>28671</c:v>
                </c:pt>
                <c:pt idx="33">
                  <c:v>29036</c:v>
                </c:pt>
                <c:pt idx="34">
                  <c:v>29402</c:v>
                </c:pt>
                <c:pt idx="35">
                  <c:v>29767</c:v>
                </c:pt>
                <c:pt idx="36">
                  <c:v>30132</c:v>
                </c:pt>
                <c:pt idx="37">
                  <c:v>30497</c:v>
                </c:pt>
                <c:pt idx="38">
                  <c:v>30863</c:v>
                </c:pt>
                <c:pt idx="39">
                  <c:v>31228</c:v>
                </c:pt>
                <c:pt idx="40">
                  <c:v>31593</c:v>
                </c:pt>
                <c:pt idx="41">
                  <c:v>31958</c:v>
                </c:pt>
                <c:pt idx="42">
                  <c:v>32324</c:v>
                </c:pt>
                <c:pt idx="43">
                  <c:v>32689</c:v>
                </c:pt>
                <c:pt idx="44">
                  <c:v>33054</c:v>
                </c:pt>
                <c:pt idx="45">
                  <c:v>33419</c:v>
                </c:pt>
                <c:pt idx="46">
                  <c:v>33785</c:v>
                </c:pt>
                <c:pt idx="47">
                  <c:v>34150</c:v>
                </c:pt>
                <c:pt idx="48">
                  <c:v>34515</c:v>
                </c:pt>
                <c:pt idx="49">
                  <c:v>34880</c:v>
                </c:pt>
                <c:pt idx="50">
                  <c:v>35246</c:v>
                </c:pt>
                <c:pt idx="51">
                  <c:v>35611</c:v>
                </c:pt>
                <c:pt idx="52">
                  <c:v>35976</c:v>
                </c:pt>
                <c:pt idx="53">
                  <c:v>36341</c:v>
                </c:pt>
                <c:pt idx="54">
                  <c:v>36707</c:v>
                </c:pt>
                <c:pt idx="55">
                  <c:v>37072</c:v>
                </c:pt>
                <c:pt idx="56">
                  <c:v>37437</c:v>
                </c:pt>
                <c:pt idx="57">
                  <c:v>37802</c:v>
                </c:pt>
                <c:pt idx="58">
                  <c:v>38168</c:v>
                </c:pt>
                <c:pt idx="59">
                  <c:v>38533</c:v>
                </c:pt>
                <c:pt idx="60">
                  <c:v>38898</c:v>
                </c:pt>
                <c:pt idx="61">
                  <c:v>39263</c:v>
                </c:pt>
                <c:pt idx="62">
                  <c:v>39629</c:v>
                </c:pt>
                <c:pt idx="63">
                  <c:v>39994</c:v>
                </c:pt>
                <c:pt idx="64">
                  <c:v>40359</c:v>
                </c:pt>
                <c:pt idx="65">
                  <c:v>40724</c:v>
                </c:pt>
              </c:numCache>
            </c:numRef>
          </c:cat>
          <c:val>
            <c:numRef>
              <c:f>USGS!$C$5:$BP$5</c:f>
              <c:numCache>
                <c:formatCode>#,##0</c:formatCode>
                <c:ptCount val="66"/>
                <c:pt idx="0">
                  <c:v>604166666.66666675</c:v>
                </c:pt>
                <c:pt idx="1">
                  <c:v>715000000</c:v>
                </c:pt>
                <c:pt idx="2">
                  <c:v>850000000</c:v>
                </c:pt>
                <c:pt idx="3">
                  <c:v>958333333.33333337</c:v>
                </c:pt>
                <c:pt idx="4">
                  <c:v>1108333333.3333335</c:v>
                </c:pt>
                <c:pt idx="5">
                  <c:v>1241666666.6666667</c:v>
                </c:pt>
                <c:pt idx="6">
                  <c:v>1341666666.6666667</c:v>
                </c:pt>
                <c:pt idx="7">
                  <c:v>1483333333.3333335</c:v>
                </c:pt>
                <c:pt idx="8">
                  <c:v>1624166666.6666667</c:v>
                </c:pt>
                <c:pt idx="9">
                  <c:v>1810833333.3333335</c:v>
                </c:pt>
                <c:pt idx="10">
                  <c:v>1961666666.6666667</c:v>
                </c:pt>
                <c:pt idx="11">
                  <c:v>2057500000</c:v>
                </c:pt>
                <c:pt idx="12">
                  <c:v>2187500000</c:v>
                </c:pt>
                <c:pt idx="13">
                  <c:v>2452500000</c:v>
                </c:pt>
                <c:pt idx="14">
                  <c:v>2637500000</c:v>
                </c:pt>
                <c:pt idx="15">
                  <c:v>2776666666.666667</c:v>
                </c:pt>
                <c:pt idx="16">
                  <c:v>2987500000</c:v>
                </c:pt>
                <c:pt idx="17">
                  <c:v>3150000000</c:v>
                </c:pt>
                <c:pt idx="18">
                  <c:v>3463333333.3333335</c:v>
                </c:pt>
                <c:pt idx="19">
                  <c:v>3611666666.666667</c:v>
                </c:pt>
                <c:pt idx="20">
                  <c:v>3868333333.3333335</c:v>
                </c:pt>
                <c:pt idx="21">
                  <c:v>3998333333.3333335</c:v>
                </c:pt>
                <c:pt idx="22">
                  <c:v>4293333333.3333335</c:v>
                </c:pt>
                <c:pt idx="23">
                  <c:v>4525833333.333334</c:v>
                </c:pt>
                <c:pt idx="24">
                  <c:v>4765000000</c:v>
                </c:pt>
                <c:pt idx="25">
                  <c:v>4916666666.666667</c:v>
                </c:pt>
                <c:pt idx="26">
                  <c:v>5508333333.333334</c:v>
                </c:pt>
                <c:pt idx="27">
                  <c:v>5850000000</c:v>
                </c:pt>
                <c:pt idx="28">
                  <c:v>5860000000</c:v>
                </c:pt>
                <c:pt idx="29">
                  <c:v>5851666666.666667</c:v>
                </c:pt>
                <c:pt idx="30">
                  <c:v>6128333333.333334</c:v>
                </c:pt>
                <c:pt idx="31">
                  <c:v>6642500000</c:v>
                </c:pt>
                <c:pt idx="32">
                  <c:v>7108333333.333334</c:v>
                </c:pt>
                <c:pt idx="33">
                  <c:v>7270000000</c:v>
                </c:pt>
                <c:pt idx="34">
                  <c:v>7359166666.666667</c:v>
                </c:pt>
                <c:pt idx="35">
                  <c:v>7389166666.666667</c:v>
                </c:pt>
                <c:pt idx="36">
                  <c:v>7395000000</c:v>
                </c:pt>
                <c:pt idx="37">
                  <c:v>7638333333.333334</c:v>
                </c:pt>
                <c:pt idx="38">
                  <c:v>7842500000</c:v>
                </c:pt>
                <c:pt idx="39">
                  <c:v>7995000000</c:v>
                </c:pt>
                <c:pt idx="40">
                  <c:v>8400000000</c:v>
                </c:pt>
                <c:pt idx="41">
                  <c:v>8775000000</c:v>
                </c:pt>
                <c:pt idx="42">
                  <c:v>9316666666.6666679</c:v>
                </c:pt>
                <c:pt idx="43">
                  <c:v>8683333333.333334</c:v>
                </c:pt>
                <c:pt idx="44">
                  <c:v>8691666666.6666679</c:v>
                </c:pt>
                <c:pt idx="45">
                  <c:v>9875000000</c:v>
                </c:pt>
                <c:pt idx="46">
                  <c:v>9358333333.333334</c:v>
                </c:pt>
                <c:pt idx="47">
                  <c:v>10758333333.333334</c:v>
                </c:pt>
                <c:pt idx="48">
                  <c:v>11416666666.666668</c:v>
                </c:pt>
                <c:pt idx="49">
                  <c:v>12041666666.666668</c:v>
                </c:pt>
                <c:pt idx="50">
                  <c:v>12441666666.666668</c:v>
                </c:pt>
                <c:pt idx="51">
                  <c:v>12891666666.666668</c:v>
                </c:pt>
                <c:pt idx="52">
                  <c:v>12833333333.333334</c:v>
                </c:pt>
                <c:pt idx="53">
                  <c:v>13333333333.333334</c:v>
                </c:pt>
                <c:pt idx="54">
                  <c:v>13833333333.333334</c:v>
                </c:pt>
                <c:pt idx="55">
                  <c:v>14583333333.333334</c:v>
                </c:pt>
                <c:pt idx="56">
                  <c:v>15416666666.666668</c:v>
                </c:pt>
                <c:pt idx="57">
                  <c:v>16833333333.333334</c:v>
                </c:pt>
                <c:pt idx="58">
                  <c:v>18250000000</c:v>
                </c:pt>
                <c:pt idx="59">
                  <c:v>19583333333.333336</c:v>
                </c:pt>
                <c:pt idx="60">
                  <c:v>21250000000</c:v>
                </c:pt>
                <c:pt idx="61">
                  <c:v>23083333333.333336</c:v>
                </c:pt>
                <c:pt idx="62">
                  <c:v>23666666666.666668</c:v>
                </c:pt>
                <c:pt idx="63">
                  <c:v>25500000000</c:v>
                </c:pt>
                <c:pt idx="64">
                  <c:v>27583333333.333336</c:v>
                </c:pt>
                <c:pt idx="65">
                  <c:v>28333333333.333336</c:v>
                </c:pt>
              </c:numCache>
            </c:numRef>
          </c:val>
          <c:smooth val="0"/>
        </c:ser>
        <c:ser>
          <c:idx val="4"/>
          <c:order val="2"/>
          <c:tx>
            <c:strRef>
              <c:f>USGS!$B$6</c:f>
              <c:strCache>
                <c:ptCount val="1"/>
                <c:pt idx="0">
                  <c:v>Calculated Proportion Aggregate</c:v>
                </c:pt>
              </c:strCache>
            </c:strRef>
          </c:tx>
          <c:marker>
            <c:symbol val="none"/>
          </c:marker>
          <c:cat>
            <c:numRef>
              <c:f>USGS!$C$1:$BP$1</c:f>
              <c:numCache>
                <c:formatCode>yyyy</c:formatCode>
                <c:ptCount val="66"/>
                <c:pt idx="0">
                  <c:v>16983</c:v>
                </c:pt>
                <c:pt idx="1">
                  <c:v>17348</c:v>
                </c:pt>
                <c:pt idx="2">
                  <c:v>17714</c:v>
                </c:pt>
                <c:pt idx="3">
                  <c:v>18079</c:v>
                </c:pt>
                <c:pt idx="4">
                  <c:v>18444</c:v>
                </c:pt>
                <c:pt idx="5">
                  <c:v>18809</c:v>
                </c:pt>
                <c:pt idx="6">
                  <c:v>19175</c:v>
                </c:pt>
                <c:pt idx="7">
                  <c:v>19540</c:v>
                </c:pt>
                <c:pt idx="8">
                  <c:v>19905</c:v>
                </c:pt>
                <c:pt idx="9">
                  <c:v>20270</c:v>
                </c:pt>
                <c:pt idx="10">
                  <c:v>20636</c:v>
                </c:pt>
                <c:pt idx="11">
                  <c:v>21001</c:v>
                </c:pt>
                <c:pt idx="12">
                  <c:v>21366</c:v>
                </c:pt>
                <c:pt idx="13">
                  <c:v>21731</c:v>
                </c:pt>
                <c:pt idx="14">
                  <c:v>22097</c:v>
                </c:pt>
                <c:pt idx="15">
                  <c:v>22462</c:v>
                </c:pt>
                <c:pt idx="16">
                  <c:v>22827</c:v>
                </c:pt>
                <c:pt idx="17">
                  <c:v>23192</c:v>
                </c:pt>
                <c:pt idx="18">
                  <c:v>23558</c:v>
                </c:pt>
                <c:pt idx="19">
                  <c:v>23923</c:v>
                </c:pt>
                <c:pt idx="20">
                  <c:v>24288</c:v>
                </c:pt>
                <c:pt idx="21">
                  <c:v>24653</c:v>
                </c:pt>
                <c:pt idx="22">
                  <c:v>25019</c:v>
                </c:pt>
                <c:pt idx="23">
                  <c:v>25384</c:v>
                </c:pt>
                <c:pt idx="24">
                  <c:v>25749</c:v>
                </c:pt>
                <c:pt idx="25">
                  <c:v>26114</c:v>
                </c:pt>
                <c:pt idx="26">
                  <c:v>26480</c:v>
                </c:pt>
                <c:pt idx="27">
                  <c:v>26845</c:v>
                </c:pt>
                <c:pt idx="28">
                  <c:v>27210</c:v>
                </c:pt>
                <c:pt idx="29">
                  <c:v>27575</c:v>
                </c:pt>
                <c:pt idx="30">
                  <c:v>27941</c:v>
                </c:pt>
                <c:pt idx="31">
                  <c:v>28306</c:v>
                </c:pt>
                <c:pt idx="32">
                  <c:v>28671</c:v>
                </c:pt>
                <c:pt idx="33">
                  <c:v>29036</c:v>
                </c:pt>
                <c:pt idx="34">
                  <c:v>29402</c:v>
                </c:pt>
                <c:pt idx="35">
                  <c:v>29767</c:v>
                </c:pt>
                <c:pt idx="36">
                  <c:v>30132</c:v>
                </c:pt>
                <c:pt idx="37">
                  <c:v>30497</c:v>
                </c:pt>
                <c:pt idx="38">
                  <c:v>30863</c:v>
                </c:pt>
                <c:pt idx="39">
                  <c:v>31228</c:v>
                </c:pt>
                <c:pt idx="40">
                  <c:v>31593</c:v>
                </c:pt>
                <c:pt idx="41">
                  <c:v>31958</c:v>
                </c:pt>
                <c:pt idx="42">
                  <c:v>32324</c:v>
                </c:pt>
                <c:pt idx="43">
                  <c:v>32689</c:v>
                </c:pt>
                <c:pt idx="44">
                  <c:v>33054</c:v>
                </c:pt>
                <c:pt idx="45">
                  <c:v>33419</c:v>
                </c:pt>
                <c:pt idx="46">
                  <c:v>33785</c:v>
                </c:pt>
                <c:pt idx="47">
                  <c:v>34150</c:v>
                </c:pt>
                <c:pt idx="48">
                  <c:v>34515</c:v>
                </c:pt>
                <c:pt idx="49">
                  <c:v>34880</c:v>
                </c:pt>
                <c:pt idx="50">
                  <c:v>35246</c:v>
                </c:pt>
                <c:pt idx="51">
                  <c:v>35611</c:v>
                </c:pt>
                <c:pt idx="52">
                  <c:v>35976</c:v>
                </c:pt>
                <c:pt idx="53">
                  <c:v>36341</c:v>
                </c:pt>
                <c:pt idx="54">
                  <c:v>36707</c:v>
                </c:pt>
                <c:pt idx="55">
                  <c:v>37072</c:v>
                </c:pt>
                <c:pt idx="56">
                  <c:v>37437</c:v>
                </c:pt>
                <c:pt idx="57">
                  <c:v>37802</c:v>
                </c:pt>
                <c:pt idx="58">
                  <c:v>38168</c:v>
                </c:pt>
                <c:pt idx="59">
                  <c:v>38533</c:v>
                </c:pt>
                <c:pt idx="60">
                  <c:v>38898</c:v>
                </c:pt>
                <c:pt idx="61">
                  <c:v>39263</c:v>
                </c:pt>
                <c:pt idx="62">
                  <c:v>39629</c:v>
                </c:pt>
                <c:pt idx="63">
                  <c:v>39994</c:v>
                </c:pt>
                <c:pt idx="64">
                  <c:v>40359</c:v>
                </c:pt>
                <c:pt idx="65">
                  <c:v>40724</c:v>
                </c:pt>
              </c:numCache>
            </c:numRef>
          </c:cat>
          <c:val>
            <c:numRef>
              <c:f>USGS!$C$6:$BP$6</c:f>
              <c:numCache>
                <c:formatCode>#,##0</c:formatCode>
                <c:ptCount val="66"/>
                <c:pt idx="0">
                  <c:v>483333333.33333343</c:v>
                </c:pt>
                <c:pt idx="1">
                  <c:v>572000000</c:v>
                </c:pt>
                <c:pt idx="2">
                  <c:v>680000000</c:v>
                </c:pt>
                <c:pt idx="3">
                  <c:v>766666666.66666675</c:v>
                </c:pt>
                <c:pt idx="4">
                  <c:v>886666666.66666687</c:v>
                </c:pt>
                <c:pt idx="5">
                  <c:v>993333333.33333349</c:v>
                </c:pt>
                <c:pt idx="6">
                  <c:v>1073333333.3333335</c:v>
                </c:pt>
                <c:pt idx="7">
                  <c:v>1186666666.6666667</c:v>
                </c:pt>
                <c:pt idx="8">
                  <c:v>1299333333.3333335</c:v>
                </c:pt>
                <c:pt idx="9">
                  <c:v>1448666666.666667</c:v>
                </c:pt>
                <c:pt idx="10">
                  <c:v>1569333333.3333335</c:v>
                </c:pt>
                <c:pt idx="11">
                  <c:v>1646000000</c:v>
                </c:pt>
                <c:pt idx="12">
                  <c:v>1750000000</c:v>
                </c:pt>
                <c:pt idx="13">
                  <c:v>1962000000</c:v>
                </c:pt>
                <c:pt idx="14">
                  <c:v>2110000000</c:v>
                </c:pt>
                <c:pt idx="15">
                  <c:v>2221333333.3333335</c:v>
                </c:pt>
                <c:pt idx="16">
                  <c:v>2390000000</c:v>
                </c:pt>
                <c:pt idx="17">
                  <c:v>2520000000</c:v>
                </c:pt>
                <c:pt idx="18">
                  <c:v>2770666666.666667</c:v>
                </c:pt>
                <c:pt idx="19">
                  <c:v>2889333333.333334</c:v>
                </c:pt>
                <c:pt idx="20">
                  <c:v>3094666666.666667</c:v>
                </c:pt>
                <c:pt idx="21">
                  <c:v>3198666666.666667</c:v>
                </c:pt>
                <c:pt idx="22">
                  <c:v>3434666666.666667</c:v>
                </c:pt>
                <c:pt idx="23">
                  <c:v>3620666666.6666675</c:v>
                </c:pt>
                <c:pt idx="24">
                  <c:v>3812000000</c:v>
                </c:pt>
                <c:pt idx="25">
                  <c:v>3933333333.333334</c:v>
                </c:pt>
                <c:pt idx="26">
                  <c:v>4406666666.666667</c:v>
                </c:pt>
                <c:pt idx="27">
                  <c:v>4680000000</c:v>
                </c:pt>
                <c:pt idx="28">
                  <c:v>4688000000</c:v>
                </c:pt>
                <c:pt idx="29">
                  <c:v>4681333333.333334</c:v>
                </c:pt>
                <c:pt idx="30">
                  <c:v>4902666666.666667</c:v>
                </c:pt>
                <c:pt idx="31">
                  <c:v>5314000000</c:v>
                </c:pt>
                <c:pt idx="32">
                  <c:v>5686666666.6666679</c:v>
                </c:pt>
                <c:pt idx="33">
                  <c:v>5816000000</c:v>
                </c:pt>
                <c:pt idx="34">
                  <c:v>5887333333.333334</c:v>
                </c:pt>
                <c:pt idx="35">
                  <c:v>5911333333.333334</c:v>
                </c:pt>
                <c:pt idx="36">
                  <c:v>5916000000</c:v>
                </c:pt>
                <c:pt idx="37">
                  <c:v>6110666666.6666679</c:v>
                </c:pt>
                <c:pt idx="38">
                  <c:v>6274000000</c:v>
                </c:pt>
                <c:pt idx="39">
                  <c:v>6396000000</c:v>
                </c:pt>
                <c:pt idx="40">
                  <c:v>6720000000</c:v>
                </c:pt>
                <c:pt idx="41">
                  <c:v>7020000000</c:v>
                </c:pt>
                <c:pt idx="42">
                  <c:v>7453333333.3333349</c:v>
                </c:pt>
                <c:pt idx="43">
                  <c:v>6946666666.6666679</c:v>
                </c:pt>
                <c:pt idx="44">
                  <c:v>6953333333.3333349</c:v>
                </c:pt>
                <c:pt idx="45">
                  <c:v>7900000000</c:v>
                </c:pt>
                <c:pt idx="46">
                  <c:v>7486666666.6666679</c:v>
                </c:pt>
                <c:pt idx="47">
                  <c:v>8606666666.6666679</c:v>
                </c:pt>
                <c:pt idx="48">
                  <c:v>9133333333.333334</c:v>
                </c:pt>
                <c:pt idx="49">
                  <c:v>9633333333.333334</c:v>
                </c:pt>
                <c:pt idx="50">
                  <c:v>9953333333.333334</c:v>
                </c:pt>
                <c:pt idx="51">
                  <c:v>10313333333.333336</c:v>
                </c:pt>
                <c:pt idx="52">
                  <c:v>10266666666.666668</c:v>
                </c:pt>
                <c:pt idx="53">
                  <c:v>10666666666.666668</c:v>
                </c:pt>
                <c:pt idx="54">
                  <c:v>11066666666.666668</c:v>
                </c:pt>
                <c:pt idx="55">
                  <c:v>11666666666.666668</c:v>
                </c:pt>
                <c:pt idx="56">
                  <c:v>12333333333.333336</c:v>
                </c:pt>
                <c:pt idx="57">
                  <c:v>13466666666.666668</c:v>
                </c:pt>
                <c:pt idx="58">
                  <c:v>14600000000</c:v>
                </c:pt>
                <c:pt idx="59">
                  <c:v>15666666666.66667</c:v>
                </c:pt>
                <c:pt idx="60">
                  <c:v>17000000000</c:v>
                </c:pt>
                <c:pt idx="61">
                  <c:v>18466666666.666668</c:v>
                </c:pt>
                <c:pt idx="62">
                  <c:v>18933333333.333336</c:v>
                </c:pt>
                <c:pt idx="63">
                  <c:v>20400000000</c:v>
                </c:pt>
                <c:pt idx="64">
                  <c:v>22066666666.666672</c:v>
                </c:pt>
                <c:pt idx="65">
                  <c:v>22666666666.666672</c:v>
                </c:pt>
              </c:numCache>
            </c:numRef>
          </c:val>
          <c:smooth val="0"/>
        </c:ser>
        <c:ser>
          <c:idx val="5"/>
          <c:order val="3"/>
          <c:tx>
            <c:strRef>
              <c:f>USGS!$B$7</c:f>
              <c:strCache>
                <c:ptCount val="1"/>
                <c:pt idx="0">
                  <c:v>CO2 Sequestered in Mg Carbonate Aggregate</c:v>
                </c:pt>
              </c:strCache>
            </c:strRef>
          </c:tx>
          <c:marker>
            <c:symbol val="none"/>
          </c:marker>
          <c:cat>
            <c:numRef>
              <c:f>USGS!$C$1:$BP$1</c:f>
              <c:numCache>
                <c:formatCode>yyyy</c:formatCode>
                <c:ptCount val="66"/>
                <c:pt idx="0">
                  <c:v>16983</c:v>
                </c:pt>
                <c:pt idx="1">
                  <c:v>17348</c:v>
                </c:pt>
                <c:pt idx="2">
                  <c:v>17714</c:v>
                </c:pt>
                <c:pt idx="3">
                  <c:v>18079</c:v>
                </c:pt>
                <c:pt idx="4">
                  <c:v>18444</c:v>
                </c:pt>
                <c:pt idx="5">
                  <c:v>18809</c:v>
                </c:pt>
                <c:pt idx="6">
                  <c:v>19175</c:v>
                </c:pt>
                <c:pt idx="7">
                  <c:v>19540</c:v>
                </c:pt>
                <c:pt idx="8">
                  <c:v>19905</c:v>
                </c:pt>
                <c:pt idx="9">
                  <c:v>20270</c:v>
                </c:pt>
                <c:pt idx="10">
                  <c:v>20636</c:v>
                </c:pt>
                <c:pt idx="11">
                  <c:v>21001</c:v>
                </c:pt>
                <c:pt idx="12">
                  <c:v>21366</c:v>
                </c:pt>
                <c:pt idx="13">
                  <c:v>21731</c:v>
                </c:pt>
                <c:pt idx="14">
                  <c:v>22097</c:v>
                </c:pt>
                <c:pt idx="15">
                  <c:v>22462</c:v>
                </c:pt>
                <c:pt idx="16">
                  <c:v>22827</c:v>
                </c:pt>
                <c:pt idx="17">
                  <c:v>23192</c:v>
                </c:pt>
                <c:pt idx="18">
                  <c:v>23558</c:v>
                </c:pt>
                <c:pt idx="19">
                  <c:v>23923</c:v>
                </c:pt>
                <c:pt idx="20">
                  <c:v>24288</c:v>
                </c:pt>
                <c:pt idx="21">
                  <c:v>24653</c:v>
                </c:pt>
                <c:pt idx="22">
                  <c:v>25019</c:v>
                </c:pt>
                <c:pt idx="23">
                  <c:v>25384</c:v>
                </c:pt>
                <c:pt idx="24">
                  <c:v>25749</c:v>
                </c:pt>
                <c:pt idx="25">
                  <c:v>26114</c:v>
                </c:pt>
                <c:pt idx="26">
                  <c:v>26480</c:v>
                </c:pt>
                <c:pt idx="27">
                  <c:v>26845</c:v>
                </c:pt>
                <c:pt idx="28">
                  <c:v>27210</c:v>
                </c:pt>
                <c:pt idx="29">
                  <c:v>27575</c:v>
                </c:pt>
                <c:pt idx="30">
                  <c:v>27941</c:v>
                </c:pt>
                <c:pt idx="31">
                  <c:v>28306</c:v>
                </c:pt>
                <c:pt idx="32">
                  <c:v>28671</c:v>
                </c:pt>
                <c:pt idx="33">
                  <c:v>29036</c:v>
                </c:pt>
                <c:pt idx="34">
                  <c:v>29402</c:v>
                </c:pt>
                <c:pt idx="35">
                  <c:v>29767</c:v>
                </c:pt>
                <c:pt idx="36">
                  <c:v>30132</c:v>
                </c:pt>
                <c:pt idx="37">
                  <c:v>30497</c:v>
                </c:pt>
                <c:pt idx="38">
                  <c:v>30863</c:v>
                </c:pt>
                <c:pt idx="39">
                  <c:v>31228</c:v>
                </c:pt>
                <c:pt idx="40">
                  <c:v>31593</c:v>
                </c:pt>
                <c:pt idx="41">
                  <c:v>31958</c:v>
                </c:pt>
                <c:pt idx="42">
                  <c:v>32324</c:v>
                </c:pt>
                <c:pt idx="43">
                  <c:v>32689</c:v>
                </c:pt>
                <c:pt idx="44">
                  <c:v>33054</c:v>
                </c:pt>
                <c:pt idx="45">
                  <c:v>33419</c:v>
                </c:pt>
                <c:pt idx="46">
                  <c:v>33785</c:v>
                </c:pt>
                <c:pt idx="47">
                  <c:v>34150</c:v>
                </c:pt>
                <c:pt idx="48">
                  <c:v>34515</c:v>
                </c:pt>
                <c:pt idx="49">
                  <c:v>34880</c:v>
                </c:pt>
                <c:pt idx="50">
                  <c:v>35246</c:v>
                </c:pt>
                <c:pt idx="51">
                  <c:v>35611</c:v>
                </c:pt>
                <c:pt idx="52">
                  <c:v>35976</c:v>
                </c:pt>
                <c:pt idx="53">
                  <c:v>36341</c:v>
                </c:pt>
                <c:pt idx="54">
                  <c:v>36707</c:v>
                </c:pt>
                <c:pt idx="55">
                  <c:v>37072</c:v>
                </c:pt>
                <c:pt idx="56">
                  <c:v>37437</c:v>
                </c:pt>
                <c:pt idx="57">
                  <c:v>37802</c:v>
                </c:pt>
                <c:pt idx="58">
                  <c:v>38168</c:v>
                </c:pt>
                <c:pt idx="59">
                  <c:v>38533</c:v>
                </c:pt>
                <c:pt idx="60">
                  <c:v>38898</c:v>
                </c:pt>
                <c:pt idx="61">
                  <c:v>39263</c:v>
                </c:pt>
                <c:pt idx="62">
                  <c:v>39629</c:v>
                </c:pt>
                <c:pt idx="63">
                  <c:v>39994</c:v>
                </c:pt>
                <c:pt idx="64">
                  <c:v>40359</c:v>
                </c:pt>
                <c:pt idx="65">
                  <c:v>40724</c:v>
                </c:pt>
              </c:numCache>
            </c:numRef>
          </c:cat>
          <c:val>
            <c:numRef>
              <c:f>USGS!$C$7:$BP$7</c:f>
              <c:numCache>
                <c:formatCode>#,##0</c:formatCode>
                <c:ptCount val="66"/>
                <c:pt idx="0">
                  <c:v>523933333.33333349</c:v>
                </c:pt>
                <c:pt idx="1">
                  <c:v>620048000</c:v>
                </c:pt>
                <c:pt idx="2">
                  <c:v>737120000</c:v>
                </c:pt>
                <c:pt idx="3">
                  <c:v>831066666.66666687</c:v>
                </c:pt>
                <c:pt idx="4">
                  <c:v>961146666.66666698</c:v>
                </c:pt>
                <c:pt idx="5">
                  <c:v>1076773333.3333335</c:v>
                </c:pt>
                <c:pt idx="6">
                  <c:v>1163493333.3333335</c:v>
                </c:pt>
                <c:pt idx="7">
                  <c:v>1286346666.6666667</c:v>
                </c:pt>
                <c:pt idx="8">
                  <c:v>1408477333.3333335</c:v>
                </c:pt>
                <c:pt idx="9">
                  <c:v>1570354666.6666672</c:v>
                </c:pt>
                <c:pt idx="10">
                  <c:v>1701157333.3333337</c:v>
                </c:pt>
                <c:pt idx="11">
                  <c:v>1784264000.0000002</c:v>
                </c:pt>
                <c:pt idx="12">
                  <c:v>1897000000.0000002</c:v>
                </c:pt>
                <c:pt idx="13">
                  <c:v>2126808000.0000002</c:v>
                </c:pt>
                <c:pt idx="14">
                  <c:v>2287240000</c:v>
                </c:pt>
                <c:pt idx="15">
                  <c:v>2407925333.3333335</c:v>
                </c:pt>
                <c:pt idx="16">
                  <c:v>2590760000</c:v>
                </c:pt>
                <c:pt idx="17">
                  <c:v>2731680000</c:v>
                </c:pt>
                <c:pt idx="18">
                  <c:v>3003402666.666667</c:v>
                </c:pt>
                <c:pt idx="19">
                  <c:v>3132037333.3333344</c:v>
                </c:pt>
                <c:pt idx="20">
                  <c:v>3354618666.6666675</c:v>
                </c:pt>
                <c:pt idx="21">
                  <c:v>3467354666.6666675</c:v>
                </c:pt>
                <c:pt idx="22">
                  <c:v>3723178666.6666675</c:v>
                </c:pt>
                <c:pt idx="23">
                  <c:v>3924802666.6666679</c:v>
                </c:pt>
                <c:pt idx="24">
                  <c:v>4132208000.0000005</c:v>
                </c:pt>
                <c:pt idx="25">
                  <c:v>4263733333.3333344</c:v>
                </c:pt>
                <c:pt idx="26">
                  <c:v>4776826666.666667</c:v>
                </c:pt>
                <c:pt idx="27">
                  <c:v>5073120000</c:v>
                </c:pt>
                <c:pt idx="28">
                  <c:v>5081792000</c:v>
                </c:pt>
                <c:pt idx="29">
                  <c:v>5074565333.333334</c:v>
                </c:pt>
                <c:pt idx="30">
                  <c:v>5314490666.666667</c:v>
                </c:pt>
                <c:pt idx="31">
                  <c:v>5760376000</c:v>
                </c:pt>
                <c:pt idx="32">
                  <c:v>6164346666.6666689</c:v>
                </c:pt>
                <c:pt idx="33">
                  <c:v>6304544000</c:v>
                </c:pt>
                <c:pt idx="34">
                  <c:v>6381869333.3333349</c:v>
                </c:pt>
                <c:pt idx="35">
                  <c:v>6407885333.3333349</c:v>
                </c:pt>
                <c:pt idx="36">
                  <c:v>6412944000</c:v>
                </c:pt>
                <c:pt idx="37">
                  <c:v>6623962666.6666689</c:v>
                </c:pt>
                <c:pt idx="38">
                  <c:v>6801016000</c:v>
                </c:pt>
                <c:pt idx="39">
                  <c:v>6933264000.000001</c:v>
                </c:pt>
                <c:pt idx="40">
                  <c:v>7284480000.000001</c:v>
                </c:pt>
                <c:pt idx="41">
                  <c:v>7609680000.000001</c:v>
                </c:pt>
                <c:pt idx="42">
                  <c:v>8079413333.3333359</c:v>
                </c:pt>
                <c:pt idx="43">
                  <c:v>7530186666.6666689</c:v>
                </c:pt>
                <c:pt idx="44">
                  <c:v>7537413333.3333359</c:v>
                </c:pt>
                <c:pt idx="45">
                  <c:v>8563600000.000001</c:v>
                </c:pt>
                <c:pt idx="46">
                  <c:v>8115546666.6666689</c:v>
                </c:pt>
                <c:pt idx="47">
                  <c:v>9329626666.6666679</c:v>
                </c:pt>
                <c:pt idx="48">
                  <c:v>9900533333.333334</c:v>
                </c:pt>
                <c:pt idx="49">
                  <c:v>10442533333.333334</c:v>
                </c:pt>
                <c:pt idx="50">
                  <c:v>10789413333.333334</c:v>
                </c:pt>
                <c:pt idx="51">
                  <c:v>11179653333.333338</c:v>
                </c:pt>
                <c:pt idx="52">
                  <c:v>11129066666.666668</c:v>
                </c:pt>
                <c:pt idx="53">
                  <c:v>11562666666.666668</c:v>
                </c:pt>
                <c:pt idx="54">
                  <c:v>11996266666.666668</c:v>
                </c:pt>
                <c:pt idx="55">
                  <c:v>12646666666.66667</c:v>
                </c:pt>
                <c:pt idx="56">
                  <c:v>13369333333.333338</c:v>
                </c:pt>
                <c:pt idx="57">
                  <c:v>14597866666.66667</c:v>
                </c:pt>
                <c:pt idx="58">
                  <c:v>15826400000.000002</c:v>
                </c:pt>
                <c:pt idx="59">
                  <c:v>16982666666.666672</c:v>
                </c:pt>
                <c:pt idx="60">
                  <c:v>18428000000</c:v>
                </c:pt>
                <c:pt idx="61">
                  <c:v>20017866666.666668</c:v>
                </c:pt>
                <c:pt idx="62">
                  <c:v>20523733333.333336</c:v>
                </c:pt>
                <c:pt idx="63">
                  <c:v>22113600000</c:v>
                </c:pt>
                <c:pt idx="64">
                  <c:v>23920266666.666676</c:v>
                </c:pt>
                <c:pt idx="65">
                  <c:v>24570666666.666676</c:v>
                </c:pt>
              </c:numCache>
            </c:numRef>
          </c:val>
          <c:smooth val="0"/>
        </c:ser>
        <c:ser>
          <c:idx val="11"/>
          <c:order val="4"/>
          <c:tx>
            <c:strRef>
              <c:f>USGS!$B$13</c:f>
              <c:strCache>
                <c:ptCount val="1"/>
                <c:pt idx="0">
                  <c:v>Net Embodied CO2 in Cement less Additions</c:v>
                </c:pt>
              </c:strCache>
            </c:strRef>
          </c:tx>
          <c:marker>
            <c:symbol val="none"/>
          </c:marker>
          <c:cat>
            <c:numRef>
              <c:f>USGS!$C$1:$BP$1</c:f>
              <c:numCache>
                <c:formatCode>yyyy</c:formatCode>
                <c:ptCount val="66"/>
                <c:pt idx="0">
                  <c:v>16983</c:v>
                </c:pt>
                <c:pt idx="1">
                  <c:v>17348</c:v>
                </c:pt>
                <c:pt idx="2">
                  <c:v>17714</c:v>
                </c:pt>
                <c:pt idx="3">
                  <c:v>18079</c:v>
                </c:pt>
                <c:pt idx="4">
                  <c:v>18444</c:v>
                </c:pt>
                <c:pt idx="5">
                  <c:v>18809</c:v>
                </c:pt>
                <c:pt idx="6">
                  <c:v>19175</c:v>
                </c:pt>
                <c:pt idx="7">
                  <c:v>19540</c:v>
                </c:pt>
                <c:pt idx="8">
                  <c:v>19905</c:v>
                </c:pt>
                <c:pt idx="9">
                  <c:v>20270</c:v>
                </c:pt>
                <c:pt idx="10">
                  <c:v>20636</c:v>
                </c:pt>
                <c:pt idx="11">
                  <c:v>21001</c:v>
                </c:pt>
                <c:pt idx="12">
                  <c:v>21366</c:v>
                </c:pt>
                <c:pt idx="13">
                  <c:v>21731</c:v>
                </c:pt>
                <c:pt idx="14">
                  <c:v>22097</c:v>
                </c:pt>
                <c:pt idx="15">
                  <c:v>22462</c:v>
                </c:pt>
                <c:pt idx="16">
                  <c:v>22827</c:v>
                </c:pt>
                <c:pt idx="17">
                  <c:v>23192</c:v>
                </c:pt>
                <c:pt idx="18">
                  <c:v>23558</c:v>
                </c:pt>
                <c:pt idx="19">
                  <c:v>23923</c:v>
                </c:pt>
                <c:pt idx="20">
                  <c:v>24288</c:v>
                </c:pt>
                <c:pt idx="21">
                  <c:v>24653</c:v>
                </c:pt>
                <c:pt idx="22">
                  <c:v>25019</c:v>
                </c:pt>
                <c:pt idx="23">
                  <c:v>25384</c:v>
                </c:pt>
                <c:pt idx="24">
                  <c:v>25749</c:v>
                </c:pt>
                <c:pt idx="25">
                  <c:v>26114</c:v>
                </c:pt>
                <c:pt idx="26">
                  <c:v>26480</c:v>
                </c:pt>
                <c:pt idx="27">
                  <c:v>26845</c:v>
                </c:pt>
                <c:pt idx="28">
                  <c:v>27210</c:v>
                </c:pt>
                <c:pt idx="29">
                  <c:v>27575</c:v>
                </c:pt>
                <c:pt idx="30">
                  <c:v>27941</c:v>
                </c:pt>
                <c:pt idx="31">
                  <c:v>28306</c:v>
                </c:pt>
                <c:pt idx="32">
                  <c:v>28671</c:v>
                </c:pt>
                <c:pt idx="33">
                  <c:v>29036</c:v>
                </c:pt>
                <c:pt idx="34">
                  <c:v>29402</c:v>
                </c:pt>
                <c:pt idx="35">
                  <c:v>29767</c:v>
                </c:pt>
                <c:pt idx="36">
                  <c:v>30132</c:v>
                </c:pt>
                <c:pt idx="37">
                  <c:v>30497</c:v>
                </c:pt>
                <c:pt idx="38">
                  <c:v>30863</c:v>
                </c:pt>
                <c:pt idx="39">
                  <c:v>31228</c:v>
                </c:pt>
                <c:pt idx="40">
                  <c:v>31593</c:v>
                </c:pt>
                <c:pt idx="41">
                  <c:v>31958</c:v>
                </c:pt>
                <c:pt idx="42">
                  <c:v>32324</c:v>
                </c:pt>
                <c:pt idx="43">
                  <c:v>32689</c:v>
                </c:pt>
                <c:pt idx="44">
                  <c:v>33054</c:v>
                </c:pt>
                <c:pt idx="45">
                  <c:v>33419</c:v>
                </c:pt>
                <c:pt idx="46">
                  <c:v>33785</c:v>
                </c:pt>
                <c:pt idx="47">
                  <c:v>34150</c:v>
                </c:pt>
                <c:pt idx="48">
                  <c:v>34515</c:v>
                </c:pt>
                <c:pt idx="49">
                  <c:v>34880</c:v>
                </c:pt>
                <c:pt idx="50">
                  <c:v>35246</c:v>
                </c:pt>
                <c:pt idx="51">
                  <c:v>35611</c:v>
                </c:pt>
                <c:pt idx="52">
                  <c:v>35976</c:v>
                </c:pt>
                <c:pt idx="53">
                  <c:v>36341</c:v>
                </c:pt>
                <c:pt idx="54">
                  <c:v>36707</c:v>
                </c:pt>
                <c:pt idx="55">
                  <c:v>37072</c:v>
                </c:pt>
                <c:pt idx="56">
                  <c:v>37437</c:v>
                </c:pt>
                <c:pt idx="57">
                  <c:v>37802</c:v>
                </c:pt>
                <c:pt idx="58">
                  <c:v>38168</c:v>
                </c:pt>
                <c:pt idx="59">
                  <c:v>38533</c:v>
                </c:pt>
                <c:pt idx="60">
                  <c:v>38898</c:v>
                </c:pt>
                <c:pt idx="61">
                  <c:v>39263</c:v>
                </c:pt>
                <c:pt idx="62">
                  <c:v>39629</c:v>
                </c:pt>
                <c:pt idx="63">
                  <c:v>39994</c:v>
                </c:pt>
                <c:pt idx="64">
                  <c:v>40359</c:v>
                </c:pt>
                <c:pt idx="65">
                  <c:v>40724</c:v>
                </c:pt>
              </c:numCache>
            </c:numRef>
          </c:cat>
          <c:val>
            <c:numRef>
              <c:f>USGS!$C$13:$BP$13</c:f>
              <c:numCache>
                <c:formatCode>#,##0</c:formatCode>
                <c:ptCount val="66"/>
                <c:pt idx="0">
                  <c:v>39600950</c:v>
                </c:pt>
                <c:pt idx="1">
                  <c:v>46865676</c:v>
                </c:pt>
                <c:pt idx="2">
                  <c:v>55714440</c:v>
                </c:pt>
                <c:pt idx="3">
                  <c:v>62815300</c:v>
                </c:pt>
                <c:pt idx="4">
                  <c:v>72647260</c:v>
                </c:pt>
                <c:pt idx="5">
                  <c:v>81386780</c:v>
                </c:pt>
                <c:pt idx="6">
                  <c:v>87941420</c:v>
                </c:pt>
                <c:pt idx="7">
                  <c:v>97227160</c:v>
                </c:pt>
                <c:pt idx="8">
                  <c:v>106458278</c:v>
                </c:pt>
                <c:pt idx="9">
                  <c:v>118693606</c:v>
                </c:pt>
                <c:pt idx="10">
                  <c:v>128580188</c:v>
                </c:pt>
                <c:pt idx="11">
                  <c:v>134861718</c:v>
                </c:pt>
                <c:pt idx="12">
                  <c:v>143382750</c:v>
                </c:pt>
                <c:pt idx="13">
                  <c:v>160752546</c:v>
                </c:pt>
                <c:pt idx="14">
                  <c:v>172878630</c:v>
                </c:pt>
                <c:pt idx="15">
                  <c:v>182000504</c:v>
                </c:pt>
                <c:pt idx="16">
                  <c:v>195819870</c:v>
                </c:pt>
                <c:pt idx="17">
                  <c:v>206471160</c:v>
                </c:pt>
                <c:pt idx="18">
                  <c:v>227009032</c:v>
                </c:pt>
                <c:pt idx="19">
                  <c:v>236731748</c:v>
                </c:pt>
                <c:pt idx="20">
                  <c:v>253555324</c:v>
                </c:pt>
                <c:pt idx="21">
                  <c:v>262076356</c:v>
                </c:pt>
                <c:pt idx="22">
                  <c:v>281412544</c:v>
                </c:pt>
                <c:pt idx="23">
                  <c:v>296652082</c:v>
                </c:pt>
                <c:pt idx="24">
                  <c:v>312328596</c:v>
                </c:pt>
                <c:pt idx="25">
                  <c:v>322269800</c:v>
                </c:pt>
                <c:pt idx="26">
                  <c:v>361051420</c:v>
                </c:pt>
                <c:pt idx="27">
                  <c:v>383446440</c:v>
                </c:pt>
                <c:pt idx="28">
                  <c:v>384101904</c:v>
                </c:pt>
                <c:pt idx="29">
                  <c:v>383555684</c:v>
                </c:pt>
                <c:pt idx="30">
                  <c:v>401690188</c:v>
                </c:pt>
                <c:pt idx="31">
                  <c:v>435391962</c:v>
                </c:pt>
                <c:pt idx="32">
                  <c:v>465925660</c:v>
                </c:pt>
                <c:pt idx="33">
                  <c:v>476522328</c:v>
                </c:pt>
                <c:pt idx="34">
                  <c:v>482366882</c:v>
                </c:pt>
                <c:pt idx="35">
                  <c:v>484333274</c:v>
                </c:pt>
                <c:pt idx="36">
                  <c:v>484715628</c:v>
                </c:pt>
                <c:pt idx="37">
                  <c:v>500665252</c:v>
                </c:pt>
                <c:pt idx="38">
                  <c:v>514047642</c:v>
                </c:pt>
                <c:pt idx="39">
                  <c:v>524043468</c:v>
                </c:pt>
                <c:pt idx="40">
                  <c:v>550589760</c:v>
                </c:pt>
                <c:pt idx="41">
                  <c:v>575169660</c:v>
                </c:pt>
                <c:pt idx="42">
                  <c:v>610673960</c:v>
                </c:pt>
                <c:pt idx="43">
                  <c:v>569161240</c:v>
                </c:pt>
                <c:pt idx="44">
                  <c:v>569707460</c:v>
                </c:pt>
                <c:pt idx="45">
                  <c:v>647270700</c:v>
                </c:pt>
                <c:pt idx="46">
                  <c:v>613405060</c:v>
                </c:pt>
                <c:pt idx="47">
                  <c:v>705170020</c:v>
                </c:pt>
                <c:pt idx="48">
                  <c:v>748321400</c:v>
                </c:pt>
                <c:pt idx="49">
                  <c:v>789287900</c:v>
                </c:pt>
                <c:pt idx="50">
                  <c:v>815506460</c:v>
                </c:pt>
                <c:pt idx="51">
                  <c:v>845002340</c:v>
                </c:pt>
                <c:pt idx="52">
                  <c:v>841178800</c:v>
                </c:pt>
                <c:pt idx="53">
                  <c:v>873952000</c:v>
                </c:pt>
                <c:pt idx="54">
                  <c:v>906725200</c:v>
                </c:pt>
                <c:pt idx="55">
                  <c:v>955885000</c:v>
                </c:pt>
                <c:pt idx="56">
                  <c:v>1010507000</c:v>
                </c:pt>
                <c:pt idx="57">
                  <c:v>1103364400</c:v>
                </c:pt>
                <c:pt idx="58">
                  <c:v>1196221800</c:v>
                </c:pt>
                <c:pt idx="59">
                  <c:v>1283617000</c:v>
                </c:pt>
                <c:pt idx="60">
                  <c:v>1392861000</c:v>
                </c:pt>
                <c:pt idx="61">
                  <c:v>1513029400</c:v>
                </c:pt>
                <c:pt idx="62">
                  <c:v>1551264800</c:v>
                </c:pt>
                <c:pt idx="63">
                  <c:v>1671433200</c:v>
                </c:pt>
                <c:pt idx="64">
                  <c:v>1807988200</c:v>
                </c:pt>
                <c:pt idx="65">
                  <c:v>1857148000</c:v>
                </c:pt>
              </c:numCache>
            </c:numRef>
          </c:val>
          <c:smooth val="0"/>
        </c:ser>
        <c:ser>
          <c:idx val="12"/>
          <c:order val="5"/>
          <c:tx>
            <c:strRef>
              <c:f>USGS!$B$14</c:f>
              <c:strCache>
                <c:ptCount val="1"/>
                <c:pt idx="0">
                  <c:v>Net Sequestration</c:v>
                </c:pt>
              </c:strCache>
            </c:strRef>
          </c:tx>
          <c:marker>
            <c:symbol val="none"/>
          </c:marker>
          <c:cat>
            <c:numRef>
              <c:f>USGS!$C$1:$BP$1</c:f>
              <c:numCache>
                <c:formatCode>yyyy</c:formatCode>
                <c:ptCount val="66"/>
                <c:pt idx="0">
                  <c:v>16983</c:v>
                </c:pt>
                <c:pt idx="1">
                  <c:v>17348</c:v>
                </c:pt>
                <c:pt idx="2">
                  <c:v>17714</c:v>
                </c:pt>
                <c:pt idx="3">
                  <c:v>18079</c:v>
                </c:pt>
                <c:pt idx="4">
                  <c:v>18444</c:v>
                </c:pt>
                <c:pt idx="5">
                  <c:v>18809</c:v>
                </c:pt>
                <c:pt idx="6">
                  <c:v>19175</c:v>
                </c:pt>
                <c:pt idx="7">
                  <c:v>19540</c:v>
                </c:pt>
                <c:pt idx="8">
                  <c:v>19905</c:v>
                </c:pt>
                <c:pt idx="9">
                  <c:v>20270</c:v>
                </c:pt>
                <c:pt idx="10">
                  <c:v>20636</c:v>
                </c:pt>
                <c:pt idx="11">
                  <c:v>21001</c:v>
                </c:pt>
                <c:pt idx="12">
                  <c:v>21366</c:v>
                </c:pt>
                <c:pt idx="13">
                  <c:v>21731</c:v>
                </c:pt>
                <c:pt idx="14">
                  <c:v>22097</c:v>
                </c:pt>
                <c:pt idx="15">
                  <c:v>22462</c:v>
                </c:pt>
                <c:pt idx="16">
                  <c:v>22827</c:v>
                </c:pt>
                <c:pt idx="17">
                  <c:v>23192</c:v>
                </c:pt>
                <c:pt idx="18">
                  <c:v>23558</c:v>
                </c:pt>
                <c:pt idx="19">
                  <c:v>23923</c:v>
                </c:pt>
                <c:pt idx="20">
                  <c:v>24288</c:v>
                </c:pt>
                <c:pt idx="21">
                  <c:v>24653</c:v>
                </c:pt>
                <c:pt idx="22">
                  <c:v>25019</c:v>
                </c:pt>
                <c:pt idx="23">
                  <c:v>25384</c:v>
                </c:pt>
                <c:pt idx="24">
                  <c:v>25749</c:v>
                </c:pt>
                <c:pt idx="25">
                  <c:v>26114</c:v>
                </c:pt>
                <c:pt idx="26">
                  <c:v>26480</c:v>
                </c:pt>
                <c:pt idx="27">
                  <c:v>26845</c:v>
                </c:pt>
                <c:pt idx="28">
                  <c:v>27210</c:v>
                </c:pt>
                <c:pt idx="29">
                  <c:v>27575</c:v>
                </c:pt>
                <c:pt idx="30">
                  <c:v>27941</c:v>
                </c:pt>
                <c:pt idx="31">
                  <c:v>28306</c:v>
                </c:pt>
                <c:pt idx="32">
                  <c:v>28671</c:v>
                </c:pt>
                <c:pt idx="33">
                  <c:v>29036</c:v>
                </c:pt>
                <c:pt idx="34">
                  <c:v>29402</c:v>
                </c:pt>
                <c:pt idx="35">
                  <c:v>29767</c:v>
                </c:pt>
                <c:pt idx="36">
                  <c:v>30132</c:v>
                </c:pt>
                <c:pt idx="37">
                  <c:v>30497</c:v>
                </c:pt>
                <c:pt idx="38">
                  <c:v>30863</c:v>
                </c:pt>
                <c:pt idx="39">
                  <c:v>31228</c:v>
                </c:pt>
                <c:pt idx="40">
                  <c:v>31593</c:v>
                </c:pt>
                <c:pt idx="41">
                  <c:v>31958</c:v>
                </c:pt>
                <c:pt idx="42">
                  <c:v>32324</c:v>
                </c:pt>
                <c:pt idx="43">
                  <c:v>32689</c:v>
                </c:pt>
                <c:pt idx="44">
                  <c:v>33054</c:v>
                </c:pt>
                <c:pt idx="45">
                  <c:v>33419</c:v>
                </c:pt>
                <c:pt idx="46">
                  <c:v>33785</c:v>
                </c:pt>
                <c:pt idx="47">
                  <c:v>34150</c:v>
                </c:pt>
                <c:pt idx="48">
                  <c:v>34515</c:v>
                </c:pt>
                <c:pt idx="49">
                  <c:v>34880</c:v>
                </c:pt>
                <c:pt idx="50">
                  <c:v>35246</c:v>
                </c:pt>
                <c:pt idx="51">
                  <c:v>35611</c:v>
                </c:pt>
                <c:pt idx="52">
                  <c:v>35976</c:v>
                </c:pt>
                <c:pt idx="53">
                  <c:v>36341</c:v>
                </c:pt>
                <c:pt idx="54">
                  <c:v>36707</c:v>
                </c:pt>
                <c:pt idx="55">
                  <c:v>37072</c:v>
                </c:pt>
                <c:pt idx="56">
                  <c:v>37437</c:v>
                </c:pt>
                <c:pt idx="57">
                  <c:v>37802</c:v>
                </c:pt>
                <c:pt idx="58">
                  <c:v>38168</c:v>
                </c:pt>
                <c:pt idx="59">
                  <c:v>38533</c:v>
                </c:pt>
                <c:pt idx="60">
                  <c:v>38898</c:v>
                </c:pt>
                <c:pt idx="61">
                  <c:v>39263</c:v>
                </c:pt>
                <c:pt idx="62">
                  <c:v>39629</c:v>
                </c:pt>
                <c:pt idx="63">
                  <c:v>39994</c:v>
                </c:pt>
                <c:pt idx="64">
                  <c:v>40359</c:v>
                </c:pt>
                <c:pt idx="65">
                  <c:v>40724</c:v>
                </c:pt>
              </c:numCache>
            </c:numRef>
          </c:cat>
          <c:val>
            <c:numRef>
              <c:f>USGS!$C$14:$BP$14</c:f>
              <c:numCache>
                <c:formatCode>#,##0</c:formatCode>
                <c:ptCount val="66"/>
                <c:pt idx="0">
                  <c:v>484332383.33333349</c:v>
                </c:pt>
                <c:pt idx="1">
                  <c:v>573182324</c:v>
                </c:pt>
                <c:pt idx="2">
                  <c:v>681405560</c:v>
                </c:pt>
                <c:pt idx="3">
                  <c:v>768251366.66666687</c:v>
                </c:pt>
                <c:pt idx="4">
                  <c:v>888499406.66666698</c:v>
                </c:pt>
                <c:pt idx="5">
                  <c:v>995386553.33333349</c:v>
                </c:pt>
                <c:pt idx="6">
                  <c:v>1075551913.3333335</c:v>
                </c:pt>
                <c:pt idx="7">
                  <c:v>1189119506.6666667</c:v>
                </c:pt>
                <c:pt idx="8">
                  <c:v>1302019055.3333335</c:v>
                </c:pt>
                <c:pt idx="9">
                  <c:v>1451661060.6666672</c:v>
                </c:pt>
                <c:pt idx="10">
                  <c:v>1572577145.3333337</c:v>
                </c:pt>
                <c:pt idx="11">
                  <c:v>1649402282.0000002</c:v>
                </c:pt>
                <c:pt idx="12">
                  <c:v>1753617250.0000002</c:v>
                </c:pt>
                <c:pt idx="13">
                  <c:v>1966055454.0000002</c:v>
                </c:pt>
                <c:pt idx="14">
                  <c:v>2114361370</c:v>
                </c:pt>
                <c:pt idx="15">
                  <c:v>2225924829.3333335</c:v>
                </c:pt>
                <c:pt idx="16">
                  <c:v>2394940130</c:v>
                </c:pt>
                <c:pt idx="17">
                  <c:v>2525208840</c:v>
                </c:pt>
                <c:pt idx="18">
                  <c:v>2776393634.666667</c:v>
                </c:pt>
                <c:pt idx="19">
                  <c:v>2895305585.3333344</c:v>
                </c:pt>
                <c:pt idx="20">
                  <c:v>3101063342.6666675</c:v>
                </c:pt>
                <c:pt idx="21">
                  <c:v>3205278310.6666675</c:v>
                </c:pt>
                <c:pt idx="22">
                  <c:v>3441766122.6666675</c:v>
                </c:pt>
                <c:pt idx="23">
                  <c:v>3628150584.6666679</c:v>
                </c:pt>
                <c:pt idx="24">
                  <c:v>3819879404.0000005</c:v>
                </c:pt>
                <c:pt idx="25">
                  <c:v>3941463533.3333344</c:v>
                </c:pt>
                <c:pt idx="26">
                  <c:v>4415775246.666667</c:v>
                </c:pt>
                <c:pt idx="27">
                  <c:v>4689673560</c:v>
                </c:pt>
                <c:pt idx="28">
                  <c:v>4697690096</c:v>
                </c:pt>
                <c:pt idx="29">
                  <c:v>4691009649.333334</c:v>
                </c:pt>
                <c:pt idx="30">
                  <c:v>4912800478.666667</c:v>
                </c:pt>
                <c:pt idx="31">
                  <c:v>5324984038</c:v>
                </c:pt>
                <c:pt idx="32">
                  <c:v>5698421006.6666689</c:v>
                </c:pt>
                <c:pt idx="33">
                  <c:v>5828021672</c:v>
                </c:pt>
                <c:pt idx="34">
                  <c:v>5899502451.3333349</c:v>
                </c:pt>
                <c:pt idx="35">
                  <c:v>5923552059.3333349</c:v>
                </c:pt>
                <c:pt idx="36">
                  <c:v>5928228372</c:v>
                </c:pt>
                <c:pt idx="37">
                  <c:v>6123297414.6666689</c:v>
                </c:pt>
                <c:pt idx="38">
                  <c:v>6286968358</c:v>
                </c:pt>
                <c:pt idx="39">
                  <c:v>6409220532.000001</c:v>
                </c:pt>
                <c:pt idx="40">
                  <c:v>6733890240.000001</c:v>
                </c:pt>
                <c:pt idx="41">
                  <c:v>7034510340.000001</c:v>
                </c:pt>
                <c:pt idx="42">
                  <c:v>7468739373.3333359</c:v>
                </c:pt>
                <c:pt idx="43">
                  <c:v>6961025426.6666689</c:v>
                </c:pt>
                <c:pt idx="44">
                  <c:v>6967705873.3333359</c:v>
                </c:pt>
                <c:pt idx="45">
                  <c:v>7916329300.000001</c:v>
                </c:pt>
                <c:pt idx="46">
                  <c:v>7502141606.6666689</c:v>
                </c:pt>
                <c:pt idx="47">
                  <c:v>8624456646.6666679</c:v>
                </c:pt>
                <c:pt idx="48">
                  <c:v>9152211933.333334</c:v>
                </c:pt>
                <c:pt idx="49">
                  <c:v>9653245433.333334</c:v>
                </c:pt>
                <c:pt idx="50">
                  <c:v>9973906873.333334</c:v>
                </c:pt>
                <c:pt idx="51">
                  <c:v>10334650993.333338</c:v>
                </c:pt>
                <c:pt idx="52">
                  <c:v>10287887866.666668</c:v>
                </c:pt>
                <c:pt idx="53">
                  <c:v>10688714666.666668</c:v>
                </c:pt>
                <c:pt idx="54">
                  <c:v>11089541466.666668</c:v>
                </c:pt>
                <c:pt idx="55">
                  <c:v>11690781666.66667</c:v>
                </c:pt>
                <c:pt idx="56">
                  <c:v>12358826333.333338</c:v>
                </c:pt>
                <c:pt idx="57">
                  <c:v>13494502266.66667</c:v>
                </c:pt>
                <c:pt idx="58">
                  <c:v>14630178200.000002</c:v>
                </c:pt>
                <c:pt idx="59">
                  <c:v>15699049666.666672</c:v>
                </c:pt>
                <c:pt idx="60">
                  <c:v>17035139000</c:v>
                </c:pt>
                <c:pt idx="61">
                  <c:v>18504837266.666668</c:v>
                </c:pt>
                <c:pt idx="62">
                  <c:v>18972468533.333336</c:v>
                </c:pt>
                <c:pt idx="63">
                  <c:v>20442166800</c:v>
                </c:pt>
                <c:pt idx="64">
                  <c:v>22112278466.666676</c:v>
                </c:pt>
                <c:pt idx="65">
                  <c:v>22713518666.666676</c:v>
                </c:pt>
              </c:numCache>
            </c:numRef>
          </c:val>
          <c:smooth val="0"/>
        </c:ser>
        <c:dLbls>
          <c:showLegendKey val="0"/>
          <c:showVal val="0"/>
          <c:showCatName val="0"/>
          <c:showSerName val="0"/>
          <c:showPercent val="0"/>
          <c:showBubbleSize val="0"/>
        </c:dLbls>
        <c:marker val="1"/>
        <c:smooth val="0"/>
        <c:axId val="112679168"/>
        <c:axId val="113283840"/>
      </c:lineChart>
      <c:dateAx>
        <c:axId val="112679168"/>
        <c:scaling>
          <c:orientation val="minMax"/>
        </c:scaling>
        <c:delete val="0"/>
        <c:axPos val="b"/>
        <c:numFmt formatCode="yyyy" sourceLinked="1"/>
        <c:majorTickMark val="out"/>
        <c:minorTickMark val="none"/>
        <c:tickLblPos val="nextTo"/>
        <c:crossAx val="113283840"/>
        <c:crosses val="autoZero"/>
        <c:auto val="1"/>
        <c:lblOffset val="100"/>
        <c:baseTimeUnit val="years"/>
      </c:dateAx>
      <c:valAx>
        <c:axId val="113283840"/>
        <c:scaling>
          <c:orientation val="minMax"/>
        </c:scaling>
        <c:delete val="0"/>
        <c:axPos val="l"/>
        <c:majorGridlines/>
        <c:numFmt formatCode="#,##0" sourceLinked="1"/>
        <c:majorTickMark val="out"/>
        <c:minorTickMark val="none"/>
        <c:tickLblPos val="nextTo"/>
        <c:crossAx val="112679168"/>
        <c:crosses val="autoZero"/>
        <c:crossBetween val="between"/>
      </c:valAx>
    </c:plotArea>
    <c:legend>
      <c:legendPos val="r"/>
      <c:layout>
        <c:manualLayout>
          <c:xMode val="edge"/>
          <c:yMode val="edge"/>
          <c:x val="0.77531727549683582"/>
          <c:y val="0.13868463576978374"/>
          <c:w val="0.21587802182133478"/>
          <c:h val="0.63973439116741082"/>
        </c:manualLayout>
      </c:layout>
      <c:overlay val="0"/>
    </c:legend>
    <c:plotVisOnly val="1"/>
    <c:dispBlanksAs val="gap"/>
    <c:showDLblsOverMax val="0"/>
  </c:chart>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A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lineChart>
        <c:grouping val="standard"/>
        <c:varyColors val="0"/>
        <c:ser>
          <c:idx val="0"/>
          <c:order val="0"/>
          <c:tx>
            <c:strRef>
              <c:f>Sheet1!$C$35</c:f>
              <c:strCache>
                <c:ptCount val="1"/>
                <c:pt idx="0">
                  <c:v>20 Mpa</c:v>
                </c:pt>
              </c:strCache>
            </c:strRef>
          </c:tx>
          <c:cat>
            <c:strRef>
              <c:f>Sheet1!$B$36:$B$39</c:f>
              <c:strCache>
                <c:ptCount val="4"/>
                <c:pt idx="0">
                  <c:v>3 Day </c:v>
                </c:pt>
                <c:pt idx="1">
                  <c:v>7 Day </c:v>
                </c:pt>
                <c:pt idx="2">
                  <c:v>28 Day</c:v>
                </c:pt>
                <c:pt idx="3">
                  <c:v>56 Day</c:v>
                </c:pt>
              </c:strCache>
            </c:strRef>
          </c:cat>
          <c:val>
            <c:numRef>
              <c:f>Sheet1!$C$36:$C$39</c:f>
              <c:numCache>
                <c:formatCode>0.0</c:formatCode>
                <c:ptCount val="4"/>
                <c:pt idx="0">
                  <c:v>13</c:v>
                </c:pt>
                <c:pt idx="1">
                  <c:v>18</c:v>
                </c:pt>
                <c:pt idx="2">
                  <c:v>32.5</c:v>
                </c:pt>
                <c:pt idx="3">
                  <c:v>39</c:v>
                </c:pt>
              </c:numCache>
            </c:numRef>
          </c:val>
          <c:smooth val="0"/>
        </c:ser>
        <c:ser>
          <c:idx val="1"/>
          <c:order val="1"/>
          <c:tx>
            <c:strRef>
              <c:f>Sheet1!$D$35</c:f>
              <c:strCache>
                <c:ptCount val="1"/>
                <c:pt idx="0">
                  <c:v>32MPa</c:v>
                </c:pt>
              </c:strCache>
            </c:strRef>
          </c:tx>
          <c:cat>
            <c:strRef>
              <c:f>Sheet1!$B$36:$B$39</c:f>
              <c:strCache>
                <c:ptCount val="4"/>
                <c:pt idx="0">
                  <c:v>3 Day </c:v>
                </c:pt>
                <c:pt idx="1">
                  <c:v>7 Day </c:v>
                </c:pt>
                <c:pt idx="2">
                  <c:v>28 Day</c:v>
                </c:pt>
                <c:pt idx="3">
                  <c:v>56 Day</c:v>
                </c:pt>
              </c:strCache>
            </c:strRef>
          </c:cat>
          <c:val>
            <c:numRef>
              <c:f>Sheet1!$D$36:$D$39</c:f>
              <c:numCache>
                <c:formatCode>0.0</c:formatCode>
                <c:ptCount val="4"/>
                <c:pt idx="0">
                  <c:v>17</c:v>
                </c:pt>
                <c:pt idx="1">
                  <c:v>24.5</c:v>
                </c:pt>
                <c:pt idx="2">
                  <c:v>42.5</c:v>
                </c:pt>
                <c:pt idx="3">
                  <c:v>46.5</c:v>
                </c:pt>
              </c:numCache>
            </c:numRef>
          </c:val>
          <c:smooth val="0"/>
        </c:ser>
        <c:dLbls>
          <c:showLegendKey val="0"/>
          <c:showVal val="0"/>
          <c:showCatName val="0"/>
          <c:showSerName val="0"/>
          <c:showPercent val="0"/>
          <c:showBubbleSize val="0"/>
        </c:dLbls>
        <c:marker val="1"/>
        <c:smooth val="0"/>
        <c:axId val="50275840"/>
        <c:axId val="50277376"/>
      </c:lineChart>
      <c:catAx>
        <c:axId val="50275840"/>
        <c:scaling>
          <c:orientation val="minMax"/>
        </c:scaling>
        <c:delete val="0"/>
        <c:axPos val="b"/>
        <c:numFmt formatCode="General" sourceLinked="1"/>
        <c:majorTickMark val="out"/>
        <c:minorTickMark val="none"/>
        <c:tickLblPos val="nextTo"/>
        <c:crossAx val="50277376"/>
        <c:crosses val="autoZero"/>
        <c:auto val="1"/>
        <c:lblAlgn val="ctr"/>
        <c:lblOffset val="100"/>
        <c:noMultiLvlLbl val="0"/>
      </c:catAx>
      <c:valAx>
        <c:axId val="50277376"/>
        <c:scaling>
          <c:orientation val="minMax"/>
        </c:scaling>
        <c:delete val="0"/>
        <c:axPos val="l"/>
        <c:majorGridlines/>
        <c:numFmt formatCode="0.0" sourceLinked="1"/>
        <c:majorTickMark val="out"/>
        <c:minorTickMark val="none"/>
        <c:tickLblPos val="nextTo"/>
        <c:crossAx val="50275840"/>
        <c:crosses val="autoZero"/>
        <c:crossBetween val="between"/>
      </c:valAx>
    </c:plotArea>
    <c:legend>
      <c:legendPos val="r"/>
      <c:layout>
        <c:manualLayout>
          <c:xMode val="edge"/>
          <c:yMode val="edge"/>
          <c:x val="0.82054098309005052"/>
          <c:y val="0.41059549256554445"/>
          <c:w val="0.1794590169099495"/>
          <c:h val="0.16100193564353313"/>
        </c:manualLayout>
      </c:layout>
      <c:overlay val="0"/>
    </c:legend>
    <c:plotVisOnly val="1"/>
    <c:dispBlanksAs val="gap"/>
    <c:showDLblsOverMax val="0"/>
  </c:chart>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A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0003019817936498"/>
          <c:y val="9.6230212414940619E-2"/>
          <c:w val="0.69160564515243561"/>
          <c:h val="0.71100067619297236"/>
        </c:manualLayout>
      </c:layout>
      <c:lineChart>
        <c:grouping val="standard"/>
        <c:varyColors val="0"/>
        <c:ser>
          <c:idx val="0"/>
          <c:order val="0"/>
          <c:tx>
            <c:strRef>
              <c:f>Sheet1!$C$41</c:f>
              <c:strCache>
                <c:ptCount val="1"/>
                <c:pt idx="0">
                  <c:v>20 Mpa</c:v>
                </c:pt>
              </c:strCache>
            </c:strRef>
          </c:tx>
          <c:cat>
            <c:strRef>
              <c:f>Sheet1!$B$42:$B$48</c:f>
              <c:strCache>
                <c:ptCount val="7"/>
                <c:pt idx="0">
                  <c:v>1 week</c:v>
                </c:pt>
                <c:pt idx="1">
                  <c:v>2 week</c:v>
                </c:pt>
                <c:pt idx="2">
                  <c:v>3 week</c:v>
                </c:pt>
                <c:pt idx="3">
                  <c:v>4 week</c:v>
                </c:pt>
                <c:pt idx="4">
                  <c:v>5 week</c:v>
                </c:pt>
                <c:pt idx="5">
                  <c:v>6 week</c:v>
                </c:pt>
                <c:pt idx="6">
                  <c:v>7 week</c:v>
                </c:pt>
              </c:strCache>
            </c:strRef>
          </c:cat>
          <c:val>
            <c:numRef>
              <c:f>Sheet1!$C$42:$C$48</c:f>
              <c:numCache>
                <c:formatCode>0</c:formatCode>
                <c:ptCount val="7"/>
                <c:pt idx="0">
                  <c:v>330</c:v>
                </c:pt>
                <c:pt idx="1">
                  <c:v>430</c:v>
                </c:pt>
                <c:pt idx="2">
                  <c:v>500</c:v>
                </c:pt>
                <c:pt idx="3">
                  <c:v>560</c:v>
                </c:pt>
                <c:pt idx="4">
                  <c:v>600</c:v>
                </c:pt>
                <c:pt idx="5">
                  <c:v>650</c:v>
                </c:pt>
                <c:pt idx="6">
                  <c:v>660</c:v>
                </c:pt>
              </c:numCache>
            </c:numRef>
          </c:val>
          <c:smooth val="0"/>
        </c:ser>
        <c:ser>
          <c:idx val="1"/>
          <c:order val="1"/>
          <c:tx>
            <c:strRef>
              <c:f>Sheet1!$D$41</c:f>
              <c:strCache>
                <c:ptCount val="1"/>
                <c:pt idx="0">
                  <c:v>32MPa</c:v>
                </c:pt>
              </c:strCache>
            </c:strRef>
          </c:tx>
          <c:cat>
            <c:strRef>
              <c:f>Sheet1!$B$42:$B$48</c:f>
              <c:strCache>
                <c:ptCount val="7"/>
                <c:pt idx="0">
                  <c:v>1 week</c:v>
                </c:pt>
                <c:pt idx="1">
                  <c:v>2 week</c:v>
                </c:pt>
                <c:pt idx="2">
                  <c:v>3 week</c:v>
                </c:pt>
                <c:pt idx="3">
                  <c:v>4 week</c:v>
                </c:pt>
                <c:pt idx="4">
                  <c:v>5 week</c:v>
                </c:pt>
                <c:pt idx="5">
                  <c:v>6 week</c:v>
                </c:pt>
                <c:pt idx="6">
                  <c:v>7 week</c:v>
                </c:pt>
              </c:strCache>
            </c:strRef>
          </c:cat>
          <c:val>
            <c:numRef>
              <c:f>Sheet1!$D$42:$D$48</c:f>
              <c:numCache>
                <c:formatCode>0</c:formatCode>
                <c:ptCount val="7"/>
                <c:pt idx="0">
                  <c:v>320</c:v>
                </c:pt>
                <c:pt idx="1">
                  <c:v>420</c:v>
                </c:pt>
                <c:pt idx="2">
                  <c:v>490</c:v>
                </c:pt>
                <c:pt idx="3">
                  <c:v>520</c:v>
                </c:pt>
                <c:pt idx="6">
                  <c:v>580</c:v>
                </c:pt>
              </c:numCache>
            </c:numRef>
          </c:val>
          <c:smooth val="0"/>
        </c:ser>
        <c:dLbls>
          <c:showLegendKey val="0"/>
          <c:showVal val="0"/>
          <c:showCatName val="0"/>
          <c:showSerName val="0"/>
          <c:showPercent val="0"/>
          <c:showBubbleSize val="0"/>
        </c:dLbls>
        <c:marker val="1"/>
        <c:smooth val="0"/>
        <c:axId val="50294144"/>
        <c:axId val="50304128"/>
      </c:lineChart>
      <c:catAx>
        <c:axId val="50294144"/>
        <c:scaling>
          <c:orientation val="minMax"/>
        </c:scaling>
        <c:delete val="0"/>
        <c:axPos val="b"/>
        <c:majorTickMark val="out"/>
        <c:minorTickMark val="none"/>
        <c:tickLblPos val="nextTo"/>
        <c:crossAx val="50304128"/>
        <c:crosses val="autoZero"/>
        <c:auto val="1"/>
        <c:lblAlgn val="ctr"/>
        <c:lblOffset val="100"/>
        <c:noMultiLvlLbl val="0"/>
      </c:catAx>
      <c:valAx>
        <c:axId val="50304128"/>
        <c:scaling>
          <c:orientation val="minMax"/>
        </c:scaling>
        <c:delete val="0"/>
        <c:axPos val="l"/>
        <c:majorGridlines/>
        <c:numFmt formatCode="0" sourceLinked="1"/>
        <c:majorTickMark val="out"/>
        <c:minorTickMark val="none"/>
        <c:tickLblPos val="nextTo"/>
        <c:crossAx val="50294144"/>
        <c:crosses val="autoZero"/>
        <c:crossBetween val="between"/>
      </c:valAx>
    </c:plotArea>
    <c:legend>
      <c:legendPos val="r"/>
      <c:layout>
        <c:manualLayout>
          <c:xMode val="edge"/>
          <c:yMode val="edge"/>
          <c:x val="0.81206925112411821"/>
          <c:y val="0.41783370030103995"/>
          <c:w val="0.18793074887588179"/>
          <c:h val="0.16433259939792014"/>
        </c:manualLayout>
      </c:layout>
      <c:overlay val="0"/>
    </c:legend>
    <c:plotVisOnly val="1"/>
    <c:dispBlanksAs val="gap"/>
    <c:showDLblsOverMax val="0"/>
  </c:chart>
  <c:externalData r:id="rId1">
    <c:autoUpdate val="0"/>
  </c:externalData>
</c:chartSpace>
</file>

<file path=ppt/diagrams/_rels/data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image" Target="../media/image14.png"/></Relationships>
</file>

<file path=ppt/diagrams/_rels/drawing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image" Target="../media/image14.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F1378DB-2DCB-4AB3-9FAF-CCD7087EE4A4}" type="doc">
      <dgm:prSet loTypeId="urn:microsoft.com/office/officeart/2005/8/layout/cycle5" loCatId="cycle" qsTypeId="urn:microsoft.com/office/officeart/2005/8/quickstyle/simple1" qsCatId="simple" csTypeId="urn:microsoft.com/office/officeart/2005/8/colors/accent1_2" csCatId="accent1" phldr="1"/>
      <dgm:spPr/>
      <dgm:t>
        <a:bodyPr/>
        <a:lstStyle/>
        <a:p>
          <a:endParaRPr lang="en-AU"/>
        </a:p>
      </dgm:t>
    </dgm:pt>
    <dgm:pt modelId="{0B812038-0A20-4BC2-99F2-B4AE6832DB2A}">
      <dgm:prSet phldrT="[Text]"/>
      <dgm:spPr>
        <a:blipFill rotWithShape="0">
          <a:blip xmlns:r="http://schemas.openxmlformats.org/officeDocument/2006/relationships" r:embed="rId1"/>
          <a:stretch>
            <a:fillRect/>
          </a:stretch>
        </a:blipFill>
      </dgm:spPr>
      <dgm:t>
        <a:bodyPr/>
        <a:lstStyle/>
        <a:p>
          <a:r>
            <a:rPr lang="en-AU" dirty="0" smtClean="0"/>
            <a:t>Global Warming</a:t>
          </a:r>
          <a:endParaRPr lang="en-AU" dirty="0"/>
        </a:p>
      </dgm:t>
    </dgm:pt>
    <dgm:pt modelId="{F1095079-0F86-42D5-8179-10A68799CF4F}" type="parTrans" cxnId="{849DC410-3390-4FB6-AE40-67B816E8EDC1}">
      <dgm:prSet/>
      <dgm:spPr/>
      <dgm:t>
        <a:bodyPr/>
        <a:lstStyle/>
        <a:p>
          <a:endParaRPr lang="en-AU"/>
        </a:p>
      </dgm:t>
    </dgm:pt>
    <dgm:pt modelId="{7FE2974A-B503-481A-8EA8-6280E2799FFB}" type="sibTrans" cxnId="{849DC410-3390-4FB6-AE40-67B816E8EDC1}">
      <dgm:prSet/>
      <dgm:spPr>
        <a:ln w="63500">
          <a:solidFill>
            <a:srgbClr val="FF0000"/>
          </a:solidFill>
        </a:ln>
      </dgm:spPr>
      <dgm:t>
        <a:bodyPr/>
        <a:lstStyle/>
        <a:p>
          <a:endParaRPr lang="en-AU"/>
        </a:p>
      </dgm:t>
    </dgm:pt>
    <dgm:pt modelId="{187F3598-6DD9-4E79-B9C9-4B2DA1B207C0}">
      <dgm:prSet phldrT="[Text]"/>
      <dgm:spPr>
        <a:blipFill rotWithShape="0">
          <a:blip xmlns:r="http://schemas.openxmlformats.org/officeDocument/2006/relationships" r:embed="rId2"/>
          <a:stretch>
            <a:fillRect/>
          </a:stretch>
        </a:blipFill>
        <a:ln w="25400">
          <a:solidFill>
            <a:srgbClr val="FFC000"/>
          </a:solidFill>
        </a:ln>
      </dgm:spPr>
      <dgm:t>
        <a:bodyPr/>
        <a:lstStyle/>
        <a:p>
          <a:r>
            <a:rPr lang="en-AU" dirty="0" smtClean="0">
              <a:solidFill>
                <a:schemeClr val="tx1"/>
              </a:solidFill>
            </a:rPr>
            <a:t>Aircon</a:t>
          </a:r>
          <a:endParaRPr lang="en-AU" dirty="0">
            <a:solidFill>
              <a:schemeClr val="tx1"/>
            </a:solidFill>
          </a:endParaRPr>
        </a:p>
      </dgm:t>
    </dgm:pt>
    <dgm:pt modelId="{11C3E4DB-FEA0-4BC9-BDD4-31BAFB6AEFDF}" type="parTrans" cxnId="{70790021-37A3-4C9E-A1A0-56DF63E3D6BD}">
      <dgm:prSet/>
      <dgm:spPr/>
      <dgm:t>
        <a:bodyPr/>
        <a:lstStyle/>
        <a:p>
          <a:endParaRPr lang="en-AU"/>
        </a:p>
      </dgm:t>
    </dgm:pt>
    <dgm:pt modelId="{397A7B84-3C07-48DE-B80F-FFC33208365E}" type="sibTrans" cxnId="{70790021-37A3-4C9E-A1A0-56DF63E3D6BD}">
      <dgm:prSet/>
      <dgm:spPr>
        <a:ln w="63500">
          <a:solidFill>
            <a:srgbClr val="FF0000"/>
          </a:solidFill>
        </a:ln>
      </dgm:spPr>
      <dgm:t>
        <a:bodyPr/>
        <a:lstStyle/>
        <a:p>
          <a:endParaRPr lang="en-AU"/>
        </a:p>
      </dgm:t>
    </dgm:pt>
    <dgm:pt modelId="{D4AEACCC-5A29-45A4-ADD5-7EF13B19236C}">
      <dgm:prSet phldrT="[Text]"/>
      <dgm:spPr>
        <a:blipFill rotWithShape="0">
          <a:blip xmlns:r="http://schemas.openxmlformats.org/officeDocument/2006/relationships" r:embed="rId3"/>
          <a:stretch>
            <a:fillRect/>
          </a:stretch>
        </a:blipFill>
        <a:ln w="25400">
          <a:solidFill>
            <a:srgbClr val="FFC000"/>
          </a:solidFill>
        </a:ln>
      </dgm:spPr>
      <dgm:t>
        <a:bodyPr/>
        <a:lstStyle/>
        <a:p>
          <a:endParaRPr lang="en-AU" b="1" dirty="0">
            <a:solidFill>
              <a:schemeClr val="tx1"/>
            </a:solidFill>
          </a:endParaRPr>
        </a:p>
      </dgm:t>
    </dgm:pt>
    <dgm:pt modelId="{2B83D73E-EFC7-41F4-A735-03D090BB6E14}" type="parTrans" cxnId="{5BA9BFB3-45B3-4056-BA89-675DA21FF801}">
      <dgm:prSet/>
      <dgm:spPr/>
      <dgm:t>
        <a:bodyPr/>
        <a:lstStyle/>
        <a:p>
          <a:endParaRPr lang="en-AU"/>
        </a:p>
      </dgm:t>
    </dgm:pt>
    <dgm:pt modelId="{6BC3106C-E9DE-41CE-B6DA-CB8CB6B0C3BD}" type="sibTrans" cxnId="{5BA9BFB3-45B3-4056-BA89-675DA21FF801}">
      <dgm:prSet/>
      <dgm:spPr>
        <a:ln w="63500">
          <a:solidFill>
            <a:srgbClr val="FF0000"/>
          </a:solidFill>
        </a:ln>
      </dgm:spPr>
      <dgm:t>
        <a:bodyPr/>
        <a:lstStyle/>
        <a:p>
          <a:endParaRPr lang="en-AU"/>
        </a:p>
      </dgm:t>
    </dgm:pt>
    <dgm:pt modelId="{B1A8F1BA-5277-40B4-A816-E2672FA1C1E7}" type="pres">
      <dgm:prSet presAssocID="{EF1378DB-2DCB-4AB3-9FAF-CCD7087EE4A4}" presName="cycle" presStyleCnt="0">
        <dgm:presLayoutVars>
          <dgm:dir/>
          <dgm:resizeHandles val="exact"/>
        </dgm:presLayoutVars>
      </dgm:prSet>
      <dgm:spPr/>
      <dgm:t>
        <a:bodyPr/>
        <a:lstStyle/>
        <a:p>
          <a:endParaRPr lang="en-AU"/>
        </a:p>
      </dgm:t>
    </dgm:pt>
    <dgm:pt modelId="{FE4805C2-5946-4B83-BFA9-CE6761D2953F}" type="pres">
      <dgm:prSet presAssocID="{0B812038-0A20-4BC2-99F2-B4AE6832DB2A}" presName="node" presStyleLbl="node1" presStyleIdx="0" presStyleCnt="3" custScaleX="86631" custScaleY="177687" custRadScaleRad="83928" custRadScaleInc="-2615">
        <dgm:presLayoutVars>
          <dgm:bulletEnabled val="1"/>
        </dgm:presLayoutVars>
      </dgm:prSet>
      <dgm:spPr/>
      <dgm:t>
        <a:bodyPr/>
        <a:lstStyle/>
        <a:p>
          <a:endParaRPr lang="en-AU"/>
        </a:p>
      </dgm:t>
    </dgm:pt>
    <dgm:pt modelId="{1454E97D-F634-4D37-89D8-B7B62B591ACB}" type="pres">
      <dgm:prSet presAssocID="{0B812038-0A20-4BC2-99F2-B4AE6832DB2A}" presName="spNode" presStyleCnt="0"/>
      <dgm:spPr/>
    </dgm:pt>
    <dgm:pt modelId="{6A1D4228-D15C-4A8E-86B5-273A60402322}" type="pres">
      <dgm:prSet presAssocID="{7FE2974A-B503-481A-8EA8-6280E2799FFB}" presName="sibTrans" presStyleLbl="sibTrans1D1" presStyleIdx="0" presStyleCnt="3"/>
      <dgm:spPr/>
      <dgm:t>
        <a:bodyPr/>
        <a:lstStyle/>
        <a:p>
          <a:endParaRPr lang="en-AU"/>
        </a:p>
      </dgm:t>
    </dgm:pt>
    <dgm:pt modelId="{809C9E01-51C7-49B1-8585-743ACD071D5E}" type="pres">
      <dgm:prSet presAssocID="{187F3598-6DD9-4E79-B9C9-4B2DA1B207C0}" presName="node" presStyleLbl="node1" presStyleIdx="1" presStyleCnt="3" custRadScaleRad="115222" custRadScaleInc="-15622">
        <dgm:presLayoutVars>
          <dgm:bulletEnabled val="1"/>
        </dgm:presLayoutVars>
      </dgm:prSet>
      <dgm:spPr/>
      <dgm:t>
        <a:bodyPr/>
        <a:lstStyle/>
        <a:p>
          <a:endParaRPr lang="en-AU"/>
        </a:p>
      </dgm:t>
    </dgm:pt>
    <dgm:pt modelId="{C511CB9B-D6FF-4475-9B6D-3555A8920647}" type="pres">
      <dgm:prSet presAssocID="{187F3598-6DD9-4E79-B9C9-4B2DA1B207C0}" presName="spNode" presStyleCnt="0"/>
      <dgm:spPr/>
    </dgm:pt>
    <dgm:pt modelId="{9AF6F95C-087B-499E-88A8-FC1C4E204FCF}" type="pres">
      <dgm:prSet presAssocID="{397A7B84-3C07-48DE-B80F-FFC33208365E}" presName="sibTrans" presStyleLbl="sibTrans1D1" presStyleIdx="1" presStyleCnt="3"/>
      <dgm:spPr/>
      <dgm:t>
        <a:bodyPr/>
        <a:lstStyle/>
        <a:p>
          <a:endParaRPr lang="en-AU"/>
        </a:p>
      </dgm:t>
    </dgm:pt>
    <dgm:pt modelId="{16AA3D79-5C79-431C-9F1C-D1AD5A4240BC}" type="pres">
      <dgm:prSet presAssocID="{D4AEACCC-5A29-45A4-ADD5-7EF13B19236C}" presName="node" presStyleLbl="node1" presStyleIdx="2" presStyleCnt="3" custScaleX="86162" custScaleY="88869" custRadScaleRad="115225" custRadScaleInc="41240">
        <dgm:presLayoutVars>
          <dgm:bulletEnabled val="1"/>
        </dgm:presLayoutVars>
      </dgm:prSet>
      <dgm:spPr/>
      <dgm:t>
        <a:bodyPr/>
        <a:lstStyle/>
        <a:p>
          <a:endParaRPr lang="en-AU"/>
        </a:p>
      </dgm:t>
    </dgm:pt>
    <dgm:pt modelId="{D35FD45F-C9E1-47AC-886B-EB4B2DBACC3C}" type="pres">
      <dgm:prSet presAssocID="{D4AEACCC-5A29-45A4-ADD5-7EF13B19236C}" presName="spNode" presStyleCnt="0"/>
      <dgm:spPr/>
    </dgm:pt>
    <dgm:pt modelId="{C05B0959-E198-4F68-B208-731A06620651}" type="pres">
      <dgm:prSet presAssocID="{6BC3106C-E9DE-41CE-B6DA-CB8CB6B0C3BD}" presName="sibTrans" presStyleLbl="sibTrans1D1" presStyleIdx="2" presStyleCnt="3"/>
      <dgm:spPr/>
      <dgm:t>
        <a:bodyPr/>
        <a:lstStyle/>
        <a:p>
          <a:endParaRPr lang="en-AU"/>
        </a:p>
      </dgm:t>
    </dgm:pt>
  </dgm:ptLst>
  <dgm:cxnLst>
    <dgm:cxn modelId="{849DC410-3390-4FB6-AE40-67B816E8EDC1}" srcId="{EF1378DB-2DCB-4AB3-9FAF-CCD7087EE4A4}" destId="{0B812038-0A20-4BC2-99F2-B4AE6832DB2A}" srcOrd="0" destOrd="0" parTransId="{F1095079-0F86-42D5-8179-10A68799CF4F}" sibTransId="{7FE2974A-B503-481A-8EA8-6280E2799FFB}"/>
    <dgm:cxn modelId="{292B370A-CFB1-48AD-A241-7E0057F8E68B}" type="presOf" srcId="{0B812038-0A20-4BC2-99F2-B4AE6832DB2A}" destId="{FE4805C2-5946-4B83-BFA9-CE6761D2953F}" srcOrd="0" destOrd="0" presId="urn:microsoft.com/office/officeart/2005/8/layout/cycle5"/>
    <dgm:cxn modelId="{65F01E8E-24FC-4711-8FE0-B05E1257925D}" type="presOf" srcId="{187F3598-6DD9-4E79-B9C9-4B2DA1B207C0}" destId="{809C9E01-51C7-49B1-8585-743ACD071D5E}" srcOrd="0" destOrd="0" presId="urn:microsoft.com/office/officeart/2005/8/layout/cycle5"/>
    <dgm:cxn modelId="{40AA60B3-6B29-4F43-AA37-B70B45C2E9E2}" type="presOf" srcId="{EF1378DB-2DCB-4AB3-9FAF-CCD7087EE4A4}" destId="{B1A8F1BA-5277-40B4-A816-E2672FA1C1E7}" srcOrd="0" destOrd="0" presId="urn:microsoft.com/office/officeart/2005/8/layout/cycle5"/>
    <dgm:cxn modelId="{95C440FD-9950-4128-82C4-12B11096A6FF}" type="presOf" srcId="{6BC3106C-E9DE-41CE-B6DA-CB8CB6B0C3BD}" destId="{C05B0959-E198-4F68-B208-731A06620651}" srcOrd="0" destOrd="0" presId="urn:microsoft.com/office/officeart/2005/8/layout/cycle5"/>
    <dgm:cxn modelId="{8C06411A-08ED-456C-A701-5C7CF5A4AF98}" type="presOf" srcId="{D4AEACCC-5A29-45A4-ADD5-7EF13B19236C}" destId="{16AA3D79-5C79-431C-9F1C-D1AD5A4240BC}" srcOrd="0" destOrd="0" presId="urn:microsoft.com/office/officeart/2005/8/layout/cycle5"/>
    <dgm:cxn modelId="{4C76CC2C-EA27-4DFB-970C-DD7EA1DFEE8C}" type="presOf" srcId="{397A7B84-3C07-48DE-B80F-FFC33208365E}" destId="{9AF6F95C-087B-499E-88A8-FC1C4E204FCF}" srcOrd="0" destOrd="0" presId="urn:microsoft.com/office/officeart/2005/8/layout/cycle5"/>
    <dgm:cxn modelId="{5BA9BFB3-45B3-4056-BA89-675DA21FF801}" srcId="{EF1378DB-2DCB-4AB3-9FAF-CCD7087EE4A4}" destId="{D4AEACCC-5A29-45A4-ADD5-7EF13B19236C}" srcOrd="2" destOrd="0" parTransId="{2B83D73E-EFC7-41F4-A735-03D090BB6E14}" sibTransId="{6BC3106C-E9DE-41CE-B6DA-CB8CB6B0C3BD}"/>
    <dgm:cxn modelId="{AB1AFBA3-95D0-4B99-9D3F-27B6D6A1B30D}" type="presOf" srcId="{7FE2974A-B503-481A-8EA8-6280E2799FFB}" destId="{6A1D4228-D15C-4A8E-86B5-273A60402322}" srcOrd="0" destOrd="0" presId="urn:microsoft.com/office/officeart/2005/8/layout/cycle5"/>
    <dgm:cxn modelId="{70790021-37A3-4C9E-A1A0-56DF63E3D6BD}" srcId="{EF1378DB-2DCB-4AB3-9FAF-CCD7087EE4A4}" destId="{187F3598-6DD9-4E79-B9C9-4B2DA1B207C0}" srcOrd="1" destOrd="0" parTransId="{11C3E4DB-FEA0-4BC9-BDD4-31BAFB6AEFDF}" sibTransId="{397A7B84-3C07-48DE-B80F-FFC33208365E}"/>
    <dgm:cxn modelId="{C7F02463-D91A-45AD-A263-6F37ABE54A8F}" type="presParOf" srcId="{B1A8F1BA-5277-40B4-A816-E2672FA1C1E7}" destId="{FE4805C2-5946-4B83-BFA9-CE6761D2953F}" srcOrd="0" destOrd="0" presId="urn:microsoft.com/office/officeart/2005/8/layout/cycle5"/>
    <dgm:cxn modelId="{6DD29BBE-A2CA-4373-9582-29FB744BFC37}" type="presParOf" srcId="{B1A8F1BA-5277-40B4-A816-E2672FA1C1E7}" destId="{1454E97D-F634-4D37-89D8-B7B62B591ACB}" srcOrd="1" destOrd="0" presId="urn:microsoft.com/office/officeart/2005/8/layout/cycle5"/>
    <dgm:cxn modelId="{B2843332-0A73-49E1-9209-CFDE0E3C9ECF}" type="presParOf" srcId="{B1A8F1BA-5277-40B4-A816-E2672FA1C1E7}" destId="{6A1D4228-D15C-4A8E-86B5-273A60402322}" srcOrd="2" destOrd="0" presId="urn:microsoft.com/office/officeart/2005/8/layout/cycle5"/>
    <dgm:cxn modelId="{5F30F408-D1A0-4167-8252-759FC0BA8CFD}" type="presParOf" srcId="{B1A8F1BA-5277-40B4-A816-E2672FA1C1E7}" destId="{809C9E01-51C7-49B1-8585-743ACD071D5E}" srcOrd="3" destOrd="0" presId="urn:microsoft.com/office/officeart/2005/8/layout/cycle5"/>
    <dgm:cxn modelId="{A5DE5170-149E-4C8E-A5F1-E0D1CC79E569}" type="presParOf" srcId="{B1A8F1BA-5277-40B4-A816-E2672FA1C1E7}" destId="{C511CB9B-D6FF-4475-9B6D-3555A8920647}" srcOrd="4" destOrd="0" presId="urn:microsoft.com/office/officeart/2005/8/layout/cycle5"/>
    <dgm:cxn modelId="{1EEDAB36-2B1C-43D8-98DB-DA7AC47729F0}" type="presParOf" srcId="{B1A8F1BA-5277-40B4-A816-E2672FA1C1E7}" destId="{9AF6F95C-087B-499E-88A8-FC1C4E204FCF}" srcOrd="5" destOrd="0" presId="urn:microsoft.com/office/officeart/2005/8/layout/cycle5"/>
    <dgm:cxn modelId="{78B3AA4C-2F1D-451F-8247-2B1C46C325B5}" type="presParOf" srcId="{B1A8F1BA-5277-40B4-A816-E2672FA1C1E7}" destId="{16AA3D79-5C79-431C-9F1C-D1AD5A4240BC}" srcOrd="6" destOrd="0" presId="urn:microsoft.com/office/officeart/2005/8/layout/cycle5"/>
    <dgm:cxn modelId="{4789A95D-2CAC-41B5-A50F-708074F6BA29}" type="presParOf" srcId="{B1A8F1BA-5277-40B4-A816-E2672FA1C1E7}" destId="{D35FD45F-C9E1-47AC-886B-EB4B2DBACC3C}" srcOrd="7" destOrd="0" presId="urn:microsoft.com/office/officeart/2005/8/layout/cycle5"/>
    <dgm:cxn modelId="{934C73AF-C51A-4571-B649-BFAF701B5AEF}" type="presParOf" srcId="{B1A8F1BA-5277-40B4-A816-E2672FA1C1E7}" destId="{C05B0959-E198-4F68-B208-731A06620651}" srcOrd="8" destOrd="0" presId="urn:microsoft.com/office/officeart/2005/8/layout/cycle5"/>
  </dgm:cxnLst>
  <dgm:bg/>
  <dgm:whole>
    <a:ln w="9525"/>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4805C2-5946-4B83-BFA9-CE6761D2953F}">
      <dsp:nvSpPr>
        <dsp:cNvPr id="0" name=""/>
        <dsp:cNvSpPr/>
      </dsp:nvSpPr>
      <dsp:spPr>
        <a:xfrm>
          <a:off x="2417845" y="30133"/>
          <a:ext cx="1892895" cy="2523610"/>
        </a:xfrm>
        <a:prstGeom prst="roundRect">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lvl="0" algn="ctr" defTabSz="1377950">
            <a:lnSpc>
              <a:spcPct val="90000"/>
            </a:lnSpc>
            <a:spcBef>
              <a:spcPct val="0"/>
            </a:spcBef>
            <a:spcAft>
              <a:spcPct val="35000"/>
            </a:spcAft>
          </a:pPr>
          <a:r>
            <a:rPr lang="en-AU" sz="3100" kern="1200" dirty="0" smtClean="0"/>
            <a:t>Global Warming</a:t>
          </a:r>
          <a:endParaRPr lang="en-AU" sz="3100" kern="1200" dirty="0"/>
        </a:p>
      </dsp:txBody>
      <dsp:txXfrm>
        <a:off x="2510249" y="122537"/>
        <a:ext cx="1708087" cy="2338802"/>
      </dsp:txXfrm>
    </dsp:sp>
    <dsp:sp modelId="{6A1D4228-D15C-4A8E-86B5-273A60402322}">
      <dsp:nvSpPr>
        <dsp:cNvPr id="0" name=""/>
        <dsp:cNvSpPr/>
      </dsp:nvSpPr>
      <dsp:spPr>
        <a:xfrm>
          <a:off x="1808745" y="1483062"/>
          <a:ext cx="3789640" cy="3789640"/>
        </a:xfrm>
        <a:custGeom>
          <a:avLst/>
          <a:gdLst/>
          <a:ahLst/>
          <a:cxnLst/>
          <a:rect l="0" t="0" r="0" b="0"/>
          <a:pathLst>
            <a:path>
              <a:moveTo>
                <a:pt x="2853296" y="260296"/>
              </a:moveTo>
              <a:arcTo wR="1894820" hR="1894820" stAng="18023228" swAng="2279186"/>
            </a:path>
          </a:pathLst>
        </a:custGeom>
        <a:noFill/>
        <a:ln w="63500" cap="flat" cmpd="sng" algn="ctr">
          <a:solidFill>
            <a:srgbClr val="FF0000"/>
          </a:solidFill>
          <a:prstDash val="solid"/>
          <a:tailEnd type="arrow"/>
        </a:ln>
        <a:effectLst/>
      </dsp:spPr>
      <dsp:style>
        <a:lnRef idx="1">
          <a:scrgbClr r="0" g="0" b="0"/>
        </a:lnRef>
        <a:fillRef idx="0">
          <a:scrgbClr r="0" g="0" b="0"/>
        </a:fillRef>
        <a:effectRef idx="0">
          <a:scrgbClr r="0" g="0" b="0"/>
        </a:effectRef>
        <a:fontRef idx="minor"/>
      </dsp:style>
    </dsp:sp>
    <dsp:sp modelId="{809C9E01-51C7-49B1-8585-743ACD071D5E}">
      <dsp:nvSpPr>
        <dsp:cNvPr id="0" name=""/>
        <dsp:cNvSpPr/>
      </dsp:nvSpPr>
      <dsp:spPr>
        <a:xfrm>
          <a:off x="4299154" y="3051169"/>
          <a:ext cx="2185009" cy="1420256"/>
        </a:xfrm>
        <a:prstGeom prst="roundRect">
          <a:avLst/>
        </a:prstGeom>
        <a:blipFill rotWithShape="0">
          <a:blip xmlns:r="http://schemas.openxmlformats.org/officeDocument/2006/relationships" r:embed="rId2"/>
          <a:stretch>
            <a:fillRect/>
          </a:stretch>
        </a:blipFill>
        <a:ln w="25400" cap="flat" cmpd="sng" algn="ctr">
          <a:solidFill>
            <a:srgbClr val="FFC0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lvl="0" algn="ctr" defTabSz="1377950">
            <a:lnSpc>
              <a:spcPct val="90000"/>
            </a:lnSpc>
            <a:spcBef>
              <a:spcPct val="0"/>
            </a:spcBef>
            <a:spcAft>
              <a:spcPct val="35000"/>
            </a:spcAft>
          </a:pPr>
          <a:r>
            <a:rPr lang="en-AU" sz="3100" kern="1200" dirty="0" smtClean="0">
              <a:solidFill>
                <a:schemeClr val="tx1"/>
              </a:solidFill>
            </a:rPr>
            <a:t>Aircon</a:t>
          </a:r>
          <a:endParaRPr lang="en-AU" sz="3100" kern="1200" dirty="0">
            <a:solidFill>
              <a:schemeClr val="tx1"/>
            </a:solidFill>
          </a:endParaRPr>
        </a:p>
      </dsp:txBody>
      <dsp:txXfrm>
        <a:off x="4368485" y="3120500"/>
        <a:ext cx="2046347" cy="1281594"/>
      </dsp:txXfrm>
    </dsp:sp>
    <dsp:sp modelId="{9AF6F95C-087B-499E-88A8-FC1C4E204FCF}">
      <dsp:nvSpPr>
        <dsp:cNvPr id="0" name=""/>
        <dsp:cNvSpPr/>
      </dsp:nvSpPr>
      <dsp:spPr>
        <a:xfrm>
          <a:off x="1428509" y="1510891"/>
          <a:ext cx="3789640" cy="3789640"/>
        </a:xfrm>
        <a:custGeom>
          <a:avLst/>
          <a:gdLst/>
          <a:ahLst/>
          <a:cxnLst/>
          <a:rect l="0" t="0" r="0" b="0"/>
          <a:pathLst>
            <a:path>
              <a:moveTo>
                <a:pt x="2989380" y="3441520"/>
              </a:moveTo>
              <a:arcTo wR="1894820" hR="1894820" stAng="3282836" swAng="5147275"/>
            </a:path>
          </a:pathLst>
        </a:custGeom>
        <a:noFill/>
        <a:ln w="63500" cap="flat" cmpd="sng" algn="ctr">
          <a:solidFill>
            <a:srgbClr val="FF0000"/>
          </a:solidFill>
          <a:prstDash val="solid"/>
          <a:tailEnd type="arrow"/>
        </a:ln>
        <a:effectLst/>
      </dsp:spPr>
      <dsp:style>
        <a:lnRef idx="1">
          <a:scrgbClr r="0" g="0" b="0"/>
        </a:lnRef>
        <a:fillRef idx="0">
          <a:scrgbClr r="0" g="0" b="0"/>
        </a:fillRef>
        <a:effectRef idx="0">
          <a:scrgbClr r="0" g="0" b="0"/>
        </a:effectRef>
        <a:fontRef idx="minor"/>
      </dsp:style>
    </dsp:sp>
    <dsp:sp modelId="{16AA3D79-5C79-431C-9F1C-D1AD5A4240BC}">
      <dsp:nvSpPr>
        <dsp:cNvPr id="0" name=""/>
        <dsp:cNvSpPr/>
      </dsp:nvSpPr>
      <dsp:spPr>
        <a:xfrm>
          <a:off x="329053" y="2760706"/>
          <a:ext cx="1882647" cy="1262167"/>
        </a:xfrm>
        <a:prstGeom prst="roundRect">
          <a:avLst/>
        </a:prstGeom>
        <a:blipFill rotWithShape="0">
          <a:blip xmlns:r="http://schemas.openxmlformats.org/officeDocument/2006/relationships" r:embed="rId3"/>
          <a:stretch>
            <a:fillRect/>
          </a:stretch>
        </a:blipFill>
        <a:ln w="25400" cap="flat" cmpd="sng" algn="ctr">
          <a:solidFill>
            <a:srgbClr val="FFC0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lvl="0" algn="ctr" defTabSz="1377950">
            <a:lnSpc>
              <a:spcPct val="90000"/>
            </a:lnSpc>
            <a:spcBef>
              <a:spcPct val="0"/>
            </a:spcBef>
            <a:spcAft>
              <a:spcPct val="35000"/>
            </a:spcAft>
          </a:pPr>
          <a:endParaRPr lang="en-AU" sz="3100" b="1" kern="1200" dirty="0">
            <a:solidFill>
              <a:schemeClr val="tx1"/>
            </a:solidFill>
          </a:endParaRPr>
        </a:p>
      </dsp:txBody>
      <dsp:txXfrm>
        <a:off x="390667" y="2822320"/>
        <a:ext cx="1759419" cy="1138939"/>
      </dsp:txXfrm>
    </dsp:sp>
    <dsp:sp modelId="{C05B0959-E198-4F68-B208-731A06620651}">
      <dsp:nvSpPr>
        <dsp:cNvPr id="0" name=""/>
        <dsp:cNvSpPr/>
      </dsp:nvSpPr>
      <dsp:spPr>
        <a:xfrm>
          <a:off x="1089693" y="1539275"/>
          <a:ext cx="3789640" cy="3789640"/>
        </a:xfrm>
        <a:custGeom>
          <a:avLst/>
          <a:gdLst/>
          <a:ahLst/>
          <a:cxnLst/>
          <a:rect l="0" t="0" r="0" b="0"/>
          <a:pathLst>
            <a:path>
              <a:moveTo>
                <a:pt x="267660" y="923895"/>
              </a:moveTo>
              <a:arcTo wR="1894820" hR="1894820" stAng="12649469" swAng="1906007"/>
            </a:path>
          </a:pathLst>
        </a:custGeom>
        <a:noFill/>
        <a:ln w="63500" cap="flat" cmpd="sng" algn="ctr">
          <a:solidFill>
            <a:srgbClr val="FF0000"/>
          </a:solidFill>
          <a:prstDash val="solid"/>
          <a:tailEnd type="arrow"/>
        </a:ln>
        <a:effectLst/>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2" Type="http://schemas.openxmlformats.org/officeDocument/2006/relationships/image" Target="../media/image41.wmf"/><Relationship Id="rId1" Type="http://schemas.openxmlformats.org/officeDocument/2006/relationships/image" Target="../media/image40.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69.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89.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94.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02.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03.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16.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124.png"/></Relationships>
</file>

<file path=ppt/drawings/_rels/vmlDrawing9.vml.rels><?xml version="1.0" encoding="UTF-8" standalone="yes"?>
<Relationships xmlns="http://schemas.openxmlformats.org/package/2006/relationships"><Relationship Id="rId1" Type="http://schemas.openxmlformats.org/officeDocument/2006/relationships/image" Target="../media/image125.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6363" cy="511731"/>
          </a:xfrm>
          <a:prstGeom prst="rect">
            <a:avLst/>
          </a:prstGeom>
        </p:spPr>
        <p:txBody>
          <a:bodyPr vert="horz" lIns="99048" tIns="49524" rIns="99048" bIns="49524" rtlCol="0"/>
          <a:lstStyle>
            <a:lvl1pPr algn="l">
              <a:defRPr sz="1300"/>
            </a:lvl1pPr>
          </a:lstStyle>
          <a:p>
            <a:endParaRPr lang="en-AU" dirty="0"/>
          </a:p>
        </p:txBody>
      </p:sp>
      <p:sp>
        <p:nvSpPr>
          <p:cNvPr id="3" name="Date Placeholder 2"/>
          <p:cNvSpPr>
            <a:spLocks noGrp="1"/>
          </p:cNvSpPr>
          <p:nvPr>
            <p:ph type="dt" sz="quarter" idx="1"/>
          </p:nvPr>
        </p:nvSpPr>
        <p:spPr>
          <a:xfrm>
            <a:off x="4021294" y="0"/>
            <a:ext cx="3076363" cy="511731"/>
          </a:xfrm>
          <a:prstGeom prst="rect">
            <a:avLst/>
          </a:prstGeom>
        </p:spPr>
        <p:txBody>
          <a:bodyPr vert="horz" lIns="99048" tIns="49524" rIns="99048" bIns="49524" rtlCol="0"/>
          <a:lstStyle>
            <a:lvl1pPr algn="r">
              <a:defRPr sz="1300"/>
            </a:lvl1pPr>
          </a:lstStyle>
          <a:p>
            <a:fld id="{BA063360-05AB-430D-A439-A5A85744FF6D}" type="datetimeFigureOut">
              <a:rPr lang="en-AU" smtClean="0"/>
              <a:t>24/03/2013</a:t>
            </a:fld>
            <a:endParaRPr lang="en-AU" dirty="0"/>
          </a:p>
        </p:txBody>
      </p:sp>
      <p:sp>
        <p:nvSpPr>
          <p:cNvPr id="4" name="Footer Placeholder 3"/>
          <p:cNvSpPr>
            <a:spLocks noGrp="1"/>
          </p:cNvSpPr>
          <p:nvPr>
            <p:ph type="ftr" sz="quarter" idx="2"/>
          </p:nvPr>
        </p:nvSpPr>
        <p:spPr>
          <a:xfrm>
            <a:off x="0" y="9721106"/>
            <a:ext cx="3076363" cy="511731"/>
          </a:xfrm>
          <a:prstGeom prst="rect">
            <a:avLst/>
          </a:prstGeom>
        </p:spPr>
        <p:txBody>
          <a:bodyPr vert="horz" lIns="99048" tIns="49524" rIns="99048" bIns="49524" rtlCol="0" anchor="b"/>
          <a:lstStyle>
            <a:lvl1pPr algn="l">
              <a:defRPr sz="1300"/>
            </a:lvl1pPr>
          </a:lstStyle>
          <a:p>
            <a:endParaRPr lang="en-AU" dirty="0"/>
          </a:p>
        </p:txBody>
      </p:sp>
      <p:sp>
        <p:nvSpPr>
          <p:cNvPr id="5" name="Slide Number Placeholder 4"/>
          <p:cNvSpPr>
            <a:spLocks noGrp="1"/>
          </p:cNvSpPr>
          <p:nvPr>
            <p:ph type="sldNum" sz="quarter" idx="3"/>
          </p:nvPr>
        </p:nvSpPr>
        <p:spPr>
          <a:xfrm>
            <a:off x="4021294" y="9721106"/>
            <a:ext cx="3076363" cy="511731"/>
          </a:xfrm>
          <a:prstGeom prst="rect">
            <a:avLst/>
          </a:prstGeom>
        </p:spPr>
        <p:txBody>
          <a:bodyPr vert="horz" lIns="99048" tIns="49524" rIns="99048" bIns="49524" rtlCol="0" anchor="b"/>
          <a:lstStyle>
            <a:lvl1pPr algn="r">
              <a:defRPr sz="1300"/>
            </a:lvl1pPr>
          </a:lstStyle>
          <a:p>
            <a:fld id="{D067D243-78B9-4448-B075-E235B6B12ED6}" type="slidenum">
              <a:rPr lang="en-AU" smtClean="0"/>
              <a:t>‹#›</a:t>
            </a:fld>
            <a:endParaRPr lang="en-AU" dirty="0"/>
          </a:p>
        </p:txBody>
      </p:sp>
    </p:spTree>
    <p:extLst>
      <p:ext uri="{BB962C8B-B14F-4D97-AF65-F5344CB8AC3E}">
        <p14:creationId xmlns:p14="http://schemas.microsoft.com/office/powerpoint/2010/main" val="263594893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6363" cy="511731"/>
          </a:xfrm>
          <a:prstGeom prst="rect">
            <a:avLst/>
          </a:prstGeom>
        </p:spPr>
        <p:txBody>
          <a:bodyPr vert="horz" lIns="99048" tIns="49524" rIns="99048" bIns="49524" rtlCol="0"/>
          <a:lstStyle>
            <a:lvl1pPr algn="l">
              <a:defRPr sz="1300" smtClean="0"/>
            </a:lvl1pPr>
          </a:lstStyle>
          <a:p>
            <a:pPr>
              <a:defRPr/>
            </a:pPr>
            <a:endParaRPr lang="en-AU" dirty="0"/>
          </a:p>
        </p:txBody>
      </p:sp>
      <p:sp>
        <p:nvSpPr>
          <p:cNvPr id="3" name="Date Placeholder 2"/>
          <p:cNvSpPr>
            <a:spLocks noGrp="1"/>
          </p:cNvSpPr>
          <p:nvPr>
            <p:ph type="dt" idx="1"/>
          </p:nvPr>
        </p:nvSpPr>
        <p:spPr>
          <a:xfrm>
            <a:off x="4021294" y="0"/>
            <a:ext cx="3076363" cy="511731"/>
          </a:xfrm>
          <a:prstGeom prst="rect">
            <a:avLst/>
          </a:prstGeom>
        </p:spPr>
        <p:txBody>
          <a:bodyPr vert="horz" lIns="99048" tIns="49524" rIns="99048" bIns="49524" rtlCol="0"/>
          <a:lstStyle>
            <a:lvl1pPr algn="r">
              <a:defRPr sz="1300" smtClean="0"/>
            </a:lvl1pPr>
          </a:lstStyle>
          <a:p>
            <a:pPr>
              <a:defRPr/>
            </a:pPr>
            <a:fld id="{ED1C65A5-BE5D-4641-972B-F50210757AED}" type="datetimeFigureOut">
              <a:rPr lang="en-AU"/>
              <a:pPr>
                <a:defRPr/>
              </a:pPr>
              <a:t>24/03/2013</a:t>
            </a:fld>
            <a:endParaRPr lang="en-AU" dirty="0"/>
          </a:p>
        </p:txBody>
      </p:sp>
      <p:sp>
        <p:nvSpPr>
          <p:cNvPr id="4" name="Slide Image Placeholder 3"/>
          <p:cNvSpPr>
            <a:spLocks noGrp="1" noRot="1" noChangeAspect="1"/>
          </p:cNvSpPr>
          <p:nvPr>
            <p:ph type="sldImg" idx="2"/>
          </p:nvPr>
        </p:nvSpPr>
        <p:spPr>
          <a:xfrm>
            <a:off x="992188" y="768350"/>
            <a:ext cx="5114925" cy="3836988"/>
          </a:xfrm>
          <a:prstGeom prst="rect">
            <a:avLst/>
          </a:prstGeom>
          <a:noFill/>
          <a:ln w="12700">
            <a:solidFill>
              <a:prstClr val="black"/>
            </a:solidFill>
          </a:ln>
        </p:spPr>
        <p:txBody>
          <a:bodyPr vert="horz" lIns="99048" tIns="49524" rIns="99048" bIns="49524" rtlCol="0" anchor="ctr"/>
          <a:lstStyle/>
          <a:p>
            <a:pPr lvl="0"/>
            <a:endParaRPr lang="en-AU" noProof="0" dirty="0" smtClean="0"/>
          </a:p>
        </p:txBody>
      </p:sp>
      <p:sp>
        <p:nvSpPr>
          <p:cNvPr id="5" name="Notes Placeholder 4"/>
          <p:cNvSpPr>
            <a:spLocks noGrp="1"/>
          </p:cNvSpPr>
          <p:nvPr>
            <p:ph type="body" sz="quarter" idx="3"/>
          </p:nvPr>
        </p:nvSpPr>
        <p:spPr>
          <a:xfrm>
            <a:off x="709930" y="4861441"/>
            <a:ext cx="5679440" cy="4605576"/>
          </a:xfrm>
          <a:prstGeom prst="rect">
            <a:avLst/>
          </a:prstGeom>
        </p:spPr>
        <p:txBody>
          <a:bodyPr vert="horz" lIns="99048" tIns="49524" rIns="99048" bIns="49524"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AU" noProof="0" smtClean="0"/>
          </a:p>
        </p:txBody>
      </p:sp>
      <p:sp>
        <p:nvSpPr>
          <p:cNvPr id="6" name="Footer Placeholder 5"/>
          <p:cNvSpPr>
            <a:spLocks noGrp="1"/>
          </p:cNvSpPr>
          <p:nvPr>
            <p:ph type="ftr" sz="quarter" idx="4"/>
          </p:nvPr>
        </p:nvSpPr>
        <p:spPr>
          <a:xfrm>
            <a:off x="0" y="9721106"/>
            <a:ext cx="3076363" cy="511731"/>
          </a:xfrm>
          <a:prstGeom prst="rect">
            <a:avLst/>
          </a:prstGeom>
        </p:spPr>
        <p:txBody>
          <a:bodyPr vert="horz" lIns="99048" tIns="49524" rIns="99048" bIns="49524" rtlCol="0" anchor="b"/>
          <a:lstStyle>
            <a:lvl1pPr algn="l">
              <a:defRPr sz="1300" smtClean="0"/>
            </a:lvl1pPr>
          </a:lstStyle>
          <a:p>
            <a:pPr>
              <a:defRPr/>
            </a:pPr>
            <a:endParaRPr lang="en-AU" dirty="0"/>
          </a:p>
        </p:txBody>
      </p:sp>
      <p:sp>
        <p:nvSpPr>
          <p:cNvPr id="7" name="Slide Number Placeholder 6"/>
          <p:cNvSpPr>
            <a:spLocks noGrp="1"/>
          </p:cNvSpPr>
          <p:nvPr>
            <p:ph type="sldNum" sz="quarter" idx="5"/>
          </p:nvPr>
        </p:nvSpPr>
        <p:spPr>
          <a:xfrm>
            <a:off x="4021294" y="9721106"/>
            <a:ext cx="3076363" cy="511731"/>
          </a:xfrm>
          <a:prstGeom prst="rect">
            <a:avLst/>
          </a:prstGeom>
        </p:spPr>
        <p:txBody>
          <a:bodyPr vert="horz" lIns="99048" tIns="49524" rIns="99048" bIns="49524" rtlCol="0" anchor="b"/>
          <a:lstStyle>
            <a:lvl1pPr algn="r">
              <a:defRPr sz="1300" smtClean="0"/>
            </a:lvl1pPr>
          </a:lstStyle>
          <a:p>
            <a:pPr>
              <a:defRPr/>
            </a:pPr>
            <a:fld id="{0C1DF178-1F03-4247-BC39-CDEF1FD8337A}" type="slidenum">
              <a:rPr lang="en-AU"/>
              <a:pPr>
                <a:defRPr/>
              </a:pPr>
              <a:t>‹#›</a:t>
            </a:fld>
            <a:endParaRPr lang="en-AU" dirty="0"/>
          </a:p>
        </p:txBody>
      </p:sp>
    </p:spTree>
    <p:extLst>
      <p:ext uri="{BB962C8B-B14F-4D97-AF65-F5344CB8AC3E}">
        <p14:creationId xmlns:p14="http://schemas.microsoft.com/office/powerpoint/2010/main" val="372810443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111.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112.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113.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114.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_rels/notesSlide115.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116.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117.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118.xml.rels><?xml version="1.0" encoding="UTF-8" standalone="yes"?>
<Relationships xmlns="http://schemas.openxmlformats.org/package/2006/relationships"><Relationship Id="rId2" Type="http://schemas.openxmlformats.org/officeDocument/2006/relationships/slide" Target="../slides/slide118.xml"/><Relationship Id="rId1" Type="http://schemas.openxmlformats.org/officeDocument/2006/relationships/notesMaster" Target="../notesMasters/notesMaster1.xml"/></Relationships>
</file>

<file path=ppt/notesSlides/_rels/notesSlide119.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_rels/notesSlide120.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121.xml.rels><?xml version="1.0" encoding="UTF-8" standalone="yes"?>
<Relationships xmlns="http://schemas.openxmlformats.org/package/2006/relationships"><Relationship Id="rId2" Type="http://schemas.openxmlformats.org/officeDocument/2006/relationships/slide" Target="../slides/slide121.xml"/><Relationship Id="rId1" Type="http://schemas.openxmlformats.org/officeDocument/2006/relationships/notesMaster" Target="../notesMasters/notesMaster1.xml"/></Relationships>
</file>

<file path=ppt/notesSlides/_rels/notesSlide122.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_rels/notesSlide123.xml.rels><?xml version="1.0" encoding="UTF-8" standalone="yes"?>
<Relationships xmlns="http://schemas.openxmlformats.org/package/2006/relationships"><Relationship Id="rId2" Type="http://schemas.openxmlformats.org/officeDocument/2006/relationships/slide" Target="../slides/slide123.xml"/><Relationship Id="rId1" Type="http://schemas.openxmlformats.org/officeDocument/2006/relationships/notesMaster" Target="../notesMasters/notesMaster1.xml"/></Relationships>
</file>

<file path=ppt/notesSlides/_rels/notesSlide124.xml.rels><?xml version="1.0" encoding="UTF-8" standalone="yes"?>
<Relationships xmlns="http://schemas.openxmlformats.org/package/2006/relationships"><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_rels/notesSlide125.xml.rels><?xml version="1.0" encoding="UTF-8" standalone="yes"?>
<Relationships xmlns="http://schemas.openxmlformats.org/package/2006/relationships"><Relationship Id="rId2" Type="http://schemas.openxmlformats.org/officeDocument/2006/relationships/slide" Target="../slides/slide125.xml"/><Relationship Id="rId1" Type="http://schemas.openxmlformats.org/officeDocument/2006/relationships/notesMaster" Target="../notesMasters/notesMaster1.xml"/></Relationships>
</file>

<file path=ppt/notesSlides/_rels/notesSlide126.xml.rels><?xml version="1.0" encoding="UTF-8" standalone="yes"?>
<Relationships xmlns="http://schemas.openxmlformats.org/package/2006/relationships"><Relationship Id="rId2" Type="http://schemas.openxmlformats.org/officeDocument/2006/relationships/slide" Target="../slides/slide126.xml"/><Relationship Id="rId1" Type="http://schemas.openxmlformats.org/officeDocument/2006/relationships/notesMaster" Target="../notesMasters/notesMaster1.xml"/></Relationships>
</file>

<file path=ppt/notesSlides/_rels/notesSlide127.xml.rels><?xml version="1.0" encoding="UTF-8" standalone="yes"?>
<Relationships xmlns="http://schemas.openxmlformats.org/package/2006/relationships"><Relationship Id="rId2" Type="http://schemas.openxmlformats.org/officeDocument/2006/relationships/slide" Target="../slides/slide127.xml"/><Relationship Id="rId1" Type="http://schemas.openxmlformats.org/officeDocument/2006/relationships/notesMaster" Target="../notesMasters/notesMaster1.xml"/></Relationships>
</file>

<file path=ppt/notesSlides/_rels/notesSlide128.xml.rels><?xml version="1.0" encoding="UTF-8" standalone="yes"?>
<Relationships xmlns="http://schemas.openxmlformats.org/package/2006/relationships"><Relationship Id="rId2" Type="http://schemas.openxmlformats.org/officeDocument/2006/relationships/slide" Target="../slides/slide128.xml"/><Relationship Id="rId1" Type="http://schemas.openxmlformats.org/officeDocument/2006/relationships/notesMaster" Target="../notesMasters/notesMaster1.xml"/></Relationships>
</file>

<file path=ppt/notesSlides/_rels/notesSlide129.xml.rels><?xml version="1.0" encoding="UTF-8" standalone="yes"?>
<Relationships xmlns="http://schemas.openxmlformats.org/package/2006/relationships"><Relationship Id="rId2" Type="http://schemas.openxmlformats.org/officeDocument/2006/relationships/slide" Target="../slides/slide129.xml"/><Relationship Id="rId1" Type="http://schemas.openxmlformats.org/officeDocument/2006/relationships/notesMaster" Target="../notesMasters/notesMaster1.xml"/></Relationships>
</file>

<file path=ppt/notesSlides/_rels/notesSlide130.xml.rels><?xml version="1.0" encoding="UTF-8" standalone="yes"?>
<Relationships xmlns="http://schemas.openxmlformats.org/package/2006/relationships"><Relationship Id="rId2" Type="http://schemas.openxmlformats.org/officeDocument/2006/relationships/slide" Target="../slides/slide130.xml"/><Relationship Id="rId1" Type="http://schemas.openxmlformats.org/officeDocument/2006/relationships/notesMaster" Target="../notesMasters/notesMaster1.xml"/></Relationships>
</file>

<file path=ppt/notesSlides/_rels/notesSlide131.xml.rels><?xml version="1.0" encoding="UTF-8" standalone="yes"?>
<Relationships xmlns="http://schemas.openxmlformats.org/package/2006/relationships"><Relationship Id="rId2" Type="http://schemas.openxmlformats.org/officeDocument/2006/relationships/slide" Target="../slides/slide131.xml"/><Relationship Id="rId1" Type="http://schemas.openxmlformats.org/officeDocument/2006/relationships/notesMaster" Target="../notesMasters/notesMaster1.xml"/></Relationships>
</file>

<file path=ppt/notesSlides/_rels/notesSlide132.xml.rels><?xml version="1.0" encoding="UTF-8" standalone="yes"?>
<Relationships xmlns="http://schemas.openxmlformats.org/package/2006/relationships"><Relationship Id="rId2" Type="http://schemas.openxmlformats.org/officeDocument/2006/relationships/slide" Target="../slides/slide132.xml"/><Relationship Id="rId1" Type="http://schemas.openxmlformats.org/officeDocument/2006/relationships/notesMaster" Target="../notesMasters/notesMaster1.xml"/></Relationships>
</file>

<file path=ppt/notesSlides/_rels/notesSlide133.xml.rels><?xml version="1.0" encoding="UTF-8" standalone="yes"?>
<Relationships xmlns="http://schemas.openxmlformats.org/package/2006/relationships"><Relationship Id="rId2" Type="http://schemas.openxmlformats.org/officeDocument/2006/relationships/slide" Target="../slides/slide133.xml"/><Relationship Id="rId1" Type="http://schemas.openxmlformats.org/officeDocument/2006/relationships/notesMaster" Target="../notesMasters/notesMaster1.xml"/></Relationships>
</file>

<file path=ppt/notesSlides/_rels/notesSlide134.xml.rels><?xml version="1.0" encoding="UTF-8" standalone="yes"?>
<Relationships xmlns="http://schemas.openxmlformats.org/package/2006/relationships"><Relationship Id="rId2" Type="http://schemas.openxmlformats.org/officeDocument/2006/relationships/slide" Target="../slides/slide134.xml"/><Relationship Id="rId1" Type="http://schemas.openxmlformats.org/officeDocument/2006/relationships/notesMaster" Target="../notesMasters/notesMaster1.xml"/></Relationships>
</file>

<file path=ppt/notesSlides/_rels/notesSlide135.xml.rels><?xml version="1.0" encoding="UTF-8" standalone="yes"?>
<Relationships xmlns="http://schemas.openxmlformats.org/package/2006/relationships"><Relationship Id="rId2" Type="http://schemas.openxmlformats.org/officeDocument/2006/relationships/slide" Target="../slides/slide135.xml"/><Relationship Id="rId1" Type="http://schemas.openxmlformats.org/officeDocument/2006/relationships/notesMaster" Target="../notesMasters/notesMaster1.xml"/></Relationships>
</file>

<file path=ppt/notesSlides/_rels/notesSlide136.xml.rels><?xml version="1.0" encoding="UTF-8" standalone="yes"?>
<Relationships xmlns="http://schemas.openxmlformats.org/package/2006/relationships"><Relationship Id="rId2" Type="http://schemas.openxmlformats.org/officeDocument/2006/relationships/slide" Target="../slides/slide136.xml"/><Relationship Id="rId1" Type="http://schemas.openxmlformats.org/officeDocument/2006/relationships/notesMaster" Target="../notesMasters/notesMaster1.xml"/></Relationships>
</file>

<file path=ppt/notesSlides/_rels/notesSlide137.xml.rels><?xml version="1.0" encoding="UTF-8" standalone="yes"?>
<Relationships xmlns="http://schemas.openxmlformats.org/package/2006/relationships"><Relationship Id="rId2" Type="http://schemas.openxmlformats.org/officeDocument/2006/relationships/slide" Target="../slides/slide137.xml"/><Relationship Id="rId1" Type="http://schemas.openxmlformats.org/officeDocument/2006/relationships/notesMaster" Target="../notesMasters/notesMaster1.xml"/></Relationships>
</file>

<file path=ppt/notesSlides/_rels/notesSlide138.xml.rels><?xml version="1.0" encoding="UTF-8" standalone="yes"?>
<Relationships xmlns="http://schemas.openxmlformats.org/package/2006/relationships"><Relationship Id="rId2" Type="http://schemas.openxmlformats.org/officeDocument/2006/relationships/slide" Target="../slides/slide138.xml"/><Relationship Id="rId1" Type="http://schemas.openxmlformats.org/officeDocument/2006/relationships/notesMaster" Target="../notesMasters/notesMaster1.xml"/></Relationships>
</file>

<file path=ppt/notesSlides/_rels/notesSlide139.xml.rels><?xml version="1.0" encoding="UTF-8" standalone="yes"?>
<Relationships xmlns="http://schemas.openxmlformats.org/package/2006/relationships"><Relationship Id="rId2" Type="http://schemas.openxmlformats.org/officeDocument/2006/relationships/slide" Target="../slides/slide139.xml"/><Relationship Id="rId1" Type="http://schemas.openxmlformats.org/officeDocument/2006/relationships/notesMaster" Target="../notesMasters/notesMaster1.xml"/></Relationships>
</file>

<file path=ppt/notesSlides/_rels/notesSlide140.xml.rels><?xml version="1.0" encoding="UTF-8" standalone="yes"?>
<Relationships xmlns="http://schemas.openxmlformats.org/package/2006/relationships"><Relationship Id="rId2" Type="http://schemas.openxmlformats.org/officeDocument/2006/relationships/slide" Target="../slides/slide140.xml"/><Relationship Id="rId1" Type="http://schemas.openxmlformats.org/officeDocument/2006/relationships/notesMaster" Target="../notesMasters/notesMaster1.xml"/></Relationships>
</file>

<file path=ppt/notesSlides/_rels/notesSlide141.xml.rels><?xml version="1.0" encoding="UTF-8" standalone="yes"?>
<Relationships xmlns="http://schemas.openxmlformats.org/package/2006/relationships"><Relationship Id="rId2" Type="http://schemas.openxmlformats.org/officeDocument/2006/relationships/slide" Target="../slides/slide141.xml"/><Relationship Id="rId1" Type="http://schemas.openxmlformats.org/officeDocument/2006/relationships/notesMaster" Target="../notesMasters/notesMaster1.xml"/></Relationships>
</file>

<file path=ppt/notesSlides/_rels/notesSlide142.xml.rels><?xml version="1.0" encoding="UTF-8" standalone="yes"?>
<Relationships xmlns="http://schemas.openxmlformats.org/package/2006/relationships"><Relationship Id="rId2" Type="http://schemas.openxmlformats.org/officeDocument/2006/relationships/slide" Target="../slides/slide142.xml"/><Relationship Id="rId1" Type="http://schemas.openxmlformats.org/officeDocument/2006/relationships/notesMaster" Target="../notesMasters/notesMaster1.xml"/></Relationships>
</file>

<file path=ppt/notesSlides/_rels/notesSlide143.xml.rels><?xml version="1.0" encoding="UTF-8" standalone="yes"?>
<Relationships xmlns="http://schemas.openxmlformats.org/package/2006/relationships"><Relationship Id="rId2" Type="http://schemas.openxmlformats.org/officeDocument/2006/relationships/slide" Target="../slides/slide143.xml"/><Relationship Id="rId1" Type="http://schemas.openxmlformats.org/officeDocument/2006/relationships/notesMaster" Target="../notesMasters/notesMaster1.xml"/></Relationships>
</file>

<file path=ppt/notesSlides/_rels/notesSlide144.xml.rels><?xml version="1.0" encoding="UTF-8" standalone="yes"?>
<Relationships xmlns="http://schemas.openxmlformats.org/package/2006/relationships"><Relationship Id="rId2" Type="http://schemas.openxmlformats.org/officeDocument/2006/relationships/slide" Target="../slides/slide144.xml"/><Relationship Id="rId1" Type="http://schemas.openxmlformats.org/officeDocument/2006/relationships/notesMaster" Target="../notesMasters/notesMaster1.xml"/></Relationships>
</file>

<file path=ppt/notesSlides/_rels/notesSlide145.xml.rels><?xml version="1.0" encoding="UTF-8" standalone="yes"?>
<Relationships xmlns="http://schemas.openxmlformats.org/package/2006/relationships"><Relationship Id="rId2" Type="http://schemas.openxmlformats.org/officeDocument/2006/relationships/slide" Target="../slides/slide145.xml"/><Relationship Id="rId1" Type="http://schemas.openxmlformats.org/officeDocument/2006/relationships/notesMaster" Target="../notesMasters/notesMaster1.xml"/></Relationships>
</file>

<file path=ppt/notesSlides/_rels/notesSlide146.xml.rels><?xml version="1.0" encoding="UTF-8" standalone="yes"?>
<Relationships xmlns="http://schemas.openxmlformats.org/package/2006/relationships"><Relationship Id="rId2" Type="http://schemas.openxmlformats.org/officeDocument/2006/relationships/slide" Target="../slides/slide146.xml"/><Relationship Id="rId1" Type="http://schemas.openxmlformats.org/officeDocument/2006/relationships/notesMaster" Target="../notesMasters/notesMaster1.xml"/></Relationships>
</file>

<file path=ppt/notesSlides/_rels/notesSlide147.xml.rels><?xml version="1.0" encoding="UTF-8" standalone="yes"?>
<Relationships xmlns="http://schemas.openxmlformats.org/package/2006/relationships"><Relationship Id="rId2" Type="http://schemas.openxmlformats.org/officeDocument/2006/relationships/slide" Target="../slides/slide147.xml"/><Relationship Id="rId1" Type="http://schemas.openxmlformats.org/officeDocument/2006/relationships/notesMaster" Target="../notesMasters/notesMaster1.xml"/></Relationships>
</file>

<file path=ppt/notesSlides/_rels/notesSlide148.xml.rels><?xml version="1.0" encoding="UTF-8" standalone="yes"?>
<Relationships xmlns="http://schemas.openxmlformats.org/package/2006/relationships"><Relationship Id="rId2" Type="http://schemas.openxmlformats.org/officeDocument/2006/relationships/slide" Target="../slides/slide148.xml"/><Relationship Id="rId1" Type="http://schemas.openxmlformats.org/officeDocument/2006/relationships/notesMaster" Target="../notesMasters/notesMaster1.xml"/></Relationships>
</file>

<file path=ppt/notesSlides/_rels/notesSlide149.xml.rels><?xml version="1.0" encoding="UTF-8" standalone="yes"?>
<Relationships xmlns="http://schemas.openxmlformats.org/package/2006/relationships"><Relationship Id="rId2" Type="http://schemas.openxmlformats.org/officeDocument/2006/relationships/slide" Target="../slides/slide149.xml"/><Relationship Id="rId1" Type="http://schemas.openxmlformats.org/officeDocument/2006/relationships/notesMaster" Target="../notesMasters/notesMaster1.xml"/></Relationships>
</file>

<file path=ppt/notesSlides/_rels/notesSlide150.xml.rels><?xml version="1.0" encoding="UTF-8" standalone="yes"?>
<Relationships xmlns="http://schemas.openxmlformats.org/package/2006/relationships"><Relationship Id="rId2" Type="http://schemas.openxmlformats.org/officeDocument/2006/relationships/slide" Target="../slides/slide150.xml"/><Relationship Id="rId1" Type="http://schemas.openxmlformats.org/officeDocument/2006/relationships/notesMaster" Target="../notesMasters/notesMaster1.xml"/></Relationships>
</file>

<file path=ppt/notesSlides/_rels/notesSlide151.xml.rels><?xml version="1.0" encoding="UTF-8" standalone="yes"?>
<Relationships xmlns="http://schemas.openxmlformats.org/package/2006/relationships"><Relationship Id="rId2" Type="http://schemas.openxmlformats.org/officeDocument/2006/relationships/slide" Target="../slides/slide151.xml"/><Relationship Id="rId1" Type="http://schemas.openxmlformats.org/officeDocument/2006/relationships/notesMaster" Target="../notesMasters/notesMaster1.xml"/></Relationships>
</file>

<file path=ppt/notesSlides/_rels/notesSlide152.xml.rels><?xml version="1.0" encoding="UTF-8" standalone="yes"?>
<Relationships xmlns="http://schemas.openxmlformats.org/package/2006/relationships"><Relationship Id="rId2" Type="http://schemas.openxmlformats.org/officeDocument/2006/relationships/slide" Target="../slides/slide152.xml"/><Relationship Id="rId1" Type="http://schemas.openxmlformats.org/officeDocument/2006/relationships/notesMaster" Target="../notesMasters/notesMaster1.xml"/></Relationships>
</file>

<file path=ppt/notesSlides/_rels/notesSlide153.xml.rels><?xml version="1.0" encoding="UTF-8" standalone="yes"?>
<Relationships xmlns="http://schemas.openxmlformats.org/package/2006/relationships"><Relationship Id="rId2" Type="http://schemas.openxmlformats.org/officeDocument/2006/relationships/slide" Target="../slides/slide153.xml"/><Relationship Id="rId1" Type="http://schemas.openxmlformats.org/officeDocument/2006/relationships/notesMaster" Target="../notesMasters/notesMaster1.xml"/></Relationships>
</file>

<file path=ppt/notesSlides/_rels/notesSlide154.xml.rels><?xml version="1.0" encoding="UTF-8" standalone="yes"?>
<Relationships xmlns="http://schemas.openxmlformats.org/package/2006/relationships"><Relationship Id="rId2" Type="http://schemas.openxmlformats.org/officeDocument/2006/relationships/slide" Target="../slides/slide1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1</a:t>
            </a:fld>
            <a:endParaRPr lang="en-AU" dirty="0"/>
          </a:p>
        </p:txBody>
      </p:sp>
    </p:spTree>
    <p:extLst>
      <p:ext uri="{BB962C8B-B14F-4D97-AF65-F5344CB8AC3E}">
        <p14:creationId xmlns:p14="http://schemas.microsoft.com/office/powerpoint/2010/main" val="36129459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2</a:t>
            </a:fld>
            <a:endParaRPr lang="en-AU" dirty="0"/>
          </a:p>
        </p:txBody>
      </p:sp>
    </p:spTree>
    <p:extLst>
      <p:ext uri="{BB962C8B-B14F-4D97-AF65-F5344CB8AC3E}">
        <p14:creationId xmlns:p14="http://schemas.microsoft.com/office/powerpoint/2010/main" val="9742058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3</a:t>
            </a:fld>
            <a:endParaRPr lang="en-AU" dirty="0"/>
          </a:p>
        </p:txBody>
      </p:sp>
    </p:spTree>
    <p:extLst>
      <p:ext uri="{BB962C8B-B14F-4D97-AF65-F5344CB8AC3E}">
        <p14:creationId xmlns:p14="http://schemas.microsoft.com/office/powerpoint/2010/main" val="31893979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4</a:t>
            </a:fld>
            <a:endParaRPr lang="en-AU" dirty="0"/>
          </a:p>
        </p:txBody>
      </p:sp>
    </p:spTree>
    <p:extLst>
      <p:ext uri="{BB962C8B-B14F-4D97-AF65-F5344CB8AC3E}">
        <p14:creationId xmlns:p14="http://schemas.microsoft.com/office/powerpoint/2010/main" val="227286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5</a:t>
            </a:fld>
            <a:endParaRPr lang="en-AU" dirty="0"/>
          </a:p>
        </p:txBody>
      </p:sp>
    </p:spTree>
    <p:extLst>
      <p:ext uri="{BB962C8B-B14F-4D97-AF65-F5344CB8AC3E}">
        <p14:creationId xmlns:p14="http://schemas.microsoft.com/office/powerpoint/2010/main" val="5189079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1C878F14-D449-415A-AE72-9D4E971147DB}" type="slidenum">
              <a:rPr lang="en-AU" smtClean="0"/>
              <a:pPr>
                <a:defRPr/>
              </a:pPr>
              <a:t>6</a:t>
            </a:fld>
            <a:endParaRPr lang="en-AU" dirty="0"/>
          </a:p>
        </p:txBody>
      </p:sp>
    </p:spTree>
    <p:extLst>
      <p:ext uri="{BB962C8B-B14F-4D97-AF65-F5344CB8AC3E}">
        <p14:creationId xmlns:p14="http://schemas.microsoft.com/office/powerpoint/2010/main" val="30004733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7</a:t>
            </a:fld>
            <a:endParaRPr lang="en-AU" dirty="0"/>
          </a:p>
        </p:txBody>
      </p:sp>
    </p:spTree>
    <p:extLst>
      <p:ext uri="{BB962C8B-B14F-4D97-AF65-F5344CB8AC3E}">
        <p14:creationId xmlns:p14="http://schemas.microsoft.com/office/powerpoint/2010/main" val="23960161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8</a:t>
            </a:fld>
            <a:endParaRPr lang="en-AU" dirty="0"/>
          </a:p>
        </p:txBody>
      </p:sp>
    </p:spTree>
    <p:extLst>
      <p:ext uri="{BB962C8B-B14F-4D97-AF65-F5344CB8AC3E}">
        <p14:creationId xmlns:p14="http://schemas.microsoft.com/office/powerpoint/2010/main" val="28234335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9</a:t>
            </a:fld>
            <a:endParaRPr lang="en-AU" dirty="0"/>
          </a:p>
        </p:txBody>
      </p:sp>
    </p:spTree>
    <p:extLst>
      <p:ext uri="{BB962C8B-B14F-4D97-AF65-F5344CB8AC3E}">
        <p14:creationId xmlns:p14="http://schemas.microsoft.com/office/powerpoint/2010/main" val="35545191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10</a:t>
            </a:fld>
            <a:endParaRPr lang="en-AU" dirty="0"/>
          </a:p>
        </p:txBody>
      </p:sp>
    </p:spTree>
    <p:extLst>
      <p:ext uri="{BB962C8B-B14F-4D97-AF65-F5344CB8AC3E}">
        <p14:creationId xmlns:p14="http://schemas.microsoft.com/office/powerpoint/2010/main" val="38401486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11</a:t>
            </a:fld>
            <a:endParaRPr lang="en-AU" dirty="0"/>
          </a:p>
        </p:txBody>
      </p:sp>
    </p:spTree>
    <p:extLst>
      <p:ext uri="{BB962C8B-B14F-4D97-AF65-F5344CB8AC3E}">
        <p14:creationId xmlns:p14="http://schemas.microsoft.com/office/powerpoint/2010/main" val="34143703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12</a:t>
            </a:fld>
            <a:endParaRPr lang="en-AU" dirty="0"/>
          </a:p>
        </p:txBody>
      </p:sp>
    </p:spTree>
    <p:extLst>
      <p:ext uri="{BB962C8B-B14F-4D97-AF65-F5344CB8AC3E}">
        <p14:creationId xmlns:p14="http://schemas.microsoft.com/office/powerpoint/2010/main" val="36739969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13</a:t>
            </a:fld>
            <a:endParaRPr lang="en-AU" dirty="0"/>
          </a:p>
        </p:txBody>
      </p:sp>
    </p:spTree>
    <p:extLst>
      <p:ext uri="{BB962C8B-B14F-4D97-AF65-F5344CB8AC3E}">
        <p14:creationId xmlns:p14="http://schemas.microsoft.com/office/powerpoint/2010/main" val="146125034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14</a:t>
            </a:fld>
            <a:endParaRPr lang="en-AU" dirty="0"/>
          </a:p>
        </p:txBody>
      </p:sp>
    </p:spTree>
    <p:extLst>
      <p:ext uri="{BB962C8B-B14F-4D97-AF65-F5344CB8AC3E}">
        <p14:creationId xmlns:p14="http://schemas.microsoft.com/office/powerpoint/2010/main" val="19148402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15</a:t>
            </a:fld>
            <a:endParaRPr lang="en-AU" dirty="0"/>
          </a:p>
        </p:txBody>
      </p:sp>
    </p:spTree>
    <p:extLst>
      <p:ext uri="{BB962C8B-B14F-4D97-AF65-F5344CB8AC3E}">
        <p14:creationId xmlns:p14="http://schemas.microsoft.com/office/powerpoint/2010/main" val="39586338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16</a:t>
            </a:fld>
            <a:endParaRPr lang="en-AU" dirty="0"/>
          </a:p>
        </p:txBody>
      </p:sp>
    </p:spTree>
    <p:extLst>
      <p:ext uri="{BB962C8B-B14F-4D97-AF65-F5344CB8AC3E}">
        <p14:creationId xmlns:p14="http://schemas.microsoft.com/office/powerpoint/2010/main" val="39586338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17</a:t>
            </a:fld>
            <a:endParaRPr lang="en-AU" dirty="0"/>
          </a:p>
        </p:txBody>
      </p:sp>
    </p:spTree>
    <p:extLst>
      <p:ext uri="{BB962C8B-B14F-4D97-AF65-F5344CB8AC3E}">
        <p14:creationId xmlns:p14="http://schemas.microsoft.com/office/powerpoint/2010/main" val="64104882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18</a:t>
            </a:fld>
            <a:endParaRPr lang="en-AU" dirty="0"/>
          </a:p>
        </p:txBody>
      </p:sp>
    </p:spTree>
    <p:extLst>
      <p:ext uri="{BB962C8B-B14F-4D97-AF65-F5344CB8AC3E}">
        <p14:creationId xmlns:p14="http://schemas.microsoft.com/office/powerpoint/2010/main" val="332258081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19</a:t>
            </a:fld>
            <a:endParaRPr lang="en-AU" dirty="0"/>
          </a:p>
        </p:txBody>
      </p:sp>
    </p:spTree>
    <p:extLst>
      <p:ext uri="{BB962C8B-B14F-4D97-AF65-F5344CB8AC3E}">
        <p14:creationId xmlns:p14="http://schemas.microsoft.com/office/powerpoint/2010/main" val="138700372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20</a:t>
            </a:fld>
            <a:endParaRPr lang="en-AU" dirty="0"/>
          </a:p>
        </p:txBody>
      </p:sp>
    </p:spTree>
    <p:extLst>
      <p:ext uri="{BB962C8B-B14F-4D97-AF65-F5344CB8AC3E}">
        <p14:creationId xmlns:p14="http://schemas.microsoft.com/office/powerpoint/2010/main" val="70651535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21</a:t>
            </a:fld>
            <a:endParaRPr lang="en-AU" dirty="0"/>
          </a:p>
        </p:txBody>
      </p:sp>
    </p:spTree>
    <p:extLst>
      <p:ext uri="{BB962C8B-B14F-4D97-AF65-F5344CB8AC3E}">
        <p14:creationId xmlns:p14="http://schemas.microsoft.com/office/powerpoint/2010/main" val="168299838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22</a:t>
            </a:fld>
            <a:endParaRPr lang="en-AU" dirty="0"/>
          </a:p>
        </p:txBody>
      </p:sp>
    </p:spTree>
    <p:extLst>
      <p:ext uri="{BB962C8B-B14F-4D97-AF65-F5344CB8AC3E}">
        <p14:creationId xmlns:p14="http://schemas.microsoft.com/office/powerpoint/2010/main" val="212956375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23</a:t>
            </a:fld>
            <a:endParaRPr lang="en-AU" dirty="0"/>
          </a:p>
        </p:txBody>
      </p:sp>
    </p:spTree>
    <p:extLst>
      <p:ext uri="{BB962C8B-B14F-4D97-AF65-F5344CB8AC3E}">
        <p14:creationId xmlns:p14="http://schemas.microsoft.com/office/powerpoint/2010/main" val="37154042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24</a:t>
            </a:fld>
            <a:endParaRPr lang="en-AU" dirty="0"/>
          </a:p>
        </p:txBody>
      </p:sp>
    </p:spTree>
    <p:extLst>
      <p:ext uri="{BB962C8B-B14F-4D97-AF65-F5344CB8AC3E}">
        <p14:creationId xmlns:p14="http://schemas.microsoft.com/office/powerpoint/2010/main" val="297246828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25</a:t>
            </a:fld>
            <a:endParaRPr lang="en-AU" dirty="0"/>
          </a:p>
        </p:txBody>
      </p:sp>
    </p:spTree>
    <p:extLst>
      <p:ext uri="{BB962C8B-B14F-4D97-AF65-F5344CB8AC3E}">
        <p14:creationId xmlns:p14="http://schemas.microsoft.com/office/powerpoint/2010/main" val="236669486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26</a:t>
            </a:fld>
            <a:endParaRPr lang="en-AU" dirty="0"/>
          </a:p>
        </p:txBody>
      </p:sp>
    </p:spTree>
    <p:extLst>
      <p:ext uri="{BB962C8B-B14F-4D97-AF65-F5344CB8AC3E}">
        <p14:creationId xmlns:p14="http://schemas.microsoft.com/office/powerpoint/2010/main" val="177510659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27</a:t>
            </a:fld>
            <a:endParaRPr lang="en-AU" dirty="0"/>
          </a:p>
        </p:txBody>
      </p:sp>
    </p:spTree>
    <p:extLst>
      <p:ext uri="{BB962C8B-B14F-4D97-AF65-F5344CB8AC3E}">
        <p14:creationId xmlns:p14="http://schemas.microsoft.com/office/powerpoint/2010/main" val="78686372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28</a:t>
            </a:fld>
            <a:endParaRPr lang="en-AU" dirty="0"/>
          </a:p>
        </p:txBody>
      </p:sp>
    </p:spTree>
    <p:extLst>
      <p:ext uri="{BB962C8B-B14F-4D97-AF65-F5344CB8AC3E}">
        <p14:creationId xmlns:p14="http://schemas.microsoft.com/office/powerpoint/2010/main" val="126559651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29</a:t>
            </a:fld>
            <a:endParaRPr lang="en-AU" dirty="0"/>
          </a:p>
        </p:txBody>
      </p:sp>
    </p:spTree>
    <p:extLst>
      <p:ext uri="{BB962C8B-B14F-4D97-AF65-F5344CB8AC3E}">
        <p14:creationId xmlns:p14="http://schemas.microsoft.com/office/powerpoint/2010/main" val="379569021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30</a:t>
            </a:fld>
            <a:endParaRPr lang="en-AU" dirty="0"/>
          </a:p>
        </p:txBody>
      </p:sp>
    </p:spTree>
    <p:extLst>
      <p:ext uri="{BB962C8B-B14F-4D97-AF65-F5344CB8AC3E}">
        <p14:creationId xmlns:p14="http://schemas.microsoft.com/office/powerpoint/2010/main" val="281069641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31</a:t>
            </a:fld>
            <a:endParaRPr lang="en-AU" dirty="0"/>
          </a:p>
        </p:txBody>
      </p:sp>
    </p:spTree>
    <p:extLst>
      <p:ext uri="{BB962C8B-B14F-4D97-AF65-F5344CB8AC3E}">
        <p14:creationId xmlns:p14="http://schemas.microsoft.com/office/powerpoint/2010/main" val="234136411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32</a:t>
            </a:fld>
            <a:endParaRPr lang="en-AU" dirty="0"/>
          </a:p>
        </p:txBody>
      </p:sp>
    </p:spTree>
    <p:extLst>
      <p:ext uri="{BB962C8B-B14F-4D97-AF65-F5344CB8AC3E}">
        <p14:creationId xmlns:p14="http://schemas.microsoft.com/office/powerpoint/2010/main" val="148508720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33</a:t>
            </a:fld>
            <a:endParaRPr lang="en-AU" dirty="0"/>
          </a:p>
        </p:txBody>
      </p:sp>
    </p:spTree>
    <p:extLst>
      <p:ext uri="{BB962C8B-B14F-4D97-AF65-F5344CB8AC3E}">
        <p14:creationId xmlns:p14="http://schemas.microsoft.com/office/powerpoint/2010/main" val="376824505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1C878F14-D449-415A-AE72-9D4E971147DB}" type="slidenum">
              <a:rPr lang="en-AU" smtClean="0"/>
              <a:pPr>
                <a:defRPr/>
              </a:pPr>
              <a:t>34</a:t>
            </a:fld>
            <a:endParaRPr lang="en-AU" dirty="0"/>
          </a:p>
        </p:txBody>
      </p:sp>
    </p:spTree>
    <p:extLst>
      <p:ext uri="{BB962C8B-B14F-4D97-AF65-F5344CB8AC3E}">
        <p14:creationId xmlns:p14="http://schemas.microsoft.com/office/powerpoint/2010/main" val="264803791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1C878F14-D449-415A-AE72-9D4E971147DB}" type="slidenum">
              <a:rPr lang="en-AU" smtClean="0"/>
              <a:pPr>
                <a:defRPr/>
              </a:pPr>
              <a:t>35</a:t>
            </a:fld>
            <a:endParaRPr lang="en-AU" dirty="0"/>
          </a:p>
        </p:txBody>
      </p:sp>
    </p:spTree>
    <p:extLst>
      <p:ext uri="{BB962C8B-B14F-4D97-AF65-F5344CB8AC3E}">
        <p14:creationId xmlns:p14="http://schemas.microsoft.com/office/powerpoint/2010/main" val="333651529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36</a:t>
            </a:fld>
            <a:endParaRPr lang="en-AU" dirty="0"/>
          </a:p>
        </p:txBody>
      </p:sp>
    </p:spTree>
    <p:extLst>
      <p:ext uri="{BB962C8B-B14F-4D97-AF65-F5344CB8AC3E}">
        <p14:creationId xmlns:p14="http://schemas.microsoft.com/office/powerpoint/2010/main" val="265549545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1C878F14-D449-415A-AE72-9D4E971147DB}" type="slidenum">
              <a:rPr lang="en-AU" smtClean="0"/>
              <a:pPr>
                <a:defRPr/>
              </a:pPr>
              <a:t>37</a:t>
            </a:fld>
            <a:endParaRPr lang="en-AU" dirty="0"/>
          </a:p>
        </p:txBody>
      </p:sp>
    </p:spTree>
    <p:extLst>
      <p:ext uri="{BB962C8B-B14F-4D97-AF65-F5344CB8AC3E}">
        <p14:creationId xmlns:p14="http://schemas.microsoft.com/office/powerpoint/2010/main" val="110969151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1C878F14-D449-415A-AE72-9D4E971147DB}" type="slidenum">
              <a:rPr lang="en-AU" smtClean="0"/>
              <a:pPr>
                <a:defRPr/>
              </a:pPr>
              <a:t>38</a:t>
            </a:fld>
            <a:endParaRPr lang="en-AU" dirty="0"/>
          </a:p>
        </p:txBody>
      </p:sp>
    </p:spTree>
    <p:extLst>
      <p:ext uri="{BB962C8B-B14F-4D97-AF65-F5344CB8AC3E}">
        <p14:creationId xmlns:p14="http://schemas.microsoft.com/office/powerpoint/2010/main" val="231657389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1C878F14-D449-415A-AE72-9D4E971147DB}" type="slidenum">
              <a:rPr lang="en-AU" smtClean="0"/>
              <a:pPr>
                <a:defRPr/>
              </a:pPr>
              <a:t>39</a:t>
            </a:fld>
            <a:endParaRPr lang="en-AU" dirty="0"/>
          </a:p>
        </p:txBody>
      </p:sp>
    </p:spTree>
    <p:extLst>
      <p:ext uri="{BB962C8B-B14F-4D97-AF65-F5344CB8AC3E}">
        <p14:creationId xmlns:p14="http://schemas.microsoft.com/office/powerpoint/2010/main" val="315962160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40</a:t>
            </a:fld>
            <a:endParaRPr lang="en-AU" dirty="0"/>
          </a:p>
        </p:txBody>
      </p:sp>
    </p:spTree>
    <p:extLst>
      <p:ext uri="{BB962C8B-B14F-4D97-AF65-F5344CB8AC3E}">
        <p14:creationId xmlns:p14="http://schemas.microsoft.com/office/powerpoint/2010/main" val="96655365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1C878F14-D449-415A-AE72-9D4E971147DB}" type="slidenum">
              <a:rPr lang="en-AU" smtClean="0"/>
              <a:pPr>
                <a:defRPr/>
              </a:pPr>
              <a:t>41</a:t>
            </a:fld>
            <a:endParaRPr lang="en-AU" dirty="0"/>
          </a:p>
        </p:txBody>
      </p:sp>
    </p:spTree>
    <p:extLst>
      <p:ext uri="{BB962C8B-B14F-4D97-AF65-F5344CB8AC3E}">
        <p14:creationId xmlns:p14="http://schemas.microsoft.com/office/powerpoint/2010/main" val="189887643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1C878F14-D449-415A-AE72-9D4E971147DB}" type="slidenum">
              <a:rPr lang="en-AU" smtClean="0"/>
              <a:pPr>
                <a:defRPr/>
              </a:pPr>
              <a:t>42</a:t>
            </a:fld>
            <a:endParaRPr lang="en-AU" dirty="0"/>
          </a:p>
        </p:txBody>
      </p:sp>
    </p:spTree>
    <p:extLst>
      <p:ext uri="{BB962C8B-B14F-4D97-AF65-F5344CB8AC3E}">
        <p14:creationId xmlns:p14="http://schemas.microsoft.com/office/powerpoint/2010/main" val="308896043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1C878F14-D449-415A-AE72-9D4E971147DB}" type="slidenum">
              <a:rPr lang="en-AU" smtClean="0"/>
              <a:pPr>
                <a:defRPr/>
              </a:pPr>
              <a:t>43</a:t>
            </a:fld>
            <a:endParaRPr lang="en-AU" dirty="0"/>
          </a:p>
        </p:txBody>
      </p:sp>
    </p:spTree>
    <p:extLst>
      <p:ext uri="{BB962C8B-B14F-4D97-AF65-F5344CB8AC3E}">
        <p14:creationId xmlns:p14="http://schemas.microsoft.com/office/powerpoint/2010/main" val="115284409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1C878F14-D449-415A-AE72-9D4E971147DB}" type="slidenum">
              <a:rPr lang="en-AU" smtClean="0"/>
              <a:pPr>
                <a:defRPr/>
              </a:pPr>
              <a:t>44</a:t>
            </a:fld>
            <a:endParaRPr lang="en-AU" dirty="0"/>
          </a:p>
        </p:txBody>
      </p:sp>
    </p:spTree>
    <p:extLst>
      <p:ext uri="{BB962C8B-B14F-4D97-AF65-F5344CB8AC3E}">
        <p14:creationId xmlns:p14="http://schemas.microsoft.com/office/powerpoint/2010/main" val="337973865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1C878F14-D449-415A-AE72-9D4E971147DB}" type="slidenum">
              <a:rPr lang="en-AU" smtClean="0"/>
              <a:pPr>
                <a:defRPr/>
              </a:pPr>
              <a:t>45</a:t>
            </a:fld>
            <a:endParaRPr lang="en-AU" dirty="0"/>
          </a:p>
        </p:txBody>
      </p:sp>
    </p:spTree>
    <p:extLst>
      <p:ext uri="{BB962C8B-B14F-4D97-AF65-F5344CB8AC3E}">
        <p14:creationId xmlns:p14="http://schemas.microsoft.com/office/powerpoint/2010/main" val="266277806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1C878F14-D449-415A-AE72-9D4E971147DB}" type="slidenum">
              <a:rPr lang="en-AU" smtClean="0"/>
              <a:pPr>
                <a:defRPr/>
              </a:pPr>
              <a:t>46</a:t>
            </a:fld>
            <a:endParaRPr lang="en-AU" dirty="0"/>
          </a:p>
        </p:txBody>
      </p:sp>
    </p:spTree>
    <p:extLst>
      <p:ext uri="{BB962C8B-B14F-4D97-AF65-F5344CB8AC3E}">
        <p14:creationId xmlns:p14="http://schemas.microsoft.com/office/powerpoint/2010/main" val="234103605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1C878F14-D449-415A-AE72-9D4E971147DB}" type="slidenum">
              <a:rPr lang="en-AU" smtClean="0"/>
              <a:pPr>
                <a:defRPr/>
              </a:pPr>
              <a:t>47</a:t>
            </a:fld>
            <a:endParaRPr lang="en-AU" dirty="0"/>
          </a:p>
        </p:txBody>
      </p:sp>
    </p:spTree>
    <p:extLst>
      <p:ext uri="{BB962C8B-B14F-4D97-AF65-F5344CB8AC3E}">
        <p14:creationId xmlns:p14="http://schemas.microsoft.com/office/powerpoint/2010/main" val="989512572"/>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1C878F14-D449-415A-AE72-9D4E971147DB}" type="slidenum">
              <a:rPr lang="en-AU" smtClean="0"/>
              <a:pPr>
                <a:defRPr/>
              </a:pPr>
              <a:t>48</a:t>
            </a:fld>
            <a:endParaRPr lang="en-AU" dirty="0"/>
          </a:p>
        </p:txBody>
      </p:sp>
    </p:spTree>
    <p:extLst>
      <p:ext uri="{BB962C8B-B14F-4D97-AF65-F5344CB8AC3E}">
        <p14:creationId xmlns:p14="http://schemas.microsoft.com/office/powerpoint/2010/main" val="391292980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1C878F14-D449-415A-AE72-9D4E971147DB}" type="slidenum">
              <a:rPr lang="en-AU" smtClean="0"/>
              <a:pPr>
                <a:defRPr/>
              </a:pPr>
              <a:t>49</a:t>
            </a:fld>
            <a:endParaRPr lang="en-AU" dirty="0"/>
          </a:p>
        </p:txBody>
      </p:sp>
    </p:spTree>
    <p:extLst>
      <p:ext uri="{BB962C8B-B14F-4D97-AF65-F5344CB8AC3E}">
        <p14:creationId xmlns:p14="http://schemas.microsoft.com/office/powerpoint/2010/main" val="254371934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1C878F14-D449-415A-AE72-9D4E971147DB}" type="slidenum">
              <a:rPr lang="en-AU" smtClean="0"/>
              <a:pPr>
                <a:defRPr/>
              </a:pPr>
              <a:t>50</a:t>
            </a:fld>
            <a:endParaRPr lang="en-AU" dirty="0"/>
          </a:p>
        </p:txBody>
      </p:sp>
    </p:spTree>
    <p:extLst>
      <p:ext uri="{BB962C8B-B14F-4D97-AF65-F5344CB8AC3E}">
        <p14:creationId xmlns:p14="http://schemas.microsoft.com/office/powerpoint/2010/main" val="4120612083"/>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1C878F14-D449-415A-AE72-9D4E971147DB}" type="slidenum">
              <a:rPr lang="en-AU" smtClean="0"/>
              <a:pPr>
                <a:defRPr/>
              </a:pPr>
              <a:t>51</a:t>
            </a:fld>
            <a:endParaRPr lang="en-AU" dirty="0"/>
          </a:p>
        </p:txBody>
      </p:sp>
    </p:spTree>
    <p:extLst>
      <p:ext uri="{BB962C8B-B14F-4D97-AF65-F5344CB8AC3E}">
        <p14:creationId xmlns:p14="http://schemas.microsoft.com/office/powerpoint/2010/main" val="2818563778"/>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1C878F14-D449-415A-AE72-9D4E971147DB}" type="slidenum">
              <a:rPr lang="en-AU" smtClean="0"/>
              <a:pPr>
                <a:defRPr/>
              </a:pPr>
              <a:t>52</a:t>
            </a:fld>
            <a:endParaRPr lang="en-AU" dirty="0"/>
          </a:p>
        </p:txBody>
      </p:sp>
    </p:spTree>
    <p:extLst>
      <p:ext uri="{BB962C8B-B14F-4D97-AF65-F5344CB8AC3E}">
        <p14:creationId xmlns:p14="http://schemas.microsoft.com/office/powerpoint/2010/main" val="1127831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1C878F14-D449-415A-AE72-9D4E971147DB}" type="slidenum">
              <a:rPr lang="en-AU" smtClean="0"/>
              <a:pPr>
                <a:defRPr/>
              </a:pPr>
              <a:t>53</a:t>
            </a:fld>
            <a:endParaRPr lang="en-AU" dirty="0"/>
          </a:p>
        </p:txBody>
      </p:sp>
    </p:spTree>
    <p:extLst>
      <p:ext uri="{BB962C8B-B14F-4D97-AF65-F5344CB8AC3E}">
        <p14:creationId xmlns:p14="http://schemas.microsoft.com/office/powerpoint/2010/main" val="3409202448"/>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1C878F14-D449-415A-AE72-9D4E971147DB}" type="slidenum">
              <a:rPr lang="en-AU" smtClean="0"/>
              <a:pPr>
                <a:defRPr/>
              </a:pPr>
              <a:t>54</a:t>
            </a:fld>
            <a:endParaRPr lang="en-AU" dirty="0"/>
          </a:p>
        </p:txBody>
      </p:sp>
    </p:spTree>
    <p:extLst>
      <p:ext uri="{BB962C8B-B14F-4D97-AF65-F5344CB8AC3E}">
        <p14:creationId xmlns:p14="http://schemas.microsoft.com/office/powerpoint/2010/main" val="2756294221"/>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1C878F14-D449-415A-AE72-9D4E971147DB}" type="slidenum">
              <a:rPr lang="en-AU" smtClean="0"/>
              <a:pPr>
                <a:defRPr/>
              </a:pPr>
              <a:t>55</a:t>
            </a:fld>
            <a:endParaRPr lang="en-AU" dirty="0"/>
          </a:p>
        </p:txBody>
      </p:sp>
    </p:spTree>
    <p:extLst>
      <p:ext uri="{BB962C8B-B14F-4D97-AF65-F5344CB8AC3E}">
        <p14:creationId xmlns:p14="http://schemas.microsoft.com/office/powerpoint/2010/main" val="315481958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1C878F14-D449-415A-AE72-9D4E971147DB}" type="slidenum">
              <a:rPr lang="en-AU" smtClean="0"/>
              <a:pPr>
                <a:defRPr/>
              </a:pPr>
              <a:t>56</a:t>
            </a:fld>
            <a:endParaRPr lang="en-AU" dirty="0"/>
          </a:p>
        </p:txBody>
      </p:sp>
    </p:spTree>
    <p:extLst>
      <p:ext uri="{BB962C8B-B14F-4D97-AF65-F5344CB8AC3E}">
        <p14:creationId xmlns:p14="http://schemas.microsoft.com/office/powerpoint/2010/main" val="1121599463"/>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1C878F14-D449-415A-AE72-9D4E971147DB}" type="slidenum">
              <a:rPr lang="en-AU" smtClean="0"/>
              <a:pPr>
                <a:defRPr/>
              </a:pPr>
              <a:t>57</a:t>
            </a:fld>
            <a:endParaRPr lang="en-AU" dirty="0"/>
          </a:p>
        </p:txBody>
      </p:sp>
    </p:spTree>
    <p:extLst>
      <p:ext uri="{BB962C8B-B14F-4D97-AF65-F5344CB8AC3E}">
        <p14:creationId xmlns:p14="http://schemas.microsoft.com/office/powerpoint/2010/main" val="1121599463"/>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E3F15525-E2D2-47A6-B583-908A0367A999}" type="slidenum">
              <a:rPr lang="en-AU" smtClean="0"/>
              <a:pPr>
                <a:defRPr/>
              </a:pPr>
              <a:t>58</a:t>
            </a:fld>
            <a:endParaRPr lang="en-AU" dirty="0"/>
          </a:p>
        </p:txBody>
      </p:sp>
    </p:spTree>
    <p:extLst>
      <p:ext uri="{BB962C8B-B14F-4D97-AF65-F5344CB8AC3E}">
        <p14:creationId xmlns:p14="http://schemas.microsoft.com/office/powerpoint/2010/main" val="174334594"/>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E3F15525-E2D2-47A6-B583-908A0367A999}" type="slidenum">
              <a:rPr lang="en-AU" smtClean="0"/>
              <a:pPr>
                <a:defRPr/>
              </a:pPr>
              <a:t>59</a:t>
            </a:fld>
            <a:endParaRPr lang="en-AU" dirty="0"/>
          </a:p>
        </p:txBody>
      </p:sp>
    </p:spTree>
    <p:extLst>
      <p:ext uri="{BB962C8B-B14F-4D97-AF65-F5344CB8AC3E}">
        <p14:creationId xmlns:p14="http://schemas.microsoft.com/office/powerpoint/2010/main" val="174334594"/>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1C878F14-D449-415A-AE72-9D4E971147DB}" type="slidenum">
              <a:rPr lang="en-AU" smtClean="0"/>
              <a:pPr>
                <a:defRPr/>
              </a:pPr>
              <a:t>60</a:t>
            </a:fld>
            <a:endParaRPr lang="en-AU" dirty="0"/>
          </a:p>
        </p:txBody>
      </p:sp>
    </p:spTree>
    <p:extLst>
      <p:ext uri="{BB962C8B-B14F-4D97-AF65-F5344CB8AC3E}">
        <p14:creationId xmlns:p14="http://schemas.microsoft.com/office/powerpoint/2010/main" val="3145289629"/>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1C878F14-D449-415A-AE72-9D4E971147DB}" type="slidenum">
              <a:rPr lang="en-AU" smtClean="0"/>
              <a:pPr>
                <a:defRPr/>
              </a:pPr>
              <a:t>61</a:t>
            </a:fld>
            <a:endParaRPr lang="en-AU" dirty="0"/>
          </a:p>
        </p:txBody>
      </p:sp>
    </p:spTree>
    <p:extLst>
      <p:ext uri="{BB962C8B-B14F-4D97-AF65-F5344CB8AC3E}">
        <p14:creationId xmlns:p14="http://schemas.microsoft.com/office/powerpoint/2010/main" val="493781849"/>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1C878F14-D449-415A-AE72-9D4E971147DB}" type="slidenum">
              <a:rPr lang="en-AU" smtClean="0"/>
              <a:pPr>
                <a:defRPr/>
              </a:pPr>
              <a:t>62</a:t>
            </a:fld>
            <a:endParaRPr lang="en-AU" dirty="0"/>
          </a:p>
        </p:txBody>
      </p:sp>
    </p:spTree>
    <p:extLst>
      <p:ext uri="{BB962C8B-B14F-4D97-AF65-F5344CB8AC3E}">
        <p14:creationId xmlns:p14="http://schemas.microsoft.com/office/powerpoint/2010/main" val="36799108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1C878F14-D449-415A-AE72-9D4E971147DB}" type="slidenum">
              <a:rPr lang="en-AU" smtClean="0"/>
              <a:pPr>
                <a:defRPr/>
              </a:pPr>
              <a:t>63</a:t>
            </a:fld>
            <a:endParaRPr lang="en-AU" dirty="0"/>
          </a:p>
        </p:txBody>
      </p:sp>
    </p:spTree>
    <p:extLst>
      <p:ext uri="{BB962C8B-B14F-4D97-AF65-F5344CB8AC3E}">
        <p14:creationId xmlns:p14="http://schemas.microsoft.com/office/powerpoint/2010/main" val="3227257494"/>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64</a:t>
            </a:fld>
            <a:endParaRPr lang="en-AU" dirty="0"/>
          </a:p>
        </p:txBody>
      </p:sp>
    </p:spTree>
    <p:extLst>
      <p:ext uri="{BB962C8B-B14F-4D97-AF65-F5344CB8AC3E}">
        <p14:creationId xmlns:p14="http://schemas.microsoft.com/office/powerpoint/2010/main" val="2021074297"/>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1C878F14-D449-415A-AE72-9D4E971147DB}" type="slidenum">
              <a:rPr lang="en-AU" smtClean="0"/>
              <a:pPr>
                <a:defRPr/>
              </a:pPr>
              <a:t>65</a:t>
            </a:fld>
            <a:endParaRPr lang="en-AU" dirty="0"/>
          </a:p>
        </p:txBody>
      </p:sp>
    </p:spTree>
    <p:extLst>
      <p:ext uri="{BB962C8B-B14F-4D97-AF65-F5344CB8AC3E}">
        <p14:creationId xmlns:p14="http://schemas.microsoft.com/office/powerpoint/2010/main" val="3228808681"/>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1C878F14-D449-415A-AE72-9D4E971147DB}" type="slidenum">
              <a:rPr lang="en-AU" smtClean="0"/>
              <a:pPr>
                <a:defRPr/>
              </a:pPr>
              <a:t>66</a:t>
            </a:fld>
            <a:endParaRPr lang="en-AU" dirty="0"/>
          </a:p>
        </p:txBody>
      </p:sp>
    </p:spTree>
    <p:extLst>
      <p:ext uri="{BB962C8B-B14F-4D97-AF65-F5344CB8AC3E}">
        <p14:creationId xmlns:p14="http://schemas.microsoft.com/office/powerpoint/2010/main" val="2806302264"/>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1C878F14-D449-415A-AE72-9D4E971147DB}" type="slidenum">
              <a:rPr lang="en-AU" smtClean="0"/>
              <a:pPr>
                <a:defRPr/>
              </a:pPr>
              <a:t>67</a:t>
            </a:fld>
            <a:endParaRPr lang="en-AU" dirty="0"/>
          </a:p>
        </p:txBody>
      </p:sp>
    </p:spTree>
    <p:extLst>
      <p:ext uri="{BB962C8B-B14F-4D97-AF65-F5344CB8AC3E}">
        <p14:creationId xmlns:p14="http://schemas.microsoft.com/office/powerpoint/2010/main" val="591074990"/>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1C878F14-D449-415A-AE72-9D4E971147DB}" type="slidenum">
              <a:rPr lang="en-AU" smtClean="0"/>
              <a:pPr>
                <a:defRPr/>
              </a:pPr>
              <a:t>68</a:t>
            </a:fld>
            <a:endParaRPr lang="en-AU" dirty="0"/>
          </a:p>
        </p:txBody>
      </p:sp>
    </p:spTree>
    <p:extLst>
      <p:ext uri="{BB962C8B-B14F-4D97-AF65-F5344CB8AC3E}">
        <p14:creationId xmlns:p14="http://schemas.microsoft.com/office/powerpoint/2010/main" val="347982673"/>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1C878F14-D449-415A-AE72-9D4E971147DB}" type="slidenum">
              <a:rPr lang="en-AU" smtClean="0"/>
              <a:pPr>
                <a:defRPr/>
              </a:pPr>
              <a:t>69</a:t>
            </a:fld>
            <a:endParaRPr lang="en-AU" dirty="0"/>
          </a:p>
        </p:txBody>
      </p:sp>
    </p:spTree>
    <p:extLst>
      <p:ext uri="{BB962C8B-B14F-4D97-AF65-F5344CB8AC3E}">
        <p14:creationId xmlns:p14="http://schemas.microsoft.com/office/powerpoint/2010/main" val="3422598456"/>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70</a:t>
            </a:fld>
            <a:endParaRPr lang="en-AU" dirty="0"/>
          </a:p>
        </p:txBody>
      </p:sp>
    </p:spTree>
    <p:extLst>
      <p:ext uri="{BB962C8B-B14F-4D97-AF65-F5344CB8AC3E}">
        <p14:creationId xmlns:p14="http://schemas.microsoft.com/office/powerpoint/2010/main" val="3405028088"/>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71</a:t>
            </a:fld>
            <a:endParaRPr lang="en-AU" dirty="0"/>
          </a:p>
        </p:txBody>
      </p:sp>
    </p:spTree>
    <p:extLst>
      <p:ext uri="{BB962C8B-B14F-4D97-AF65-F5344CB8AC3E}">
        <p14:creationId xmlns:p14="http://schemas.microsoft.com/office/powerpoint/2010/main" val="3149585623"/>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72</a:t>
            </a:fld>
            <a:endParaRPr lang="en-AU" dirty="0"/>
          </a:p>
        </p:txBody>
      </p:sp>
    </p:spTree>
    <p:extLst>
      <p:ext uri="{BB962C8B-B14F-4D97-AF65-F5344CB8AC3E}">
        <p14:creationId xmlns:p14="http://schemas.microsoft.com/office/powerpoint/2010/main" val="4031717211"/>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73</a:t>
            </a:fld>
            <a:endParaRPr lang="en-AU" dirty="0"/>
          </a:p>
        </p:txBody>
      </p:sp>
    </p:spTree>
    <p:extLst>
      <p:ext uri="{BB962C8B-B14F-4D97-AF65-F5344CB8AC3E}">
        <p14:creationId xmlns:p14="http://schemas.microsoft.com/office/powerpoint/2010/main" val="859535804"/>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74</a:t>
            </a:fld>
            <a:endParaRPr lang="en-AU" dirty="0"/>
          </a:p>
        </p:txBody>
      </p:sp>
    </p:spTree>
    <p:extLst>
      <p:ext uri="{BB962C8B-B14F-4D97-AF65-F5344CB8AC3E}">
        <p14:creationId xmlns:p14="http://schemas.microsoft.com/office/powerpoint/2010/main" val="2040777108"/>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75</a:t>
            </a:fld>
            <a:endParaRPr lang="en-AU" dirty="0"/>
          </a:p>
        </p:txBody>
      </p:sp>
    </p:spTree>
    <p:extLst>
      <p:ext uri="{BB962C8B-B14F-4D97-AF65-F5344CB8AC3E}">
        <p14:creationId xmlns:p14="http://schemas.microsoft.com/office/powerpoint/2010/main" val="4047130057"/>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76</a:t>
            </a:fld>
            <a:endParaRPr lang="en-AU" dirty="0"/>
          </a:p>
        </p:txBody>
      </p:sp>
    </p:spTree>
    <p:extLst>
      <p:ext uri="{BB962C8B-B14F-4D97-AF65-F5344CB8AC3E}">
        <p14:creationId xmlns:p14="http://schemas.microsoft.com/office/powerpoint/2010/main" val="1855011209"/>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77</a:t>
            </a:fld>
            <a:endParaRPr lang="en-AU" dirty="0"/>
          </a:p>
        </p:txBody>
      </p:sp>
    </p:spTree>
    <p:extLst>
      <p:ext uri="{BB962C8B-B14F-4D97-AF65-F5344CB8AC3E}">
        <p14:creationId xmlns:p14="http://schemas.microsoft.com/office/powerpoint/2010/main" val="3692030047"/>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78</a:t>
            </a:fld>
            <a:endParaRPr lang="en-AU" dirty="0"/>
          </a:p>
        </p:txBody>
      </p:sp>
    </p:spTree>
    <p:extLst>
      <p:ext uri="{BB962C8B-B14F-4D97-AF65-F5344CB8AC3E}">
        <p14:creationId xmlns:p14="http://schemas.microsoft.com/office/powerpoint/2010/main" val="81455472"/>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79</a:t>
            </a:fld>
            <a:endParaRPr lang="en-AU" dirty="0"/>
          </a:p>
        </p:txBody>
      </p:sp>
    </p:spTree>
    <p:extLst>
      <p:ext uri="{BB962C8B-B14F-4D97-AF65-F5344CB8AC3E}">
        <p14:creationId xmlns:p14="http://schemas.microsoft.com/office/powerpoint/2010/main" val="2288707987"/>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80</a:t>
            </a:fld>
            <a:endParaRPr lang="en-AU" dirty="0"/>
          </a:p>
        </p:txBody>
      </p:sp>
    </p:spTree>
    <p:extLst>
      <p:ext uri="{BB962C8B-B14F-4D97-AF65-F5344CB8AC3E}">
        <p14:creationId xmlns:p14="http://schemas.microsoft.com/office/powerpoint/2010/main" val="2585035794"/>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81</a:t>
            </a:fld>
            <a:endParaRPr lang="en-AU" dirty="0"/>
          </a:p>
        </p:txBody>
      </p:sp>
    </p:spTree>
    <p:extLst>
      <p:ext uri="{BB962C8B-B14F-4D97-AF65-F5344CB8AC3E}">
        <p14:creationId xmlns:p14="http://schemas.microsoft.com/office/powerpoint/2010/main" val="1461978636"/>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82</a:t>
            </a:fld>
            <a:endParaRPr lang="en-AU" dirty="0"/>
          </a:p>
        </p:txBody>
      </p:sp>
    </p:spTree>
    <p:extLst>
      <p:ext uri="{BB962C8B-B14F-4D97-AF65-F5344CB8AC3E}">
        <p14:creationId xmlns:p14="http://schemas.microsoft.com/office/powerpoint/2010/main" val="3459793997"/>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83</a:t>
            </a:fld>
            <a:endParaRPr lang="en-AU" dirty="0"/>
          </a:p>
        </p:txBody>
      </p:sp>
    </p:spTree>
    <p:extLst>
      <p:ext uri="{BB962C8B-B14F-4D97-AF65-F5344CB8AC3E}">
        <p14:creationId xmlns:p14="http://schemas.microsoft.com/office/powerpoint/2010/main" val="3012950378"/>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84</a:t>
            </a:fld>
            <a:endParaRPr lang="en-AU" dirty="0"/>
          </a:p>
        </p:txBody>
      </p:sp>
    </p:spTree>
    <p:extLst>
      <p:ext uri="{BB962C8B-B14F-4D97-AF65-F5344CB8AC3E}">
        <p14:creationId xmlns:p14="http://schemas.microsoft.com/office/powerpoint/2010/main" val="2308959316"/>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85</a:t>
            </a:fld>
            <a:endParaRPr lang="en-AU" dirty="0"/>
          </a:p>
        </p:txBody>
      </p:sp>
    </p:spTree>
    <p:extLst>
      <p:ext uri="{BB962C8B-B14F-4D97-AF65-F5344CB8AC3E}">
        <p14:creationId xmlns:p14="http://schemas.microsoft.com/office/powerpoint/2010/main" val="967734235"/>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86</a:t>
            </a:fld>
            <a:endParaRPr lang="en-AU" dirty="0"/>
          </a:p>
        </p:txBody>
      </p:sp>
    </p:spTree>
    <p:extLst>
      <p:ext uri="{BB962C8B-B14F-4D97-AF65-F5344CB8AC3E}">
        <p14:creationId xmlns:p14="http://schemas.microsoft.com/office/powerpoint/2010/main" val="2328038101"/>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87</a:t>
            </a:fld>
            <a:endParaRPr lang="en-AU" dirty="0"/>
          </a:p>
        </p:txBody>
      </p:sp>
    </p:spTree>
    <p:extLst>
      <p:ext uri="{BB962C8B-B14F-4D97-AF65-F5344CB8AC3E}">
        <p14:creationId xmlns:p14="http://schemas.microsoft.com/office/powerpoint/2010/main" val="3391582769"/>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88</a:t>
            </a:fld>
            <a:endParaRPr lang="en-AU" dirty="0"/>
          </a:p>
        </p:txBody>
      </p:sp>
    </p:spTree>
    <p:extLst>
      <p:ext uri="{BB962C8B-B14F-4D97-AF65-F5344CB8AC3E}">
        <p14:creationId xmlns:p14="http://schemas.microsoft.com/office/powerpoint/2010/main" val="2245781225"/>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89</a:t>
            </a:fld>
            <a:endParaRPr lang="en-AU" dirty="0"/>
          </a:p>
        </p:txBody>
      </p:sp>
    </p:spTree>
    <p:extLst>
      <p:ext uri="{BB962C8B-B14F-4D97-AF65-F5344CB8AC3E}">
        <p14:creationId xmlns:p14="http://schemas.microsoft.com/office/powerpoint/2010/main" val="307699969"/>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90</a:t>
            </a:fld>
            <a:endParaRPr lang="en-AU" dirty="0"/>
          </a:p>
        </p:txBody>
      </p:sp>
    </p:spTree>
    <p:extLst>
      <p:ext uri="{BB962C8B-B14F-4D97-AF65-F5344CB8AC3E}">
        <p14:creationId xmlns:p14="http://schemas.microsoft.com/office/powerpoint/2010/main" val="1709010107"/>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91</a:t>
            </a:fld>
            <a:endParaRPr lang="en-AU" dirty="0"/>
          </a:p>
        </p:txBody>
      </p:sp>
    </p:spTree>
    <p:extLst>
      <p:ext uri="{BB962C8B-B14F-4D97-AF65-F5344CB8AC3E}">
        <p14:creationId xmlns:p14="http://schemas.microsoft.com/office/powerpoint/2010/main" val="793421567"/>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92</a:t>
            </a:fld>
            <a:endParaRPr lang="en-AU" dirty="0"/>
          </a:p>
        </p:txBody>
      </p:sp>
    </p:spTree>
    <p:extLst>
      <p:ext uri="{BB962C8B-B14F-4D97-AF65-F5344CB8AC3E}">
        <p14:creationId xmlns:p14="http://schemas.microsoft.com/office/powerpoint/2010/main" val="1550572913"/>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93</a:t>
            </a:fld>
            <a:endParaRPr lang="en-AU" dirty="0"/>
          </a:p>
        </p:txBody>
      </p:sp>
    </p:spTree>
    <p:extLst>
      <p:ext uri="{BB962C8B-B14F-4D97-AF65-F5344CB8AC3E}">
        <p14:creationId xmlns:p14="http://schemas.microsoft.com/office/powerpoint/2010/main" val="3466424743"/>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94</a:t>
            </a:fld>
            <a:endParaRPr lang="en-AU" dirty="0"/>
          </a:p>
        </p:txBody>
      </p:sp>
    </p:spTree>
    <p:extLst>
      <p:ext uri="{BB962C8B-B14F-4D97-AF65-F5344CB8AC3E}">
        <p14:creationId xmlns:p14="http://schemas.microsoft.com/office/powerpoint/2010/main" val="1255420908"/>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95</a:t>
            </a:fld>
            <a:endParaRPr lang="en-AU" dirty="0"/>
          </a:p>
        </p:txBody>
      </p:sp>
    </p:spTree>
    <p:extLst>
      <p:ext uri="{BB962C8B-B14F-4D97-AF65-F5344CB8AC3E}">
        <p14:creationId xmlns:p14="http://schemas.microsoft.com/office/powerpoint/2010/main" val="481712789"/>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96</a:t>
            </a:fld>
            <a:endParaRPr lang="en-AU" dirty="0"/>
          </a:p>
        </p:txBody>
      </p:sp>
    </p:spTree>
    <p:extLst>
      <p:ext uri="{BB962C8B-B14F-4D97-AF65-F5344CB8AC3E}">
        <p14:creationId xmlns:p14="http://schemas.microsoft.com/office/powerpoint/2010/main" val="1684833779"/>
      </p:ext>
    </p:extLst>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97</a:t>
            </a:fld>
            <a:endParaRPr lang="en-AU" dirty="0"/>
          </a:p>
        </p:txBody>
      </p:sp>
    </p:spTree>
    <p:extLst>
      <p:ext uri="{BB962C8B-B14F-4D97-AF65-F5344CB8AC3E}">
        <p14:creationId xmlns:p14="http://schemas.microsoft.com/office/powerpoint/2010/main" val="4143621697"/>
      </p:ext>
    </p:extLst>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98</a:t>
            </a:fld>
            <a:endParaRPr lang="en-AU" dirty="0"/>
          </a:p>
        </p:txBody>
      </p:sp>
    </p:spTree>
    <p:extLst>
      <p:ext uri="{BB962C8B-B14F-4D97-AF65-F5344CB8AC3E}">
        <p14:creationId xmlns:p14="http://schemas.microsoft.com/office/powerpoint/2010/main" val="2874527170"/>
      </p:ext>
    </p:extLst>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99</a:t>
            </a:fld>
            <a:endParaRPr lang="en-AU" dirty="0"/>
          </a:p>
        </p:txBody>
      </p:sp>
    </p:spTree>
    <p:extLst>
      <p:ext uri="{BB962C8B-B14F-4D97-AF65-F5344CB8AC3E}">
        <p14:creationId xmlns:p14="http://schemas.microsoft.com/office/powerpoint/2010/main" val="1713155394"/>
      </p:ext>
    </p:extLst>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100</a:t>
            </a:fld>
            <a:endParaRPr lang="en-AU" dirty="0"/>
          </a:p>
        </p:txBody>
      </p:sp>
    </p:spTree>
    <p:extLst>
      <p:ext uri="{BB962C8B-B14F-4D97-AF65-F5344CB8AC3E}">
        <p14:creationId xmlns:p14="http://schemas.microsoft.com/office/powerpoint/2010/main" val="4023561512"/>
      </p:ext>
    </p:extLst>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101</a:t>
            </a:fld>
            <a:endParaRPr lang="en-AU" dirty="0"/>
          </a:p>
        </p:txBody>
      </p:sp>
    </p:spTree>
    <p:extLst>
      <p:ext uri="{BB962C8B-B14F-4D97-AF65-F5344CB8AC3E}">
        <p14:creationId xmlns:p14="http://schemas.microsoft.com/office/powerpoint/2010/main" val="381986646"/>
      </p:ext>
    </p:extLst>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102</a:t>
            </a:fld>
            <a:endParaRPr lang="en-AU" dirty="0"/>
          </a:p>
        </p:txBody>
      </p:sp>
    </p:spTree>
    <p:extLst>
      <p:ext uri="{BB962C8B-B14F-4D97-AF65-F5344CB8AC3E}">
        <p14:creationId xmlns:p14="http://schemas.microsoft.com/office/powerpoint/2010/main" val="108831515"/>
      </p:ext>
    </p:extLst>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103</a:t>
            </a:fld>
            <a:endParaRPr lang="en-AU" dirty="0"/>
          </a:p>
        </p:txBody>
      </p:sp>
    </p:spTree>
    <p:extLst>
      <p:ext uri="{BB962C8B-B14F-4D97-AF65-F5344CB8AC3E}">
        <p14:creationId xmlns:p14="http://schemas.microsoft.com/office/powerpoint/2010/main" val="3695391051"/>
      </p:ext>
    </p:extLst>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104</a:t>
            </a:fld>
            <a:endParaRPr lang="en-AU" dirty="0"/>
          </a:p>
        </p:txBody>
      </p:sp>
    </p:spTree>
    <p:extLst>
      <p:ext uri="{BB962C8B-B14F-4D97-AF65-F5344CB8AC3E}">
        <p14:creationId xmlns:p14="http://schemas.microsoft.com/office/powerpoint/2010/main" val="134263723"/>
      </p:ext>
    </p:extLst>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105</a:t>
            </a:fld>
            <a:endParaRPr lang="en-AU" dirty="0"/>
          </a:p>
        </p:txBody>
      </p:sp>
    </p:spTree>
    <p:extLst>
      <p:ext uri="{BB962C8B-B14F-4D97-AF65-F5344CB8AC3E}">
        <p14:creationId xmlns:p14="http://schemas.microsoft.com/office/powerpoint/2010/main" val="3005236502"/>
      </p:ext>
    </p:extLst>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106</a:t>
            </a:fld>
            <a:endParaRPr lang="en-AU" dirty="0"/>
          </a:p>
        </p:txBody>
      </p:sp>
    </p:spTree>
    <p:extLst>
      <p:ext uri="{BB962C8B-B14F-4D97-AF65-F5344CB8AC3E}">
        <p14:creationId xmlns:p14="http://schemas.microsoft.com/office/powerpoint/2010/main" val="700369777"/>
      </p:ext>
    </p:extLst>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107</a:t>
            </a:fld>
            <a:endParaRPr lang="en-AU" dirty="0"/>
          </a:p>
        </p:txBody>
      </p:sp>
    </p:spTree>
    <p:extLst>
      <p:ext uri="{BB962C8B-B14F-4D97-AF65-F5344CB8AC3E}">
        <p14:creationId xmlns:p14="http://schemas.microsoft.com/office/powerpoint/2010/main" val="502242159"/>
      </p:ext>
    </p:extLst>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108</a:t>
            </a:fld>
            <a:endParaRPr lang="en-AU" dirty="0"/>
          </a:p>
        </p:txBody>
      </p:sp>
    </p:spTree>
    <p:extLst>
      <p:ext uri="{BB962C8B-B14F-4D97-AF65-F5344CB8AC3E}">
        <p14:creationId xmlns:p14="http://schemas.microsoft.com/office/powerpoint/2010/main" val="1549867441"/>
      </p:ext>
    </p:extLst>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109</a:t>
            </a:fld>
            <a:endParaRPr lang="en-AU" dirty="0"/>
          </a:p>
        </p:txBody>
      </p:sp>
    </p:spTree>
    <p:extLst>
      <p:ext uri="{BB962C8B-B14F-4D97-AF65-F5344CB8AC3E}">
        <p14:creationId xmlns:p14="http://schemas.microsoft.com/office/powerpoint/2010/main" val="1647291059"/>
      </p:ext>
    </p:extLst>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110</a:t>
            </a:fld>
            <a:endParaRPr lang="en-AU" dirty="0"/>
          </a:p>
        </p:txBody>
      </p:sp>
    </p:spTree>
    <p:extLst>
      <p:ext uri="{BB962C8B-B14F-4D97-AF65-F5344CB8AC3E}">
        <p14:creationId xmlns:p14="http://schemas.microsoft.com/office/powerpoint/2010/main" val="3155527282"/>
      </p:ext>
    </p:extLst>
  </p:cSld>
  <p:clrMapOvr>
    <a:masterClrMapping/>
  </p:clrMapOvr>
</p:notes>
</file>

<file path=ppt/notesSlides/notesSlide1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111</a:t>
            </a:fld>
            <a:endParaRPr lang="en-AU" dirty="0"/>
          </a:p>
        </p:txBody>
      </p:sp>
    </p:spTree>
    <p:extLst>
      <p:ext uri="{BB962C8B-B14F-4D97-AF65-F5344CB8AC3E}">
        <p14:creationId xmlns:p14="http://schemas.microsoft.com/office/powerpoint/2010/main" val="1902987577"/>
      </p:ext>
    </p:extLst>
  </p:cSld>
  <p:clrMapOvr>
    <a:masterClrMapping/>
  </p:clrMapOvr>
</p:notes>
</file>

<file path=ppt/notesSlides/notesSlide1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hdr" sz="quarter"/>
          </p:nvPr>
        </p:nvSpPr>
        <p:spPr>
          <a:noFill/>
        </p:spPr>
        <p:txBody>
          <a:bodyPr/>
          <a:lstStyle>
            <a:lvl1pPr defTabSz="943423">
              <a:defRPr sz="2900" b="1">
                <a:solidFill>
                  <a:schemeClr val="tx1"/>
                </a:solidFill>
                <a:latin typeface="Arial Unicode MS" pitchFamily="34" charset="-128"/>
              </a:defRPr>
            </a:lvl1pPr>
            <a:lvl2pPr marL="774600" indent="-297923" defTabSz="943423">
              <a:defRPr sz="2900" b="1">
                <a:solidFill>
                  <a:schemeClr val="tx1"/>
                </a:solidFill>
                <a:latin typeface="Arial Unicode MS" pitchFamily="34" charset="-128"/>
              </a:defRPr>
            </a:lvl2pPr>
            <a:lvl3pPr marL="1191692" indent="-238338" defTabSz="943423">
              <a:defRPr sz="2900" b="1">
                <a:solidFill>
                  <a:schemeClr val="tx1"/>
                </a:solidFill>
                <a:latin typeface="Arial Unicode MS" pitchFamily="34" charset="-128"/>
              </a:defRPr>
            </a:lvl3pPr>
            <a:lvl4pPr marL="1668369" indent="-238338" defTabSz="943423">
              <a:defRPr sz="2900" b="1">
                <a:solidFill>
                  <a:schemeClr val="tx1"/>
                </a:solidFill>
                <a:latin typeface="Arial Unicode MS" pitchFamily="34" charset="-128"/>
              </a:defRPr>
            </a:lvl4pPr>
            <a:lvl5pPr marL="2145045" indent="-238338" defTabSz="943423">
              <a:defRPr sz="2900" b="1">
                <a:solidFill>
                  <a:schemeClr val="tx1"/>
                </a:solidFill>
                <a:latin typeface="Arial Unicode MS" pitchFamily="34" charset="-128"/>
              </a:defRPr>
            </a:lvl5pPr>
            <a:lvl6pPr marL="2621722" indent="-238338" defTabSz="943423" eaLnBrk="0" fontAlgn="base" hangingPunct="0">
              <a:spcBef>
                <a:spcPct val="50000"/>
              </a:spcBef>
              <a:spcAft>
                <a:spcPct val="0"/>
              </a:spcAft>
              <a:defRPr sz="2900" b="1">
                <a:solidFill>
                  <a:schemeClr val="tx1"/>
                </a:solidFill>
                <a:latin typeface="Arial Unicode MS" pitchFamily="34" charset="-128"/>
              </a:defRPr>
            </a:lvl6pPr>
            <a:lvl7pPr marL="3098399" indent="-238338" defTabSz="943423" eaLnBrk="0" fontAlgn="base" hangingPunct="0">
              <a:spcBef>
                <a:spcPct val="50000"/>
              </a:spcBef>
              <a:spcAft>
                <a:spcPct val="0"/>
              </a:spcAft>
              <a:defRPr sz="2900" b="1">
                <a:solidFill>
                  <a:schemeClr val="tx1"/>
                </a:solidFill>
                <a:latin typeface="Arial Unicode MS" pitchFamily="34" charset="-128"/>
              </a:defRPr>
            </a:lvl7pPr>
            <a:lvl8pPr marL="3575075" indent="-238338" defTabSz="943423" eaLnBrk="0" fontAlgn="base" hangingPunct="0">
              <a:spcBef>
                <a:spcPct val="50000"/>
              </a:spcBef>
              <a:spcAft>
                <a:spcPct val="0"/>
              </a:spcAft>
              <a:defRPr sz="2900" b="1">
                <a:solidFill>
                  <a:schemeClr val="tx1"/>
                </a:solidFill>
                <a:latin typeface="Arial Unicode MS" pitchFamily="34" charset="-128"/>
              </a:defRPr>
            </a:lvl8pPr>
            <a:lvl9pPr marL="4051752" indent="-238338" defTabSz="943423" eaLnBrk="0" fontAlgn="base" hangingPunct="0">
              <a:spcBef>
                <a:spcPct val="50000"/>
              </a:spcBef>
              <a:spcAft>
                <a:spcPct val="0"/>
              </a:spcAft>
              <a:defRPr sz="2900" b="1">
                <a:solidFill>
                  <a:schemeClr val="tx1"/>
                </a:solidFill>
                <a:latin typeface="Arial Unicode MS" pitchFamily="34" charset="-128"/>
              </a:defRPr>
            </a:lvl9pPr>
          </a:lstStyle>
          <a:p>
            <a:r>
              <a:rPr lang="en-AU" sz="1300" b="0" dirty="0">
                <a:latin typeface="Times New Roman" pitchFamily="18" charset="0"/>
              </a:rPr>
              <a:t>John Harrison Presentation AASMIC Conference</a:t>
            </a:r>
          </a:p>
        </p:txBody>
      </p:sp>
      <p:sp>
        <p:nvSpPr>
          <p:cNvPr id="56323" name="Rectangle 7"/>
          <p:cNvSpPr>
            <a:spLocks noGrp="1" noChangeArrowheads="1"/>
          </p:cNvSpPr>
          <p:nvPr>
            <p:ph type="sldNum" sz="quarter" idx="5"/>
          </p:nvPr>
        </p:nvSpPr>
        <p:spPr>
          <a:noFill/>
        </p:spPr>
        <p:txBody>
          <a:bodyPr/>
          <a:lstStyle>
            <a:lvl1pPr defTabSz="943423">
              <a:defRPr sz="2900" b="1">
                <a:solidFill>
                  <a:schemeClr val="tx1"/>
                </a:solidFill>
                <a:latin typeface="Arial Unicode MS" pitchFamily="34" charset="-128"/>
              </a:defRPr>
            </a:lvl1pPr>
            <a:lvl2pPr marL="774600" indent="-297923" defTabSz="943423">
              <a:defRPr sz="2900" b="1">
                <a:solidFill>
                  <a:schemeClr val="tx1"/>
                </a:solidFill>
                <a:latin typeface="Arial Unicode MS" pitchFamily="34" charset="-128"/>
              </a:defRPr>
            </a:lvl2pPr>
            <a:lvl3pPr marL="1191692" indent="-238338" defTabSz="943423">
              <a:defRPr sz="2900" b="1">
                <a:solidFill>
                  <a:schemeClr val="tx1"/>
                </a:solidFill>
                <a:latin typeface="Arial Unicode MS" pitchFamily="34" charset="-128"/>
              </a:defRPr>
            </a:lvl3pPr>
            <a:lvl4pPr marL="1668369" indent="-238338" defTabSz="943423">
              <a:defRPr sz="2900" b="1">
                <a:solidFill>
                  <a:schemeClr val="tx1"/>
                </a:solidFill>
                <a:latin typeface="Arial Unicode MS" pitchFamily="34" charset="-128"/>
              </a:defRPr>
            </a:lvl4pPr>
            <a:lvl5pPr marL="2145045" indent="-238338" defTabSz="943423">
              <a:defRPr sz="2900" b="1">
                <a:solidFill>
                  <a:schemeClr val="tx1"/>
                </a:solidFill>
                <a:latin typeface="Arial Unicode MS" pitchFamily="34" charset="-128"/>
              </a:defRPr>
            </a:lvl5pPr>
            <a:lvl6pPr marL="2621722" indent="-238338" defTabSz="943423" eaLnBrk="0" fontAlgn="base" hangingPunct="0">
              <a:spcBef>
                <a:spcPct val="50000"/>
              </a:spcBef>
              <a:spcAft>
                <a:spcPct val="0"/>
              </a:spcAft>
              <a:defRPr sz="2900" b="1">
                <a:solidFill>
                  <a:schemeClr val="tx1"/>
                </a:solidFill>
                <a:latin typeface="Arial Unicode MS" pitchFamily="34" charset="-128"/>
              </a:defRPr>
            </a:lvl6pPr>
            <a:lvl7pPr marL="3098399" indent="-238338" defTabSz="943423" eaLnBrk="0" fontAlgn="base" hangingPunct="0">
              <a:spcBef>
                <a:spcPct val="50000"/>
              </a:spcBef>
              <a:spcAft>
                <a:spcPct val="0"/>
              </a:spcAft>
              <a:defRPr sz="2900" b="1">
                <a:solidFill>
                  <a:schemeClr val="tx1"/>
                </a:solidFill>
                <a:latin typeface="Arial Unicode MS" pitchFamily="34" charset="-128"/>
              </a:defRPr>
            </a:lvl7pPr>
            <a:lvl8pPr marL="3575075" indent="-238338" defTabSz="943423" eaLnBrk="0" fontAlgn="base" hangingPunct="0">
              <a:spcBef>
                <a:spcPct val="50000"/>
              </a:spcBef>
              <a:spcAft>
                <a:spcPct val="0"/>
              </a:spcAft>
              <a:defRPr sz="2900" b="1">
                <a:solidFill>
                  <a:schemeClr val="tx1"/>
                </a:solidFill>
                <a:latin typeface="Arial Unicode MS" pitchFamily="34" charset="-128"/>
              </a:defRPr>
            </a:lvl8pPr>
            <a:lvl9pPr marL="4051752" indent="-238338" defTabSz="943423" eaLnBrk="0" fontAlgn="base" hangingPunct="0">
              <a:spcBef>
                <a:spcPct val="50000"/>
              </a:spcBef>
              <a:spcAft>
                <a:spcPct val="0"/>
              </a:spcAft>
              <a:defRPr sz="2900" b="1">
                <a:solidFill>
                  <a:schemeClr val="tx1"/>
                </a:solidFill>
                <a:latin typeface="Arial Unicode MS" pitchFamily="34" charset="-128"/>
              </a:defRPr>
            </a:lvl9pPr>
          </a:lstStyle>
          <a:p>
            <a:fld id="{E3F1C0A6-E918-4D9B-BE11-49855AFB949A}" type="slidenum">
              <a:rPr lang="en-AU" sz="1300" b="0">
                <a:latin typeface="Times New Roman" pitchFamily="18" charset="0"/>
              </a:rPr>
              <a:pPr/>
              <a:t>112</a:t>
            </a:fld>
            <a:endParaRPr lang="en-AU" sz="1300" b="0" dirty="0">
              <a:latin typeface="Times New Roman" pitchFamily="18" charset="0"/>
            </a:endParaRPr>
          </a:p>
        </p:txBody>
      </p:sp>
      <p:sp>
        <p:nvSpPr>
          <p:cNvPr id="56324" name="Rectangle 2"/>
          <p:cNvSpPr>
            <a:spLocks noGrp="1" noRot="1" noChangeAspect="1" noChangeArrowheads="1" noTextEdit="1"/>
          </p:cNvSpPr>
          <p:nvPr>
            <p:ph type="sldImg"/>
          </p:nvPr>
        </p:nvSpPr>
        <p:spPr bwMode="auto">
          <a:xfrm>
            <a:off x="993775" y="768350"/>
            <a:ext cx="5114925" cy="3836988"/>
          </a:xfrm>
          <a:prstGeom prst="rect">
            <a:avLst/>
          </a:prstGeom>
          <a:solidFill>
            <a:srgbClr val="FFFFFF"/>
          </a:solidFill>
          <a:ln>
            <a:solidFill>
              <a:srgbClr val="000000"/>
            </a:solidFill>
            <a:miter lim="800000"/>
            <a:headEnd/>
            <a:tailEnd/>
          </a:ln>
        </p:spPr>
      </p:sp>
      <p:sp>
        <p:nvSpPr>
          <p:cNvPr id="56325" name="Rectangle 3"/>
          <p:cNvSpPr>
            <a:spLocks noGrp="1" noChangeArrowheads="1"/>
          </p:cNvSpPr>
          <p:nvPr>
            <p:ph type="body" idx="1"/>
          </p:nvPr>
        </p:nvSpPr>
        <p:spPr>
          <a:noFill/>
        </p:spPr>
        <p:txBody>
          <a:bodyPr/>
          <a:lstStyle/>
          <a:p>
            <a:pPr eaLnBrk="1" hangingPunct="1"/>
            <a:endParaRPr lang="en-US" dirty="0" smtClean="0"/>
          </a:p>
        </p:txBody>
      </p:sp>
    </p:spTree>
  </p:cSld>
  <p:clrMapOvr>
    <a:masterClrMapping/>
  </p:clrMapOvr>
</p:notes>
</file>

<file path=ppt/notesSlides/notesSlide1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113</a:t>
            </a:fld>
            <a:endParaRPr lang="en-AU" dirty="0"/>
          </a:p>
        </p:txBody>
      </p:sp>
    </p:spTree>
    <p:extLst>
      <p:ext uri="{BB962C8B-B14F-4D97-AF65-F5344CB8AC3E}">
        <p14:creationId xmlns:p14="http://schemas.microsoft.com/office/powerpoint/2010/main" val="3077154813"/>
      </p:ext>
    </p:extLst>
  </p:cSld>
  <p:clrMapOvr>
    <a:masterClrMapping/>
  </p:clrMapOvr>
</p:notes>
</file>

<file path=ppt/notesSlides/notesSlide1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114</a:t>
            </a:fld>
            <a:endParaRPr lang="en-AU" dirty="0"/>
          </a:p>
        </p:txBody>
      </p:sp>
    </p:spTree>
    <p:extLst>
      <p:ext uri="{BB962C8B-B14F-4D97-AF65-F5344CB8AC3E}">
        <p14:creationId xmlns:p14="http://schemas.microsoft.com/office/powerpoint/2010/main" val="2727918496"/>
      </p:ext>
    </p:extLst>
  </p:cSld>
  <p:clrMapOvr>
    <a:masterClrMapping/>
  </p:clrMapOvr>
</p:notes>
</file>

<file path=ppt/notesSlides/notesSlide1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115</a:t>
            </a:fld>
            <a:endParaRPr lang="en-AU" dirty="0"/>
          </a:p>
        </p:txBody>
      </p:sp>
    </p:spTree>
    <p:extLst>
      <p:ext uri="{BB962C8B-B14F-4D97-AF65-F5344CB8AC3E}">
        <p14:creationId xmlns:p14="http://schemas.microsoft.com/office/powerpoint/2010/main" val="2521213387"/>
      </p:ext>
    </p:extLst>
  </p:cSld>
  <p:clrMapOvr>
    <a:masterClrMapping/>
  </p:clrMapOvr>
</p:notes>
</file>

<file path=ppt/notesSlides/notesSlide1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116</a:t>
            </a:fld>
            <a:endParaRPr lang="en-AU" dirty="0"/>
          </a:p>
        </p:txBody>
      </p:sp>
    </p:spTree>
    <p:extLst>
      <p:ext uri="{BB962C8B-B14F-4D97-AF65-F5344CB8AC3E}">
        <p14:creationId xmlns:p14="http://schemas.microsoft.com/office/powerpoint/2010/main" val="603851489"/>
      </p:ext>
    </p:extLst>
  </p:cSld>
  <p:clrMapOvr>
    <a:masterClrMapping/>
  </p:clrMapOvr>
</p:notes>
</file>

<file path=ppt/notesSlides/notesSlide1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117</a:t>
            </a:fld>
            <a:endParaRPr lang="en-AU" dirty="0"/>
          </a:p>
        </p:txBody>
      </p:sp>
    </p:spTree>
    <p:extLst>
      <p:ext uri="{BB962C8B-B14F-4D97-AF65-F5344CB8AC3E}">
        <p14:creationId xmlns:p14="http://schemas.microsoft.com/office/powerpoint/2010/main" val="1884488124"/>
      </p:ext>
    </p:extLst>
  </p:cSld>
  <p:clrMapOvr>
    <a:masterClrMapping/>
  </p:clrMapOvr>
</p:notes>
</file>

<file path=ppt/notesSlides/notesSlide1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118</a:t>
            </a:fld>
            <a:endParaRPr lang="en-AU" dirty="0"/>
          </a:p>
        </p:txBody>
      </p:sp>
    </p:spTree>
    <p:extLst>
      <p:ext uri="{BB962C8B-B14F-4D97-AF65-F5344CB8AC3E}">
        <p14:creationId xmlns:p14="http://schemas.microsoft.com/office/powerpoint/2010/main" val="2927717364"/>
      </p:ext>
    </p:extLst>
  </p:cSld>
  <p:clrMapOvr>
    <a:masterClrMapping/>
  </p:clrMapOvr>
</p:notes>
</file>

<file path=ppt/notesSlides/notesSlide1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119</a:t>
            </a:fld>
            <a:endParaRPr lang="en-AU" dirty="0"/>
          </a:p>
        </p:txBody>
      </p:sp>
    </p:spTree>
    <p:extLst>
      <p:ext uri="{BB962C8B-B14F-4D97-AF65-F5344CB8AC3E}">
        <p14:creationId xmlns:p14="http://schemas.microsoft.com/office/powerpoint/2010/main" val="2717634169"/>
      </p:ext>
    </p:extLst>
  </p:cSld>
  <p:clrMapOvr>
    <a:masterClrMapping/>
  </p:clrMapOvr>
</p:notes>
</file>

<file path=ppt/notesSlides/notesSlide1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120</a:t>
            </a:fld>
            <a:endParaRPr lang="en-AU" dirty="0"/>
          </a:p>
        </p:txBody>
      </p:sp>
    </p:spTree>
    <p:extLst>
      <p:ext uri="{BB962C8B-B14F-4D97-AF65-F5344CB8AC3E}">
        <p14:creationId xmlns:p14="http://schemas.microsoft.com/office/powerpoint/2010/main" val="3366865119"/>
      </p:ext>
    </p:extLst>
  </p:cSld>
  <p:clrMapOvr>
    <a:masterClrMapping/>
  </p:clrMapOvr>
</p:notes>
</file>

<file path=ppt/notesSlides/notesSlide1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121</a:t>
            </a:fld>
            <a:endParaRPr lang="en-AU" dirty="0"/>
          </a:p>
        </p:txBody>
      </p:sp>
    </p:spTree>
    <p:extLst>
      <p:ext uri="{BB962C8B-B14F-4D97-AF65-F5344CB8AC3E}">
        <p14:creationId xmlns:p14="http://schemas.microsoft.com/office/powerpoint/2010/main" val="1848593846"/>
      </p:ext>
    </p:extLst>
  </p:cSld>
  <p:clrMapOvr>
    <a:masterClrMapping/>
  </p:clrMapOvr>
</p:notes>
</file>

<file path=ppt/notesSlides/notesSlide1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122</a:t>
            </a:fld>
            <a:endParaRPr lang="en-AU" dirty="0"/>
          </a:p>
        </p:txBody>
      </p:sp>
    </p:spTree>
    <p:extLst>
      <p:ext uri="{BB962C8B-B14F-4D97-AF65-F5344CB8AC3E}">
        <p14:creationId xmlns:p14="http://schemas.microsoft.com/office/powerpoint/2010/main" val="2054447995"/>
      </p:ext>
    </p:extLst>
  </p:cSld>
  <p:clrMapOvr>
    <a:masterClrMapping/>
  </p:clrMapOvr>
</p:notes>
</file>

<file path=ppt/notesSlides/notesSlide1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123</a:t>
            </a:fld>
            <a:endParaRPr lang="en-AU" dirty="0"/>
          </a:p>
        </p:txBody>
      </p:sp>
    </p:spTree>
    <p:extLst>
      <p:ext uri="{BB962C8B-B14F-4D97-AF65-F5344CB8AC3E}">
        <p14:creationId xmlns:p14="http://schemas.microsoft.com/office/powerpoint/2010/main" val="3547910469"/>
      </p:ext>
    </p:extLst>
  </p:cSld>
  <p:clrMapOvr>
    <a:masterClrMapping/>
  </p:clrMapOvr>
</p:notes>
</file>

<file path=ppt/notesSlides/notesSlide1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124</a:t>
            </a:fld>
            <a:endParaRPr lang="en-AU" dirty="0"/>
          </a:p>
        </p:txBody>
      </p:sp>
    </p:spTree>
    <p:extLst>
      <p:ext uri="{BB962C8B-B14F-4D97-AF65-F5344CB8AC3E}">
        <p14:creationId xmlns:p14="http://schemas.microsoft.com/office/powerpoint/2010/main" val="745163978"/>
      </p:ext>
    </p:extLst>
  </p:cSld>
  <p:clrMapOvr>
    <a:masterClrMapping/>
  </p:clrMapOvr>
</p:notes>
</file>

<file path=ppt/notesSlides/notesSlide1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125</a:t>
            </a:fld>
            <a:endParaRPr lang="en-AU" dirty="0"/>
          </a:p>
        </p:txBody>
      </p:sp>
    </p:spTree>
    <p:extLst>
      <p:ext uri="{BB962C8B-B14F-4D97-AF65-F5344CB8AC3E}">
        <p14:creationId xmlns:p14="http://schemas.microsoft.com/office/powerpoint/2010/main" val="3386691011"/>
      </p:ext>
    </p:extLst>
  </p:cSld>
  <p:clrMapOvr>
    <a:masterClrMapping/>
  </p:clrMapOvr>
</p:notes>
</file>

<file path=ppt/notesSlides/notesSlide1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126</a:t>
            </a:fld>
            <a:endParaRPr lang="en-AU" dirty="0"/>
          </a:p>
        </p:txBody>
      </p:sp>
    </p:spTree>
    <p:extLst>
      <p:ext uri="{BB962C8B-B14F-4D97-AF65-F5344CB8AC3E}">
        <p14:creationId xmlns:p14="http://schemas.microsoft.com/office/powerpoint/2010/main" val="4089142265"/>
      </p:ext>
    </p:extLst>
  </p:cSld>
  <p:clrMapOvr>
    <a:masterClrMapping/>
  </p:clrMapOvr>
</p:notes>
</file>

<file path=ppt/notesSlides/notesSlide1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127</a:t>
            </a:fld>
            <a:endParaRPr lang="en-AU" dirty="0"/>
          </a:p>
        </p:txBody>
      </p:sp>
    </p:spTree>
    <p:extLst>
      <p:ext uri="{BB962C8B-B14F-4D97-AF65-F5344CB8AC3E}">
        <p14:creationId xmlns:p14="http://schemas.microsoft.com/office/powerpoint/2010/main" val="2200243302"/>
      </p:ext>
    </p:extLst>
  </p:cSld>
  <p:clrMapOvr>
    <a:masterClrMapping/>
  </p:clrMapOvr>
</p:notes>
</file>

<file path=ppt/notesSlides/notesSlide1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128</a:t>
            </a:fld>
            <a:endParaRPr lang="en-AU" dirty="0"/>
          </a:p>
        </p:txBody>
      </p:sp>
    </p:spTree>
    <p:extLst>
      <p:ext uri="{BB962C8B-B14F-4D97-AF65-F5344CB8AC3E}">
        <p14:creationId xmlns:p14="http://schemas.microsoft.com/office/powerpoint/2010/main" val="1357863896"/>
      </p:ext>
    </p:extLst>
  </p:cSld>
  <p:clrMapOvr>
    <a:masterClrMapping/>
  </p:clrMapOvr>
</p:notes>
</file>

<file path=ppt/notesSlides/notesSlide1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129</a:t>
            </a:fld>
            <a:endParaRPr lang="en-AU" dirty="0"/>
          </a:p>
        </p:txBody>
      </p:sp>
    </p:spTree>
    <p:extLst>
      <p:ext uri="{BB962C8B-B14F-4D97-AF65-F5344CB8AC3E}">
        <p14:creationId xmlns:p14="http://schemas.microsoft.com/office/powerpoint/2010/main" val="1225295548"/>
      </p:ext>
    </p:extLst>
  </p:cSld>
  <p:clrMapOvr>
    <a:masterClrMapping/>
  </p:clrMapOvr>
</p:notes>
</file>

<file path=ppt/notesSlides/notesSlide1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130</a:t>
            </a:fld>
            <a:endParaRPr lang="en-AU" dirty="0"/>
          </a:p>
        </p:txBody>
      </p:sp>
    </p:spTree>
    <p:extLst>
      <p:ext uri="{BB962C8B-B14F-4D97-AF65-F5344CB8AC3E}">
        <p14:creationId xmlns:p14="http://schemas.microsoft.com/office/powerpoint/2010/main" val="2635803867"/>
      </p:ext>
    </p:extLst>
  </p:cSld>
  <p:clrMapOvr>
    <a:masterClrMapping/>
  </p:clrMapOvr>
</p:notes>
</file>

<file path=ppt/notesSlides/notesSlide1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131</a:t>
            </a:fld>
            <a:endParaRPr lang="en-AU" dirty="0"/>
          </a:p>
        </p:txBody>
      </p:sp>
    </p:spTree>
    <p:extLst>
      <p:ext uri="{BB962C8B-B14F-4D97-AF65-F5344CB8AC3E}">
        <p14:creationId xmlns:p14="http://schemas.microsoft.com/office/powerpoint/2010/main" val="2794258752"/>
      </p:ext>
    </p:extLst>
  </p:cSld>
  <p:clrMapOvr>
    <a:masterClrMapping/>
  </p:clrMapOvr>
</p:notes>
</file>

<file path=ppt/notesSlides/notesSlide1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132</a:t>
            </a:fld>
            <a:endParaRPr lang="en-AU" dirty="0"/>
          </a:p>
        </p:txBody>
      </p:sp>
    </p:spTree>
    <p:extLst>
      <p:ext uri="{BB962C8B-B14F-4D97-AF65-F5344CB8AC3E}">
        <p14:creationId xmlns:p14="http://schemas.microsoft.com/office/powerpoint/2010/main" val="397251294"/>
      </p:ext>
    </p:extLst>
  </p:cSld>
  <p:clrMapOvr>
    <a:masterClrMapping/>
  </p:clrMapOvr>
</p:notes>
</file>

<file path=ppt/notesSlides/notesSlide1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133</a:t>
            </a:fld>
            <a:endParaRPr lang="en-AU" dirty="0"/>
          </a:p>
        </p:txBody>
      </p:sp>
    </p:spTree>
    <p:extLst>
      <p:ext uri="{BB962C8B-B14F-4D97-AF65-F5344CB8AC3E}">
        <p14:creationId xmlns:p14="http://schemas.microsoft.com/office/powerpoint/2010/main" val="3144752696"/>
      </p:ext>
    </p:extLst>
  </p:cSld>
  <p:clrMapOvr>
    <a:masterClrMapping/>
  </p:clrMapOvr>
</p:notes>
</file>

<file path=ppt/notesSlides/notesSlide1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134</a:t>
            </a:fld>
            <a:endParaRPr lang="en-AU" dirty="0"/>
          </a:p>
        </p:txBody>
      </p:sp>
    </p:spTree>
    <p:extLst>
      <p:ext uri="{BB962C8B-B14F-4D97-AF65-F5344CB8AC3E}">
        <p14:creationId xmlns:p14="http://schemas.microsoft.com/office/powerpoint/2010/main" val="3964481908"/>
      </p:ext>
    </p:extLst>
  </p:cSld>
  <p:clrMapOvr>
    <a:masterClrMapping/>
  </p:clrMapOvr>
</p:notes>
</file>

<file path=ppt/notesSlides/notesSlide1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135</a:t>
            </a:fld>
            <a:endParaRPr lang="en-AU" dirty="0"/>
          </a:p>
        </p:txBody>
      </p:sp>
    </p:spTree>
    <p:extLst>
      <p:ext uri="{BB962C8B-B14F-4D97-AF65-F5344CB8AC3E}">
        <p14:creationId xmlns:p14="http://schemas.microsoft.com/office/powerpoint/2010/main" val="1460139774"/>
      </p:ext>
    </p:extLst>
  </p:cSld>
  <p:clrMapOvr>
    <a:masterClrMapping/>
  </p:clrMapOvr>
</p:notes>
</file>

<file path=ppt/notesSlides/notesSlide1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136</a:t>
            </a:fld>
            <a:endParaRPr lang="en-AU" dirty="0"/>
          </a:p>
        </p:txBody>
      </p:sp>
    </p:spTree>
    <p:extLst>
      <p:ext uri="{BB962C8B-B14F-4D97-AF65-F5344CB8AC3E}">
        <p14:creationId xmlns:p14="http://schemas.microsoft.com/office/powerpoint/2010/main" val="1627569134"/>
      </p:ext>
    </p:extLst>
  </p:cSld>
  <p:clrMapOvr>
    <a:masterClrMapping/>
  </p:clrMapOvr>
</p:notes>
</file>

<file path=ppt/notesSlides/notesSlide1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137</a:t>
            </a:fld>
            <a:endParaRPr lang="en-AU" dirty="0"/>
          </a:p>
        </p:txBody>
      </p:sp>
    </p:spTree>
    <p:extLst>
      <p:ext uri="{BB962C8B-B14F-4D97-AF65-F5344CB8AC3E}">
        <p14:creationId xmlns:p14="http://schemas.microsoft.com/office/powerpoint/2010/main" val="2141552547"/>
      </p:ext>
    </p:extLst>
  </p:cSld>
  <p:clrMapOvr>
    <a:masterClrMapping/>
  </p:clrMapOvr>
</p:notes>
</file>

<file path=ppt/notesSlides/notesSlide1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138</a:t>
            </a:fld>
            <a:endParaRPr lang="en-AU" dirty="0"/>
          </a:p>
        </p:txBody>
      </p:sp>
    </p:spTree>
    <p:extLst>
      <p:ext uri="{BB962C8B-B14F-4D97-AF65-F5344CB8AC3E}">
        <p14:creationId xmlns:p14="http://schemas.microsoft.com/office/powerpoint/2010/main" val="3925552384"/>
      </p:ext>
    </p:extLst>
  </p:cSld>
  <p:clrMapOvr>
    <a:masterClrMapping/>
  </p:clrMapOvr>
</p:notes>
</file>

<file path=ppt/notesSlides/notesSlide1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139</a:t>
            </a:fld>
            <a:endParaRPr lang="en-AU" dirty="0"/>
          </a:p>
        </p:txBody>
      </p:sp>
    </p:spTree>
    <p:extLst>
      <p:ext uri="{BB962C8B-B14F-4D97-AF65-F5344CB8AC3E}">
        <p14:creationId xmlns:p14="http://schemas.microsoft.com/office/powerpoint/2010/main" val="72637094"/>
      </p:ext>
    </p:extLst>
  </p:cSld>
  <p:clrMapOvr>
    <a:masterClrMapping/>
  </p:clrMapOvr>
</p:notes>
</file>

<file path=ppt/notesSlides/notesSlide1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140</a:t>
            </a:fld>
            <a:endParaRPr lang="en-AU" dirty="0"/>
          </a:p>
        </p:txBody>
      </p:sp>
    </p:spTree>
    <p:extLst>
      <p:ext uri="{BB962C8B-B14F-4D97-AF65-F5344CB8AC3E}">
        <p14:creationId xmlns:p14="http://schemas.microsoft.com/office/powerpoint/2010/main" val="1374936721"/>
      </p:ext>
    </p:extLst>
  </p:cSld>
  <p:clrMapOvr>
    <a:masterClrMapping/>
  </p:clrMapOvr>
</p:notes>
</file>

<file path=ppt/notesSlides/notesSlide1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141</a:t>
            </a:fld>
            <a:endParaRPr lang="en-AU" dirty="0"/>
          </a:p>
        </p:txBody>
      </p:sp>
    </p:spTree>
    <p:extLst>
      <p:ext uri="{BB962C8B-B14F-4D97-AF65-F5344CB8AC3E}">
        <p14:creationId xmlns:p14="http://schemas.microsoft.com/office/powerpoint/2010/main" val="2007518735"/>
      </p:ext>
    </p:extLst>
  </p:cSld>
  <p:clrMapOvr>
    <a:masterClrMapping/>
  </p:clrMapOvr>
</p:notes>
</file>

<file path=ppt/notesSlides/notesSlide1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142</a:t>
            </a:fld>
            <a:endParaRPr lang="en-AU" dirty="0"/>
          </a:p>
        </p:txBody>
      </p:sp>
    </p:spTree>
    <p:extLst>
      <p:ext uri="{BB962C8B-B14F-4D97-AF65-F5344CB8AC3E}">
        <p14:creationId xmlns:p14="http://schemas.microsoft.com/office/powerpoint/2010/main" val="3165192669"/>
      </p:ext>
    </p:extLst>
  </p:cSld>
  <p:clrMapOvr>
    <a:masterClrMapping/>
  </p:clrMapOvr>
</p:notes>
</file>

<file path=ppt/notesSlides/notesSlide1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143</a:t>
            </a:fld>
            <a:endParaRPr lang="en-AU" dirty="0"/>
          </a:p>
        </p:txBody>
      </p:sp>
    </p:spTree>
    <p:extLst>
      <p:ext uri="{BB962C8B-B14F-4D97-AF65-F5344CB8AC3E}">
        <p14:creationId xmlns:p14="http://schemas.microsoft.com/office/powerpoint/2010/main" val="2652425398"/>
      </p:ext>
    </p:extLst>
  </p:cSld>
  <p:clrMapOvr>
    <a:masterClrMapping/>
  </p:clrMapOvr>
</p:notes>
</file>

<file path=ppt/notesSlides/notesSlide1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144</a:t>
            </a:fld>
            <a:endParaRPr lang="en-AU" dirty="0"/>
          </a:p>
        </p:txBody>
      </p:sp>
    </p:spTree>
    <p:extLst>
      <p:ext uri="{BB962C8B-B14F-4D97-AF65-F5344CB8AC3E}">
        <p14:creationId xmlns:p14="http://schemas.microsoft.com/office/powerpoint/2010/main" val="2225611533"/>
      </p:ext>
    </p:extLst>
  </p:cSld>
  <p:clrMapOvr>
    <a:masterClrMapping/>
  </p:clrMapOvr>
</p:notes>
</file>

<file path=ppt/notesSlides/notesSlide1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145</a:t>
            </a:fld>
            <a:endParaRPr lang="en-AU" dirty="0"/>
          </a:p>
        </p:txBody>
      </p:sp>
    </p:spTree>
    <p:extLst>
      <p:ext uri="{BB962C8B-B14F-4D97-AF65-F5344CB8AC3E}">
        <p14:creationId xmlns:p14="http://schemas.microsoft.com/office/powerpoint/2010/main" val="2039136494"/>
      </p:ext>
    </p:extLst>
  </p:cSld>
  <p:clrMapOvr>
    <a:masterClrMapping/>
  </p:clrMapOvr>
</p:notes>
</file>

<file path=ppt/notesSlides/notesSlide1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146</a:t>
            </a:fld>
            <a:endParaRPr lang="en-AU" dirty="0"/>
          </a:p>
        </p:txBody>
      </p:sp>
    </p:spTree>
    <p:extLst>
      <p:ext uri="{BB962C8B-B14F-4D97-AF65-F5344CB8AC3E}">
        <p14:creationId xmlns:p14="http://schemas.microsoft.com/office/powerpoint/2010/main" val="1446097100"/>
      </p:ext>
    </p:extLst>
  </p:cSld>
  <p:clrMapOvr>
    <a:masterClrMapping/>
  </p:clrMapOvr>
</p:notes>
</file>

<file path=ppt/notesSlides/notesSlide1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147</a:t>
            </a:fld>
            <a:endParaRPr lang="en-AU" dirty="0"/>
          </a:p>
        </p:txBody>
      </p:sp>
    </p:spTree>
    <p:extLst>
      <p:ext uri="{BB962C8B-B14F-4D97-AF65-F5344CB8AC3E}">
        <p14:creationId xmlns:p14="http://schemas.microsoft.com/office/powerpoint/2010/main" val="922265007"/>
      </p:ext>
    </p:extLst>
  </p:cSld>
  <p:clrMapOvr>
    <a:masterClrMapping/>
  </p:clrMapOvr>
</p:notes>
</file>

<file path=ppt/notesSlides/notesSlide1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148</a:t>
            </a:fld>
            <a:endParaRPr lang="en-AU" dirty="0"/>
          </a:p>
        </p:txBody>
      </p:sp>
    </p:spTree>
    <p:extLst>
      <p:ext uri="{BB962C8B-B14F-4D97-AF65-F5344CB8AC3E}">
        <p14:creationId xmlns:p14="http://schemas.microsoft.com/office/powerpoint/2010/main" val="2046834103"/>
      </p:ext>
    </p:extLst>
  </p:cSld>
  <p:clrMapOvr>
    <a:masterClrMapping/>
  </p:clrMapOvr>
</p:notes>
</file>

<file path=ppt/notesSlides/notesSlide1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149</a:t>
            </a:fld>
            <a:endParaRPr lang="en-AU" dirty="0"/>
          </a:p>
        </p:txBody>
      </p:sp>
    </p:spTree>
    <p:extLst>
      <p:ext uri="{BB962C8B-B14F-4D97-AF65-F5344CB8AC3E}">
        <p14:creationId xmlns:p14="http://schemas.microsoft.com/office/powerpoint/2010/main" val="1154523322"/>
      </p:ext>
    </p:extLst>
  </p:cSld>
  <p:clrMapOvr>
    <a:masterClrMapping/>
  </p:clrMapOvr>
</p:notes>
</file>

<file path=ppt/notesSlides/notesSlide1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150</a:t>
            </a:fld>
            <a:endParaRPr lang="en-AU" dirty="0"/>
          </a:p>
        </p:txBody>
      </p:sp>
    </p:spTree>
    <p:extLst>
      <p:ext uri="{BB962C8B-B14F-4D97-AF65-F5344CB8AC3E}">
        <p14:creationId xmlns:p14="http://schemas.microsoft.com/office/powerpoint/2010/main" val="1268526501"/>
      </p:ext>
    </p:extLst>
  </p:cSld>
  <p:clrMapOvr>
    <a:masterClrMapping/>
  </p:clrMapOvr>
</p:notes>
</file>

<file path=ppt/notesSlides/notesSlide1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151</a:t>
            </a:fld>
            <a:endParaRPr lang="en-AU" dirty="0"/>
          </a:p>
        </p:txBody>
      </p:sp>
    </p:spTree>
    <p:extLst>
      <p:ext uri="{BB962C8B-B14F-4D97-AF65-F5344CB8AC3E}">
        <p14:creationId xmlns:p14="http://schemas.microsoft.com/office/powerpoint/2010/main" val="822562031"/>
      </p:ext>
    </p:extLst>
  </p:cSld>
  <p:clrMapOvr>
    <a:masterClrMapping/>
  </p:clrMapOvr>
</p:notes>
</file>

<file path=ppt/notesSlides/notesSlide1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2B8E9F5B-35CA-48E7-8AE6-C0690A8F8127}" type="slidenum">
              <a:rPr lang="en-AU" smtClean="0"/>
              <a:pPr>
                <a:defRPr/>
              </a:pPr>
              <a:t>152</a:t>
            </a:fld>
            <a:endParaRPr lang="en-AU" dirty="0"/>
          </a:p>
        </p:txBody>
      </p:sp>
    </p:spTree>
    <p:extLst>
      <p:ext uri="{BB962C8B-B14F-4D97-AF65-F5344CB8AC3E}">
        <p14:creationId xmlns:p14="http://schemas.microsoft.com/office/powerpoint/2010/main" val="2540180716"/>
      </p:ext>
    </p:extLst>
  </p:cSld>
  <p:clrMapOvr>
    <a:masterClrMapping/>
  </p:clrMapOvr>
</p:notes>
</file>

<file path=ppt/notesSlides/notesSlide1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hdr" sz="quarter"/>
          </p:nvPr>
        </p:nvSpPr>
        <p:spPr>
          <a:noFill/>
        </p:spPr>
        <p:txBody>
          <a:bodyPr/>
          <a:lstStyle>
            <a:lvl1pPr defTabSz="943423">
              <a:defRPr sz="2900" b="1">
                <a:solidFill>
                  <a:schemeClr val="tx1"/>
                </a:solidFill>
                <a:latin typeface="Arial Unicode MS" pitchFamily="34" charset="-128"/>
              </a:defRPr>
            </a:lvl1pPr>
            <a:lvl2pPr marL="774600" indent="-297923" defTabSz="943423">
              <a:defRPr sz="2900" b="1">
                <a:solidFill>
                  <a:schemeClr val="tx1"/>
                </a:solidFill>
                <a:latin typeface="Arial Unicode MS" pitchFamily="34" charset="-128"/>
              </a:defRPr>
            </a:lvl2pPr>
            <a:lvl3pPr marL="1191692" indent="-238338" defTabSz="943423">
              <a:defRPr sz="2900" b="1">
                <a:solidFill>
                  <a:schemeClr val="tx1"/>
                </a:solidFill>
                <a:latin typeface="Arial Unicode MS" pitchFamily="34" charset="-128"/>
              </a:defRPr>
            </a:lvl3pPr>
            <a:lvl4pPr marL="1668369" indent="-238338" defTabSz="943423">
              <a:defRPr sz="2900" b="1">
                <a:solidFill>
                  <a:schemeClr val="tx1"/>
                </a:solidFill>
                <a:latin typeface="Arial Unicode MS" pitchFamily="34" charset="-128"/>
              </a:defRPr>
            </a:lvl4pPr>
            <a:lvl5pPr marL="2145045" indent="-238338" defTabSz="943423">
              <a:defRPr sz="2900" b="1">
                <a:solidFill>
                  <a:schemeClr val="tx1"/>
                </a:solidFill>
                <a:latin typeface="Arial Unicode MS" pitchFamily="34" charset="-128"/>
              </a:defRPr>
            </a:lvl5pPr>
            <a:lvl6pPr marL="2621722" indent="-238338" defTabSz="943423" eaLnBrk="0" fontAlgn="base" hangingPunct="0">
              <a:spcBef>
                <a:spcPct val="50000"/>
              </a:spcBef>
              <a:spcAft>
                <a:spcPct val="0"/>
              </a:spcAft>
              <a:defRPr sz="2900" b="1">
                <a:solidFill>
                  <a:schemeClr val="tx1"/>
                </a:solidFill>
                <a:latin typeface="Arial Unicode MS" pitchFamily="34" charset="-128"/>
              </a:defRPr>
            </a:lvl6pPr>
            <a:lvl7pPr marL="3098399" indent="-238338" defTabSz="943423" eaLnBrk="0" fontAlgn="base" hangingPunct="0">
              <a:spcBef>
                <a:spcPct val="50000"/>
              </a:spcBef>
              <a:spcAft>
                <a:spcPct val="0"/>
              </a:spcAft>
              <a:defRPr sz="2900" b="1">
                <a:solidFill>
                  <a:schemeClr val="tx1"/>
                </a:solidFill>
                <a:latin typeface="Arial Unicode MS" pitchFamily="34" charset="-128"/>
              </a:defRPr>
            </a:lvl7pPr>
            <a:lvl8pPr marL="3575075" indent="-238338" defTabSz="943423" eaLnBrk="0" fontAlgn="base" hangingPunct="0">
              <a:spcBef>
                <a:spcPct val="50000"/>
              </a:spcBef>
              <a:spcAft>
                <a:spcPct val="0"/>
              </a:spcAft>
              <a:defRPr sz="2900" b="1">
                <a:solidFill>
                  <a:schemeClr val="tx1"/>
                </a:solidFill>
                <a:latin typeface="Arial Unicode MS" pitchFamily="34" charset="-128"/>
              </a:defRPr>
            </a:lvl8pPr>
            <a:lvl9pPr marL="4051752" indent="-238338" defTabSz="943423" eaLnBrk="0" fontAlgn="base" hangingPunct="0">
              <a:spcBef>
                <a:spcPct val="50000"/>
              </a:spcBef>
              <a:spcAft>
                <a:spcPct val="0"/>
              </a:spcAft>
              <a:defRPr sz="2900" b="1">
                <a:solidFill>
                  <a:schemeClr val="tx1"/>
                </a:solidFill>
                <a:latin typeface="Arial Unicode MS" pitchFamily="34" charset="-128"/>
              </a:defRPr>
            </a:lvl9pPr>
          </a:lstStyle>
          <a:p>
            <a:r>
              <a:rPr lang="en-AU" sz="1300" b="0" dirty="0">
                <a:latin typeface="Times New Roman" pitchFamily="18" charset="0"/>
              </a:rPr>
              <a:t>John Harrison Presentation AASMIC Conference</a:t>
            </a:r>
          </a:p>
        </p:txBody>
      </p:sp>
      <p:sp>
        <p:nvSpPr>
          <p:cNvPr id="57347" name="Rectangle 7"/>
          <p:cNvSpPr>
            <a:spLocks noGrp="1" noChangeArrowheads="1"/>
          </p:cNvSpPr>
          <p:nvPr>
            <p:ph type="sldNum" sz="quarter" idx="5"/>
          </p:nvPr>
        </p:nvSpPr>
        <p:spPr>
          <a:noFill/>
        </p:spPr>
        <p:txBody>
          <a:bodyPr/>
          <a:lstStyle>
            <a:lvl1pPr defTabSz="943423">
              <a:defRPr sz="2900" b="1">
                <a:solidFill>
                  <a:schemeClr val="tx1"/>
                </a:solidFill>
                <a:latin typeface="Arial Unicode MS" pitchFamily="34" charset="-128"/>
              </a:defRPr>
            </a:lvl1pPr>
            <a:lvl2pPr marL="774600" indent="-297923" defTabSz="943423">
              <a:defRPr sz="2900" b="1">
                <a:solidFill>
                  <a:schemeClr val="tx1"/>
                </a:solidFill>
                <a:latin typeface="Arial Unicode MS" pitchFamily="34" charset="-128"/>
              </a:defRPr>
            </a:lvl2pPr>
            <a:lvl3pPr marL="1191692" indent="-238338" defTabSz="943423">
              <a:defRPr sz="2900" b="1">
                <a:solidFill>
                  <a:schemeClr val="tx1"/>
                </a:solidFill>
                <a:latin typeface="Arial Unicode MS" pitchFamily="34" charset="-128"/>
              </a:defRPr>
            </a:lvl3pPr>
            <a:lvl4pPr marL="1668369" indent="-238338" defTabSz="943423">
              <a:defRPr sz="2900" b="1">
                <a:solidFill>
                  <a:schemeClr val="tx1"/>
                </a:solidFill>
                <a:latin typeface="Arial Unicode MS" pitchFamily="34" charset="-128"/>
              </a:defRPr>
            </a:lvl4pPr>
            <a:lvl5pPr marL="2145045" indent="-238338" defTabSz="943423">
              <a:defRPr sz="2900" b="1">
                <a:solidFill>
                  <a:schemeClr val="tx1"/>
                </a:solidFill>
                <a:latin typeface="Arial Unicode MS" pitchFamily="34" charset="-128"/>
              </a:defRPr>
            </a:lvl5pPr>
            <a:lvl6pPr marL="2621722" indent="-238338" defTabSz="943423" eaLnBrk="0" fontAlgn="base" hangingPunct="0">
              <a:spcBef>
                <a:spcPct val="50000"/>
              </a:spcBef>
              <a:spcAft>
                <a:spcPct val="0"/>
              </a:spcAft>
              <a:defRPr sz="2900" b="1">
                <a:solidFill>
                  <a:schemeClr val="tx1"/>
                </a:solidFill>
                <a:latin typeface="Arial Unicode MS" pitchFamily="34" charset="-128"/>
              </a:defRPr>
            </a:lvl6pPr>
            <a:lvl7pPr marL="3098399" indent="-238338" defTabSz="943423" eaLnBrk="0" fontAlgn="base" hangingPunct="0">
              <a:spcBef>
                <a:spcPct val="50000"/>
              </a:spcBef>
              <a:spcAft>
                <a:spcPct val="0"/>
              </a:spcAft>
              <a:defRPr sz="2900" b="1">
                <a:solidFill>
                  <a:schemeClr val="tx1"/>
                </a:solidFill>
                <a:latin typeface="Arial Unicode MS" pitchFamily="34" charset="-128"/>
              </a:defRPr>
            </a:lvl7pPr>
            <a:lvl8pPr marL="3575075" indent="-238338" defTabSz="943423" eaLnBrk="0" fontAlgn="base" hangingPunct="0">
              <a:spcBef>
                <a:spcPct val="50000"/>
              </a:spcBef>
              <a:spcAft>
                <a:spcPct val="0"/>
              </a:spcAft>
              <a:defRPr sz="2900" b="1">
                <a:solidFill>
                  <a:schemeClr val="tx1"/>
                </a:solidFill>
                <a:latin typeface="Arial Unicode MS" pitchFamily="34" charset="-128"/>
              </a:defRPr>
            </a:lvl8pPr>
            <a:lvl9pPr marL="4051752" indent="-238338" defTabSz="943423" eaLnBrk="0" fontAlgn="base" hangingPunct="0">
              <a:spcBef>
                <a:spcPct val="50000"/>
              </a:spcBef>
              <a:spcAft>
                <a:spcPct val="0"/>
              </a:spcAft>
              <a:defRPr sz="2900" b="1">
                <a:solidFill>
                  <a:schemeClr val="tx1"/>
                </a:solidFill>
                <a:latin typeface="Arial Unicode MS" pitchFamily="34" charset="-128"/>
              </a:defRPr>
            </a:lvl9pPr>
          </a:lstStyle>
          <a:p>
            <a:fld id="{61A4F0DA-E5FD-46FC-BFAF-B01ECB1F9278}" type="slidenum">
              <a:rPr lang="en-AU" sz="1300" b="0">
                <a:latin typeface="Times New Roman" pitchFamily="18" charset="0"/>
              </a:rPr>
              <a:pPr/>
              <a:t>153</a:t>
            </a:fld>
            <a:endParaRPr lang="en-AU" sz="1300" b="0" dirty="0">
              <a:latin typeface="Times New Roman" pitchFamily="18" charset="0"/>
            </a:endParaRPr>
          </a:p>
        </p:txBody>
      </p:sp>
      <p:sp>
        <p:nvSpPr>
          <p:cNvPr id="57348" name="Rectangle 2"/>
          <p:cNvSpPr>
            <a:spLocks noGrp="1" noRot="1" noChangeAspect="1" noChangeArrowheads="1" noTextEdit="1"/>
          </p:cNvSpPr>
          <p:nvPr>
            <p:ph type="sldImg"/>
          </p:nvPr>
        </p:nvSpPr>
        <p:spPr bwMode="auto">
          <a:xfrm>
            <a:off x="992188" y="768350"/>
            <a:ext cx="5114925" cy="3836988"/>
          </a:xfrm>
          <a:prstGeom prst="rect">
            <a:avLst/>
          </a:prstGeom>
          <a:noFill/>
          <a:ln>
            <a:solidFill>
              <a:srgbClr val="000000"/>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57349" name="Rectangle 3"/>
          <p:cNvSpPr>
            <a:spLocks noGrp="1" noChangeArrowheads="1"/>
          </p:cNvSpPr>
          <p:nvPr>
            <p:ph type="body" idx="1"/>
          </p:nvPr>
        </p:nvSpPr>
        <p:spPr>
          <a:noFill/>
        </p:spPr>
        <p:txBody>
          <a:bodyPr/>
          <a:lstStyle/>
          <a:p>
            <a:pPr eaLnBrk="1" hangingPunct="1"/>
            <a:endParaRPr lang="en-US" dirty="0" smtClean="0"/>
          </a:p>
        </p:txBody>
      </p:sp>
    </p:spTree>
  </p:cSld>
  <p:clrMapOvr>
    <a:masterClrMapping/>
  </p:clrMapOvr>
</p:notes>
</file>

<file path=ppt/notesSlides/notesSlide1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0C1DF178-1F03-4247-BC39-CDEF1FD8337A}" type="slidenum">
              <a:rPr lang="en-AU" smtClean="0"/>
              <a:pPr>
                <a:defRPr/>
              </a:pPr>
              <a:t>154</a:t>
            </a:fld>
            <a:endParaRPr lang="en-AU" dirty="0"/>
          </a:p>
        </p:txBody>
      </p:sp>
    </p:spTree>
    <p:extLst>
      <p:ext uri="{BB962C8B-B14F-4D97-AF65-F5344CB8AC3E}">
        <p14:creationId xmlns:p14="http://schemas.microsoft.com/office/powerpoint/2010/main" val="33630593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38200" y="1009197"/>
            <a:ext cx="7772400" cy="1470025"/>
          </a:xfrm>
        </p:spPr>
        <p:txBody>
          <a:bodyPr/>
          <a:lstStyle>
            <a:lvl1pPr>
              <a:defRPr sz="4000"/>
            </a:lvl1pPr>
          </a:lstStyle>
          <a:p>
            <a:r>
              <a:rPr lang="en-US" dirty="0" smtClean="0"/>
              <a:t>Click to edit Master title style</a:t>
            </a:r>
            <a:endParaRPr lang="en-AU" dirty="0"/>
          </a:p>
        </p:txBody>
      </p:sp>
      <p:sp>
        <p:nvSpPr>
          <p:cNvPr id="3" name="Subtitle 2"/>
          <p:cNvSpPr>
            <a:spLocks noGrp="1"/>
          </p:cNvSpPr>
          <p:nvPr>
            <p:ph type="subTitle" idx="1"/>
          </p:nvPr>
        </p:nvSpPr>
        <p:spPr>
          <a:xfrm>
            <a:off x="805543" y="3113314"/>
            <a:ext cx="6400800" cy="2579914"/>
          </a:xfrm>
        </p:spPr>
        <p:txBody>
          <a:bodyPr/>
          <a:lstStyle>
            <a:lvl1pPr marL="0" indent="0" algn="l">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AU" dirty="0"/>
          </a:p>
        </p:txBody>
      </p:sp>
      <p:sp>
        <p:nvSpPr>
          <p:cNvPr id="6" name="Slide Number Placeholder 5"/>
          <p:cNvSpPr>
            <a:spLocks noGrp="1"/>
          </p:cNvSpPr>
          <p:nvPr>
            <p:ph type="sldNum" sz="quarter" idx="12"/>
          </p:nvPr>
        </p:nvSpPr>
        <p:spPr/>
        <p:txBody>
          <a:bodyPr/>
          <a:lstStyle>
            <a:lvl1pPr>
              <a:defRPr/>
            </a:lvl1pPr>
          </a:lstStyle>
          <a:p>
            <a:pPr>
              <a:defRPr/>
            </a:pPr>
            <a:fld id="{F13D68CA-CE8E-4163-A272-40337CC60E7E}" type="slidenum">
              <a:rPr lang="en-AU">
                <a:solidFill>
                  <a:prstClr val="black">
                    <a:tint val="75000"/>
                  </a:prstClr>
                </a:solidFill>
              </a:rPr>
              <a:pPr>
                <a:defRPr/>
              </a:pPr>
              <a:t>‹#›</a:t>
            </a:fld>
            <a:endParaRPr lang="en-AU" dirty="0">
              <a:solidFill>
                <a:prstClr val="black">
                  <a:tint val="75000"/>
                </a:prstClr>
              </a:solidFill>
            </a:endParaRPr>
          </a:p>
        </p:txBody>
      </p:sp>
      <p:sp>
        <p:nvSpPr>
          <p:cNvPr id="7" name="Footer Placeholder 4"/>
          <p:cNvSpPr txBox="1">
            <a:spLocks/>
          </p:cNvSpPr>
          <p:nvPr userDrawn="1"/>
        </p:nvSpPr>
        <p:spPr>
          <a:xfrm>
            <a:off x="1727199" y="6487886"/>
            <a:ext cx="5326743" cy="382146"/>
          </a:xfrm>
          <a:prstGeom prst="rect">
            <a:avLst/>
          </a:prstGeom>
        </p:spPr>
        <p:txBody>
          <a:bodyPr vert="horz" lIns="91440" tIns="45720" rIns="91440" bIns="45720" rtlCol="0" anchor="ctr"/>
          <a:lstStyle>
            <a:defPPr>
              <a:defRPr lang="en-US"/>
            </a:defPPr>
            <a:lvl1pPr algn="ctr" rtl="0" fontAlgn="auto">
              <a:spcBef>
                <a:spcPts val="0"/>
              </a:spcBef>
              <a:spcAft>
                <a:spcPts val="0"/>
              </a:spcAft>
              <a:defRPr sz="1200" kern="1200">
                <a:solidFill>
                  <a:schemeClr val="accent1">
                    <a:lumMod val="75000"/>
                  </a:schemeClr>
                </a:solidFill>
                <a:latin typeface="+mn-lt"/>
                <a:ea typeface="+mn-ea"/>
                <a:cs typeface="+mn-cs"/>
              </a:defRPr>
            </a:lvl1pPr>
            <a:lvl2pPr marL="457200" algn="l" rtl="0" fontAlgn="base">
              <a:spcBef>
                <a:spcPct val="0"/>
              </a:spcBef>
              <a:spcAft>
                <a:spcPct val="0"/>
              </a:spcAft>
              <a:defRPr kern="1200">
                <a:solidFill>
                  <a:schemeClr val="tx1"/>
                </a:solidFill>
                <a:latin typeface="Calibri" pitchFamily="34" charset="0"/>
                <a:ea typeface="+mn-ea"/>
                <a:cs typeface="Arial" charset="0"/>
              </a:defRPr>
            </a:lvl2pPr>
            <a:lvl3pPr marL="914400" algn="l" rtl="0" fontAlgn="base">
              <a:spcBef>
                <a:spcPct val="0"/>
              </a:spcBef>
              <a:spcAft>
                <a:spcPct val="0"/>
              </a:spcAft>
              <a:defRPr kern="1200">
                <a:solidFill>
                  <a:schemeClr val="tx1"/>
                </a:solidFill>
                <a:latin typeface="Calibri" pitchFamily="34" charset="0"/>
                <a:ea typeface="+mn-ea"/>
                <a:cs typeface="Arial" charset="0"/>
              </a:defRPr>
            </a:lvl3pPr>
            <a:lvl4pPr marL="1371600" algn="l" rtl="0" fontAlgn="base">
              <a:spcBef>
                <a:spcPct val="0"/>
              </a:spcBef>
              <a:spcAft>
                <a:spcPct val="0"/>
              </a:spcAft>
              <a:defRPr kern="1200">
                <a:solidFill>
                  <a:schemeClr val="tx1"/>
                </a:solidFill>
                <a:latin typeface="Calibri" pitchFamily="34" charset="0"/>
                <a:ea typeface="+mn-ea"/>
                <a:cs typeface="Arial" charset="0"/>
              </a:defRPr>
            </a:lvl4pPr>
            <a:lvl5pPr marL="1828800" algn="l" rtl="0" fontAlgn="base">
              <a:spcBef>
                <a:spcPct val="0"/>
              </a:spcBef>
              <a:spcAft>
                <a:spcPct val="0"/>
              </a:spcAft>
              <a:defRPr kern="1200">
                <a:solidFill>
                  <a:schemeClr val="tx1"/>
                </a:solidFill>
                <a:latin typeface="Calibri" pitchFamily="34" charset="0"/>
                <a:ea typeface="+mn-ea"/>
                <a:cs typeface="Arial" charset="0"/>
              </a:defRPr>
            </a:lvl5pPr>
            <a:lvl6pPr marL="2286000" algn="l" defTabSz="914400" rtl="0" eaLnBrk="1" latinLnBrk="0" hangingPunct="1">
              <a:defRPr kern="1200">
                <a:solidFill>
                  <a:schemeClr val="tx1"/>
                </a:solidFill>
                <a:latin typeface="Calibri" pitchFamily="34" charset="0"/>
                <a:ea typeface="+mn-ea"/>
                <a:cs typeface="Arial" charset="0"/>
              </a:defRPr>
            </a:lvl6pPr>
            <a:lvl7pPr marL="2743200" algn="l" defTabSz="914400" rtl="0" eaLnBrk="1" latinLnBrk="0" hangingPunct="1">
              <a:defRPr kern="1200">
                <a:solidFill>
                  <a:schemeClr val="tx1"/>
                </a:solidFill>
                <a:latin typeface="Calibri" pitchFamily="34" charset="0"/>
                <a:ea typeface="+mn-ea"/>
                <a:cs typeface="Arial" charset="0"/>
              </a:defRPr>
            </a:lvl7pPr>
            <a:lvl8pPr marL="3200400" algn="l" defTabSz="914400" rtl="0" eaLnBrk="1" latinLnBrk="0" hangingPunct="1">
              <a:defRPr kern="1200">
                <a:solidFill>
                  <a:schemeClr val="tx1"/>
                </a:solidFill>
                <a:latin typeface="Calibri" pitchFamily="34" charset="0"/>
                <a:ea typeface="+mn-ea"/>
                <a:cs typeface="Arial" charset="0"/>
              </a:defRPr>
            </a:lvl8pPr>
            <a:lvl9pPr marL="3657600" algn="l" defTabSz="914400" rtl="0" eaLnBrk="1" latinLnBrk="0" hangingPunct="1">
              <a:defRPr kern="1200">
                <a:solidFill>
                  <a:schemeClr val="tx1"/>
                </a:solidFill>
                <a:latin typeface="Calibri" pitchFamily="34" charset="0"/>
                <a:ea typeface="+mn-ea"/>
                <a:cs typeface="Arial" charset="0"/>
              </a:defRPr>
            </a:lvl9pPr>
          </a:lstStyle>
          <a:p>
            <a:pPr>
              <a:defRPr/>
            </a:pPr>
            <a:r>
              <a:rPr lang="en-AU" sz="2000" dirty="0" smtClean="0">
                <a:solidFill>
                  <a:schemeClr val="tx2">
                    <a:lumMod val="60000"/>
                    <a:lumOff val="40000"/>
                  </a:schemeClr>
                </a:solidFill>
              </a:rPr>
              <a:t>www.tececo.com  www.gaiaengineering.com</a:t>
            </a:r>
            <a:endParaRPr lang="en-AU" sz="2000" dirty="0">
              <a:solidFill>
                <a:schemeClr val="tx2">
                  <a:lumMod val="60000"/>
                  <a:lumOff val="40000"/>
                </a:schemeClr>
              </a:solidFill>
            </a:endParaRPr>
          </a:p>
        </p:txBody>
      </p:sp>
    </p:spTree>
    <p:extLst>
      <p:ext uri="{BB962C8B-B14F-4D97-AF65-F5344CB8AC3E}">
        <p14:creationId xmlns:p14="http://schemas.microsoft.com/office/powerpoint/2010/main" val="1565054691"/>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313151" y="964504"/>
            <a:ext cx="8613135" cy="5556039"/>
          </a:xfrm>
        </p:spPr>
        <p:txBody>
          <a:bodyPr/>
          <a:lstStyle>
            <a:lvl1pPr>
              <a:defRPr sz="2800"/>
            </a:lvl1pPr>
            <a:lvl2pPr>
              <a:defRPr sz="2400"/>
            </a:lvl2pPr>
            <a:lvl3pPr>
              <a:defRPr sz="2000"/>
            </a:lvl3pPr>
            <a:lvl4pPr>
              <a:defRPr sz="1800"/>
            </a:lvl4pPr>
            <a:lvl5pPr>
              <a:defRPr sz="18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AU" dirty="0"/>
          </a:p>
        </p:txBody>
      </p:sp>
      <p:sp>
        <p:nvSpPr>
          <p:cNvPr id="5" name="Footer Placeholder 4"/>
          <p:cNvSpPr>
            <a:spLocks noGrp="1"/>
          </p:cNvSpPr>
          <p:nvPr>
            <p:ph type="ftr" sz="quarter" idx="11"/>
          </p:nvPr>
        </p:nvSpPr>
        <p:spPr>
          <a:xfrm>
            <a:off x="1538513" y="6516914"/>
            <a:ext cx="5529943" cy="341085"/>
          </a:xfrm>
        </p:spPr>
        <p:txBody>
          <a:bodyPr/>
          <a:lstStyle>
            <a:lvl1pPr>
              <a:defRPr dirty="0" smtClean="0">
                <a:solidFill>
                  <a:schemeClr val="tx2">
                    <a:lumMod val="60000"/>
                    <a:lumOff val="40000"/>
                  </a:schemeClr>
                </a:solidFill>
              </a:defRPr>
            </a:lvl1pPr>
          </a:lstStyle>
          <a:p>
            <a:pPr>
              <a:defRPr/>
            </a:pPr>
            <a:r>
              <a:rPr lang="en-AU" dirty="0" smtClean="0"/>
              <a:t>www.tececo.com  www.gaiaengineering.com</a:t>
            </a:r>
            <a:endParaRPr lang="en-AU" dirty="0"/>
          </a:p>
        </p:txBody>
      </p:sp>
      <p:sp>
        <p:nvSpPr>
          <p:cNvPr id="6" name="Slide Number Placeholder 5"/>
          <p:cNvSpPr>
            <a:spLocks noGrp="1"/>
          </p:cNvSpPr>
          <p:nvPr>
            <p:ph type="sldNum" sz="quarter" idx="12"/>
          </p:nvPr>
        </p:nvSpPr>
        <p:spPr/>
        <p:txBody>
          <a:bodyPr/>
          <a:lstStyle>
            <a:lvl1pPr>
              <a:defRPr/>
            </a:lvl1pPr>
          </a:lstStyle>
          <a:p>
            <a:pPr>
              <a:defRPr/>
            </a:pPr>
            <a:fld id="{C487EC9C-28F4-44BB-9C83-313754E2EF7D}" type="slidenum">
              <a:rPr lang="en-AU"/>
              <a:pPr>
                <a:defRPr/>
              </a:pPr>
              <a:t>‹#›</a:t>
            </a:fld>
            <a:endParaRPr lang="en-AU" dirty="0"/>
          </a:p>
        </p:txBody>
      </p:sp>
      <p:sp>
        <p:nvSpPr>
          <p:cNvPr id="7" name="Title 6"/>
          <p:cNvSpPr>
            <a:spLocks noGrp="1"/>
          </p:cNvSpPr>
          <p:nvPr>
            <p:ph type="title"/>
          </p:nvPr>
        </p:nvSpPr>
        <p:spPr>
          <a:xfrm>
            <a:off x="315683" y="11339"/>
            <a:ext cx="8534403" cy="928114"/>
          </a:xfrm>
        </p:spPr>
        <p:txBody>
          <a:bodyPr/>
          <a:lstStyle>
            <a:lvl1pPr>
              <a:defRPr sz="4000"/>
            </a:lvl1pPr>
          </a:lstStyle>
          <a:p>
            <a:r>
              <a:rPr lang="en-US" smtClean="0"/>
              <a:t>Click to edit Master title style</a:t>
            </a:r>
            <a:endParaRPr lang="en-AU"/>
          </a:p>
        </p:txBody>
      </p:sp>
    </p:spTree>
    <p:extLst>
      <p:ext uri="{BB962C8B-B14F-4D97-AF65-F5344CB8AC3E}">
        <p14:creationId xmlns:p14="http://schemas.microsoft.com/office/powerpoint/2010/main" val="3680695917"/>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315683" y="11338"/>
            <a:ext cx="8534403" cy="1033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dirty="0" smtClean="0"/>
              <a:t>Click to edit Master title style</a:t>
            </a:r>
            <a:endParaRPr lang="en-AU" dirty="0" smtClean="0"/>
          </a:p>
        </p:txBody>
      </p:sp>
      <p:sp>
        <p:nvSpPr>
          <p:cNvPr id="1027" name="Text Placeholder 2"/>
          <p:cNvSpPr>
            <a:spLocks noGrp="1"/>
          </p:cNvSpPr>
          <p:nvPr>
            <p:ph type="body" idx="1"/>
          </p:nvPr>
        </p:nvSpPr>
        <p:spPr bwMode="auto">
          <a:xfrm>
            <a:off x="347809" y="1219200"/>
            <a:ext cx="8513161" cy="53240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AU" dirty="0" smtClean="0"/>
          </a:p>
        </p:txBody>
      </p:sp>
      <p:sp>
        <p:nvSpPr>
          <p:cNvPr id="5" name="Footer Placeholder 4"/>
          <p:cNvSpPr>
            <a:spLocks noGrp="1"/>
          </p:cNvSpPr>
          <p:nvPr>
            <p:ph type="ftr" sz="quarter" idx="3"/>
          </p:nvPr>
        </p:nvSpPr>
        <p:spPr>
          <a:xfrm>
            <a:off x="1872343" y="6561220"/>
            <a:ext cx="5181600" cy="296780"/>
          </a:xfrm>
          <a:prstGeom prst="rect">
            <a:avLst/>
          </a:prstGeom>
        </p:spPr>
        <p:txBody>
          <a:bodyPr vert="horz" lIns="91440" tIns="45720" rIns="91440" bIns="45720" rtlCol="0" anchor="ctr"/>
          <a:lstStyle>
            <a:lvl1pPr algn="ctr" fontAlgn="auto">
              <a:spcBef>
                <a:spcPts val="0"/>
              </a:spcBef>
              <a:spcAft>
                <a:spcPts val="0"/>
              </a:spcAft>
              <a:defRPr sz="2000" dirty="0" smtClean="0">
                <a:solidFill>
                  <a:schemeClr val="tx2">
                    <a:lumMod val="60000"/>
                    <a:lumOff val="40000"/>
                  </a:schemeClr>
                </a:solidFill>
                <a:latin typeface="+mn-lt"/>
                <a:cs typeface="+mn-cs"/>
              </a:defRPr>
            </a:lvl1pPr>
          </a:lstStyle>
          <a:p>
            <a:pPr>
              <a:defRPr/>
            </a:pPr>
            <a:r>
              <a:rPr lang="en-AU" dirty="0" smtClean="0"/>
              <a:t>www.tececo.com  www.gaiaengineering.com</a:t>
            </a:r>
            <a:endParaRPr lang="en-AU" dirty="0"/>
          </a:p>
        </p:txBody>
      </p:sp>
      <p:sp>
        <p:nvSpPr>
          <p:cNvPr id="6" name="Slide Number Placeholder 5"/>
          <p:cNvSpPr>
            <a:spLocks noGrp="1"/>
          </p:cNvSpPr>
          <p:nvPr>
            <p:ph type="sldNum" sz="quarter" idx="4"/>
          </p:nvPr>
        </p:nvSpPr>
        <p:spPr>
          <a:xfrm>
            <a:off x="0" y="6553200"/>
            <a:ext cx="617621" cy="304800"/>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2F7776E8-AA3D-470C-9E5D-C9AB16ADD71D}" type="slidenum">
              <a:rPr lang="en-AU" smtClean="0">
                <a:solidFill>
                  <a:prstClr val="black">
                    <a:tint val="75000"/>
                  </a:prstClr>
                </a:solidFill>
              </a:rPr>
              <a:pPr>
                <a:defRPr/>
              </a:pPr>
              <a:t>‹#›</a:t>
            </a:fld>
            <a:endParaRPr lang="en-AU" dirty="0">
              <a:solidFill>
                <a:prstClr val="black">
                  <a:tint val="75000"/>
                </a:prstClr>
              </a:solidFill>
            </a:endParaRPr>
          </a:p>
        </p:txBody>
      </p:sp>
      <p:pic>
        <p:nvPicPr>
          <p:cNvPr id="1032" name="Picture 9" descr="TececoLogoNew10110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83896" y="6238541"/>
            <a:ext cx="1860104" cy="6194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50675696"/>
      </p:ext>
    </p:extLst>
  </p:cSld>
  <p:clrMap bg1="lt1" tx1="dk1" bg2="lt2" tx2="dk2" accent1="accent1" accent2="accent2" accent3="accent3" accent4="accent4" accent5="accent5" accent6="accent6" hlink="hlink" folHlink="folHlink"/>
  <p:sldLayoutIdLst>
    <p:sldLayoutId id="2147483696" r:id="rId1"/>
    <p:sldLayoutId id="2147483697" r:id="rId2"/>
  </p:sldLayoutIdLst>
  <p:timing>
    <p:tnLst>
      <p:par>
        <p:cTn id="1" dur="indefinite" restart="never" nodeType="tmRoot"/>
      </p:par>
    </p:tnLst>
  </p:timing>
  <p:hf hdr="0" dt="0"/>
  <p:txStyles>
    <p:titleStyle>
      <a:lvl1pPr algn="l" rtl="0" eaLnBrk="0" fontAlgn="base" hangingPunct="0">
        <a:spcBef>
          <a:spcPct val="0"/>
        </a:spcBef>
        <a:spcAft>
          <a:spcPct val="0"/>
        </a:spcAft>
        <a:defRPr sz="32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18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wmf"/></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jpe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3.wmf"/></Relationships>
</file>

<file path=ppt/slides/_rels/slide8.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21.wmf"/><Relationship Id="rId5" Type="http://schemas.openxmlformats.org/officeDocument/2006/relationships/image" Target="../media/image20.png"/><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23.jpeg"/></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2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www.tececo.com/sustainability.permissions_rewards.php" TargetMode="External"/><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www.tececo.com/sustainability.permissions_rewards.php" TargetMode="External"/><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www.tececo.com/sustainability.permissions_rewards.php" TargetMode="External"/><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2.xml"/><Relationship Id="rId1" Type="http://schemas.openxmlformats.org/officeDocument/2006/relationships/themeOverride" Target="../theme/themeOverride1.xml"/><Relationship Id="rId4" Type="http://schemas.openxmlformats.org/officeDocument/2006/relationships/image" Target="../media/image36.png"/></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hyperlink" Target="http://www.tececo.com/" TargetMode="External"/><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8" Type="http://schemas.openxmlformats.org/officeDocument/2006/relationships/hyperlink" Target="http://en.wikipedia.org/wiki/Potassium_carbonate" TargetMode="External"/><Relationship Id="rId3" Type="http://schemas.openxmlformats.org/officeDocument/2006/relationships/hyperlink" Target="http://en.wikipedia.org/wiki/Standard_enthalpy_change_of_reaction" TargetMode="External"/><Relationship Id="rId7" Type="http://schemas.openxmlformats.org/officeDocument/2006/relationships/hyperlink" Target="http://en.wikipedia.org/wiki/Iron_carbonate" TargetMode="External"/><Relationship Id="rId2" Type="http://schemas.openxmlformats.org/officeDocument/2006/relationships/notesSlide" Target="../notesSlides/notesSlide46.xml"/><Relationship Id="rId1" Type="http://schemas.openxmlformats.org/officeDocument/2006/relationships/slideLayout" Target="../slideLayouts/slideLayout2.xml"/><Relationship Id="rId6" Type="http://schemas.openxmlformats.org/officeDocument/2006/relationships/hyperlink" Target="http://en.wikipedia.org/wiki/Sodium_carbonate" TargetMode="External"/><Relationship Id="rId5" Type="http://schemas.openxmlformats.org/officeDocument/2006/relationships/hyperlink" Target="http://en.wikipedia.org/wiki/Magnesium_carbonate" TargetMode="External"/><Relationship Id="rId4" Type="http://schemas.openxmlformats.org/officeDocument/2006/relationships/hyperlink" Target="http://en.wikipedia.org/wiki/Calcium_carbonate" TargetMode="External"/></Relationships>
</file>

<file path=ppt/slides/_rels/slide47.xml.rels><?xml version="1.0" encoding="UTF-8" standalone="yes"?>
<Relationships xmlns="http://schemas.openxmlformats.org/package/2006/relationships"><Relationship Id="rId3" Type="http://schemas.openxmlformats.org/officeDocument/2006/relationships/notesSlide" Target="../notesSlides/notesSlide47.xml"/><Relationship Id="rId7" Type="http://schemas.openxmlformats.org/officeDocument/2006/relationships/image" Target="../media/image41.wmf"/><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oleObject" Target="../embeddings/oleObject2.bin"/><Relationship Id="rId5" Type="http://schemas.openxmlformats.org/officeDocument/2006/relationships/image" Target="../media/image40.wmf"/><Relationship Id="rId4" Type="http://schemas.openxmlformats.org/officeDocument/2006/relationships/oleObject" Target="../embeddings/oleObject1.bin"/></Relationships>
</file>

<file path=ppt/slides/_rels/slide48.xml.rels><?xml version="1.0" encoding="UTF-8" standalone="yes"?>
<Relationships xmlns="http://schemas.openxmlformats.org/package/2006/relationships"><Relationship Id="rId3" Type="http://schemas.openxmlformats.org/officeDocument/2006/relationships/hyperlink" Target="http://webmineral.com/Alphabetical_Listing.shtml" TargetMode="External"/><Relationship Id="rId2" Type="http://schemas.openxmlformats.org/officeDocument/2006/relationships/notesSlide" Target="../notesSlides/notesSlide48.xml"/><Relationship Id="rId1" Type="http://schemas.openxmlformats.org/officeDocument/2006/relationships/slideLayout" Target="../slideLayouts/slideLayout2.xml"/><Relationship Id="rId5" Type="http://schemas.openxmlformats.org/officeDocument/2006/relationships/hyperlink" Target="http://webmineral.com/data/Dypingite.shtml" TargetMode="External"/><Relationship Id="rId4" Type="http://schemas.openxmlformats.org/officeDocument/2006/relationships/hyperlink" Target="http://en.wikipedia.org/wiki/Brucite" TargetMode="External"/></Relationships>
</file>

<file path=ppt/slides/_rels/slide49.xml.rels><?xml version="1.0" encoding="UTF-8" standalone="yes"?>
<Relationships xmlns="http://schemas.openxmlformats.org/package/2006/relationships"><Relationship Id="rId3" Type="http://schemas.openxmlformats.org/officeDocument/2006/relationships/hyperlink" Target="http://webmineral.com/Alphabetical_Listing.shtml" TargetMode="External"/><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50.xml"/><Relationship Id="rId1" Type="http://schemas.openxmlformats.org/officeDocument/2006/relationships/slideLayout" Target="../slideLayouts/slideLayout2.xml"/><Relationship Id="rId4" Type="http://schemas.openxmlformats.org/officeDocument/2006/relationships/image" Target="../media/image43.png"/></Relationships>
</file>

<file path=ppt/slides/_rels/slide51.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52.xml"/><Relationship Id="rId1" Type="http://schemas.openxmlformats.org/officeDocument/2006/relationships/slideLayout" Target="../slideLayouts/slideLayout2.xml"/><Relationship Id="rId4" Type="http://schemas.openxmlformats.org/officeDocument/2006/relationships/image" Target="../media/image46.png"/></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8" Type="http://schemas.openxmlformats.org/officeDocument/2006/relationships/image" Target="../media/image52.wmf"/><Relationship Id="rId13" Type="http://schemas.openxmlformats.org/officeDocument/2006/relationships/image" Target="../media/image57.png"/><Relationship Id="rId3" Type="http://schemas.openxmlformats.org/officeDocument/2006/relationships/image" Target="../media/image47.png"/><Relationship Id="rId7" Type="http://schemas.openxmlformats.org/officeDocument/2006/relationships/image" Target="../media/image51.gif"/><Relationship Id="rId12" Type="http://schemas.openxmlformats.org/officeDocument/2006/relationships/image" Target="../media/image56.png"/><Relationship Id="rId2" Type="http://schemas.openxmlformats.org/officeDocument/2006/relationships/notesSlide" Target="../notesSlides/notesSlide54.xml"/><Relationship Id="rId1" Type="http://schemas.openxmlformats.org/officeDocument/2006/relationships/slideLayout" Target="../slideLayouts/slideLayout2.xml"/><Relationship Id="rId6" Type="http://schemas.openxmlformats.org/officeDocument/2006/relationships/image" Target="../media/image50.png"/><Relationship Id="rId11" Type="http://schemas.openxmlformats.org/officeDocument/2006/relationships/image" Target="../media/image55.png"/><Relationship Id="rId5" Type="http://schemas.openxmlformats.org/officeDocument/2006/relationships/image" Target="../media/image49.wmf"/><Relationship Id="rId10" Type="http://schemas.openxmlformats.org/officeDocument/2006/relationships/image" Target="../media/image54.png"/><Relationship Id="rId4" Type="http://schemas.openxmlformats.org/officeDocument/2006/relationships/image" Target="../media/image48.png"/><Relationship Id="rId9" Type="http://schemas.openxmlformats.org/officeDocument/2006/relationships/image" Target="../media/image53.png"/></Relationships>
</file>

<file path=ppt/slides/_rels/slide55.xml.rels><?xml version="1.0" encoding="UTF-8" standalone="yes"?>
<Relationships xmlns="http://schemas.openxmlformats.org/package/2006/relationships"><Relationship Id="rId3" Type="http://schemas.openxmlformats.org/officeDocument/2006/relationships/image" Target="../media/image51.gif"/><Relationship Id="rId2" Type="http://schemas.openxmlformats.org/officeDocument/2006/relationships/notesSlide" Target="../notesSlides/notesSlide55.xml"/><Relationship Id="rId1" Type="http://schemas.openxmlformats.org/officeDocument/2006/relationships/slideLayout" Target="../slideLayouts/slideLayout2.xml"/><Relationship Id="rId5" Type="http://schemas.openxmlformats.org/officeDocument/2006/relationships/image" Target="../media/image12.wmf"/><Relationship Id="rId4" Type="http://schemas.openxmlformats.org/officeDocument/2006/relationships/image" Target="../media/image58.wmf"/></Relationships>
</file>

<file path=ppt/slides/_rels/slide56.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65.xml"/><Relationship Id="rId1" Type="http://schemas.openxmlformats.org/officeDocument/2006/relationships/slideLayout" Target="../slideLayouts/slideLayout2.xml"/><Relationship Id="rId4" Type="http://schemas.openxmlformats.org/officeDocument/2006/relationships/image" Target="../media/image65.png"/></Relationships>
</file>

<file path=ppt/slides/_rels/slide66.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notesSlide" Target="../notesSlides/notesSlide68.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8" Type="http://schemas.openxmlformats.org/officeDocument/2006/relationships/image" Target="../media/image72.jpeg"/><Relationship Id="rId3" Type="http://schemas.openxmlformats.org/officeDocument/2006/relationships/notesSlide" Target="../notesSlides/notesSlide69.xml"/><Relationship Id="rId7" Type="http://schemas.openxmlformats.org/officeDocument/2006/relationships/image" Target="../media/image71.emf"/><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70.emf"/><Relationship Id="rId5" Type="http://schemas.openxmlformats.org/officeDocument/2006/relationships/image" Target="../media/image69.emf"/><Relationship Id="rId10" Type="http://schemas.openxmlformats.org/officeDocument/2006/relationships/image" Target="../media/image74.jpeg"/><Relationship Id="rId4" Type="http://schemas.openxmlformats.org/officeDocument/2006/relationships/oleObject" Target="../embeddings/oleObject3.bin"/><Relationship Id="rId9" Type="http://schemas.openxmlformats.org/officeDocument/2006/relationships/image" Target="../media/image73.jpeg"/></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notesSlide" Target="../notesSlides/notesSlide72.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notesSlide" Target="../notesSlides/notesSlide75.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notesSlide" Target="../notesSlides/notesSlide78.xml"/><Relationship Id="rId1" Type="http://schemas.openxmlformats.org/officeDocument/2006/relationships/slideLayout" Target="../slideLayouts/slideLayout2.xml"/><Relationship Id="rId5" Type="http://schemas.openxmlformats.org/officeDocument/2006/relationships/image" Target="../media/image79.jpeg"/><Relationship Id="rId4" Type="http://schemas.openxmlformats.org/officeDocument/2006/relationships/image" Target="../media/image78.jpeg"/></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81.xm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82.xm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84.xml"/><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85.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6.xml"/><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3" Type="http://schemas.openxmlformats.org/officeDocument/2006/relationships/hyperlink" Target="http://www.tececo.com/products.eco-cement.php" TargetMode="External"/><Relationship Id="rId2" Type="http://schemas.openxmlformats.org/officeDocument/2006/relationships/notesSlide" Target="../notesSlides/notesSlide87.xml"/><Relationship Id="rId1" Type="http://schemas.openxmlformats.org/officeDocument/2006/relationships/slideLayout" Target="../slideLayouts/slideLayout2.xml"/><Relationship Id="rId5" Type="http://schemas.openxmlformats.org/officeDocument/2006/relationships/hyperlink" Target="See%20http:/www.tececo.com/products.tec-cement.php" TargetMode="External"/><Relationship Id="rId4" Type="http://schemas.openxmlformats.org/officeDocument/2006/relationships/hyperlink" Target="http://www.tececo.com/products.enviro-cement.php" TargetMode="External"/></Relationships>
</file>

<file path=ppt/slides/_rels/slide88.xml.rels><?xml version="1.0" encoding="UTF-8" standalone="yes"?>
<Relationships xmlns="http://schemas.openxmlformats.org/package/2006/relationships"><Relationship Id="rId8" Type="http://schemas.openxmlformats.org/officeDocument/2006/relationships/image" Target="../media/image85.jpeg"/><Relationship Id="rId3" Type="http://schemas.openxmlformats.org/officeDocument/2006/relationships/image" Target="../media/image80.jpeg"/><Relationship Id="rId7" Type="http://schemas.openxmlformats.org/officeDocument/2006/relationships/image" Target="../media/image84.jpeg"/><Relationship Id="rId2" Type="http://schemas.openxmlformats.org/officeDocument/2006/relationships/notesSlide" Target="../notesSlides/notesSlide88.xml"/><Relationship Id="rId1" Type="http://schemas.openxmlformats.org/officeDocument/2006/relationships/slideLayout" Target="../slideLayouts/slideLayout2.xml"/><Relationship Id="rId6" Type="http://schemas.openxmlformats.org/officeDocument/2006/relationships/image" Target="../media/image83.gif"/><Relationship Id="rId5" Type="http://schemas.openxmlformats.org/officeDocument/2006/relationships/image" Target="../media/image82.jpeg"/><Relationship Id="rId4" Type="http://schemas.openxmlformats.org/officeDocument/2006/relationships/image" Target="../media/image81.jpeg"/></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3" Type="http://schemas.openxmlformats.org/officeDocument/2006/relationships/image" Target="../media/image86.gif"/><Relationship Id="rId2" Type="http://schemas.openxmlformats.org/officeDocument/2006/relationships/notesSlide" Target="../notesSlides/notesSlide90.xml"/><Relationship Id="rId1" Type="http://schemas.openxmlformats.org/officeDocument/2006/relationships/slideLayout" Target="../slideLayouts/slideLayout2.xml"/><Relationship Id="rId4" Type="http://schemas.openxmlformats.org/officeDocument/2006/relationships/image" Target="../media/image87.gif"/></Relationships>
</file>

<file path=ppt/slides/_rels/slide91.xml.rels><?xml version="1.0" encoding="UTF-8" standalone="yes"?>
<Relationships xmlns="http://schemas.openxmlformats.org/package/2006/relationships"><Relationship Id="rId3" Type="http://schemas.openxmlformats.org/officeDocument/2006/relationships/image" Target="../media/image88.gif"/><Relationship Id="rId2" Type="http://schemas.openxmlformats.org/officeDocument/2006/relationships/notesSlide" Target="../notesSlides/notesSlide91.xml"/><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3" Type="http://schemas.openxmlformats.org/officeDocument/2006/relationships/notesSlide" Target="../notesSlides/notesSlide92.xml"/><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image" Target="../media/image90.jpg"/><Relationship Id="rId5" Type="http://schemas.openxmlformats.org/officeDocument/2006/relationships/image" Target="../media/image89.emf"/><Relationship Id="rId4" Type="http://schemas.openxmlformats.org/officeDocument/2006/relationships/package" Target="../embeddings/Microsoft_Excel_Worksheet1.xlsx"/></Relationships>
</file>

<file path=ppt/slides/_rels/slide93.xml.rels><?xml version="1.0" encoding="UTF-8" standalone="yes"?>
<Relationships xmlns="http://schemas.openxmlformats.org/package/2006/relationships"><Relationship Id="rId3" Type="http://schemas.openxmlformats.org/officeDocument/2006/relationships/hyperlink" Target="http://www.tececo.com/files/conference%20presentations/TecEcoPresentationSGA25Mar2010.ppt" TargetMode="External"/><Relationship Id="rId2" Type="http://schemas.openxmlformats.org/officeDocument/2006/relationships/notesSlide" Target="../notesSlides/notesSlide93.xml"/><Relationship Id="rId1" Type="http://schemas.openxmlformats.org/officeDocument/2006/relationships/slideLayout" Target="../slideLayouts/slideLayout2.xml"/><Relationship Id="rId5" Type="http://schemas.openxmlformats.org/officeDocument/2006/relationships/image" Target="../media/image92.jpeg"/><Relationship Id="rId4" Type="http://schemas.openxmlformats.org/officeDocument/2006/relationships/image" Target="../media/image91.png"/></Relationships>
</file>

<file path=ppt/slides/_rels/slide94.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notesSlide" Target="../notesSlides/notesSlide95.xml"/><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3" Type="http://schemas.openxmlformats.org/officeDocument/2006/relationships/notesSlide" Target="../notesSlides/notesSlide97.xml"/><Relationship Id="rId2" Type="http://schemas.openxmlformats.org/officeDocument/2006/relationships/slideLayout" Target="../slideLayouts/slideLayout2.xml"/><Relationship Id="rId1" Type="http://schemas.openxmlformats.org/officeDocument/2006/relationships/vmlDrawing" Target="../drawings/vmlDrawing4.vml"/><Relationship Id="rId5" Type="http://schemas.openxmlformats.org/officeDocument/2006/relationships/image" Target="../media/image94.wmf"/><Relationship Id="rId4" Type="http://schemas.openxmlformats.org/officeDocument/2006/relationships/oleObject" Target="../embeddings/oleObject4.bin"/></Relationships>
</file>

<file path=ppt/slides/_rels/slide98.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notesSlide" Target="../notesSlides/notesSlide98.xml"/><Relationship Id="rId1" Type="http://schemas.openxmlformats.org/officeDocument/2006/relationships/slideLayout" Target="../slideLayouts/slideLayout2.xml"/><Relationship Id="rId4" Type="http://schemas.openxmlformats.org/officeDocument/2006/relationships/image" Target="../media/image95.gif"/></Relationships>
</file>

<file path=ppt/slides/_rels/slide99.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notesSlide" Target="../notesSlides/notesSlide99.xml"/><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3" Type="http://schemas.openxmlformats.org/officeDocument/2006/relationships/image" Target="../media/image97.jpeg"/><Relationship Id="rId2" Type="http://schemas.openxmlformats.org/officeDocument/2006/relationships/notesSlide" Target="../notesSlides/notesSlide100.xml"/><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notesSlide" Target="../notesSlides/notesSlide101.xml"/><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3" Type="http://schemas.openxmlformats.org/officeDocument/2006/relationships/image" Target="../media/image99.gif"/><Relationship Id="rId2" Type="http://schemas.openxmlformats.org/officeDocument/2006/relationships/notesSlide" Target="../notesSlides/notesSlide102.xml"/><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03.xml"/><Relationship Id="rId1" Type="http://schemas.openxmlformats.org/officeDocument/2006/relationships/slideLayout" Target="../slideLayouts/slideLayout2.xml"/><Relationship Id="rId4" Type="http://schemas.openxmlformats.org/officeDocument/2006/relationships/chart" Target="../charts/chart3.xml"/></Relationships>
</file>

<file path=ppt/slides/_rels/slide104.xml.rels><?xml version="1.0" encoding="UTF-8" standalone="yes"?>
<Relationships xmlns="http://schemas.openxmlformats.org/package/2006/relationships"><Relationship Id="rId3" Type="http://schemas.openxmlformats.org/officeDocument/2006/relationships/image" Target="../media/image100.jpeg"/><Relationship Id="rId2" Type="http://schemas.openxmlformats.org/officeDocument/2006/relationships/notesSlide" Target="../notesSlides/notesSlide104.xml"/><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3" Type="http://schemas.openxmlformats.org/officeDocument/2006/relationships/image" Target="../media/image101.jpeg"/><Relationship Id="rId2" Type="http://schemas.openxmlformats.org/officeDocument/2006/relationships/notesSlide" Target="../notesSlides/notesSlide105.xml"/><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3" Type="http://schemas.openxmlformats.org/officeDocument/2006/relationships/notesSlide" Target="../notesSlides/notesSlide106.xml"/><Relationship Id="rId2" Type="http://schemas.openxmlformats.org/officeDocument/2006/relationships/slideLayout" Target="../slideLayouts/slideLayout2.xml"/><Relationship Id="rId1" Type="http://schemas.openxmlformats.org/officeDocument/2006/relationships/vmlDrawing" Target="../drawings/vmlDrawing5.vml"/><Relationship Id="rId5" Type="http://schemas.openxmlformats.org/officeDocument/2006/relationships/image" Target="../media/image102.wmf"/><Relationship Id="rId4" Type="http://schemas.openxmlformats.org/officeDocument/2006/relationships/oleObject" Target="../embeddings/oleObject5.bin"/></Relationships>
</file>

<file path=ppt/slides/_rels/slide107.xml.rels><?xml version="1.0" encoding="UTF-8" standalone="yes"?>
<Relationships xmlns="http://schemas.openxmlformats.org/package/2006/relationships"><Relationship Id="rId3" Type="http://schemas.openxmlformats.org/officeDocument/2006/relationships/notesSlide" Target="../notesSlides/notesSlide107.xml"/><Relationship Id="rId2" Type="http://schemas.openxmlformats.org/officeDocument/2006/relationships/slideLayout" Target="../slideLayouts/slideLayout2.xml"/><Relationship Id="rId1" Type="http://schemas.openxmlformats.org/officeDocument/2006/relationships/vmlDrawing" Target="../drawings/vmlDrawing6.vml"/><Relationship Id="rId5" Type="http://schemas.openxmlformats.org/officeDocument/2006/relationships/image" Target="../media/image103.wmf"/><Relationship Id="rId4" Type="http://schemas.openxmlformats.org/officeDocument/2006/relationships/oleObject" Target="../embeddings/oleObject6.bin"/></Relationships>
</file>

<file path=ppt/slides/_rels/slide108.xml.rels><?xml version="1.0" encoding="UTF-8" standalone="yes"?>
<Relationships xmlns="http://schemas.openxmlformats.org/package/2006/relationships"><Relationship Id="rId3" Type="http://schemas.openxmlformats.org/officeDocument/2006/relationships/hyperlink" Target="http://www.tececo.com/technical.reactive_magnesia.php" TargetMode="External"/><Relationship Id="rId2" Type="http://schemas.openxmlformats.org/officeDocument/2006/relationships/notesSlide" Target="../notesSlides/notesSlide108.xml"/><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3" Type="http://schemas.openxmlformats.org/officeDocument/2006/relationships/hyperlink" Target="http://www.tececo.com/technical.rheological_shrinkage.php" TargetMode="External"/><Relationship Id="rId2" Type="http://schemas.openxmlformats.org/officeDocument/2006/relationships/notesSlide" Target="../notesSlides/notesSlide109.xml"/><Relationship Id="rId1" Type="http://schemas.openxmlformats.org/officeDocument/2006/relationships/slideLayout" Target="../slideLayouts/slideLayout2.xml"/><Relationship Id="rId4" Type="http://schemas.openxmlformats.org/officeDocument/2006/relationships/image" Target="../media/image104.png"/></Relationships>
</file>

<file path=ppt/slides/_rels/slide110.xml.rels><?xml version="1.0" encoding="UTF-8" standalone="yes"?>
<Relationships xmlns="http://schemas.openxmlformats.org/package/2006/relationships"><Relationship Id="rId3" Type="http://schemas.openxmlformats.org/officeDocument/2006/relationships/image" Target="../media/image105.gif"/><Relationship Id="rId2" Type="http://schemas.openxmlformats.org/officeDocument/2006/relationships/notesSlide" Target="../notesSlides/notesSlide110.xml"/><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2" Type="http://schemas.openxmlformats.org/officeDocument/2006/relationships/notesSlide" Target="../notesSlides/notesSlide111.xml"/><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3" Type="http://schemas.openxmlformats.org/officeDocument/2006/relationships/image" Target="../media/image106.jpeg"/><Relationship Id="rId2" Type="http://schemas.openxmlformats.org/officeDocument/2006/relationships/notesSlide" Target="../notesSlides/notesSlide112.xml"/><Relationship Id="rId1" Type="http://schemas.openxmlformats.org/officeDocument/2006/relationships/slideLayout" Target="../slideLayouts/slideLayout1.xml"/></Relationships>
</file>

<file path=ppt/slides/_rels/slide113.xml.rels><?xml version="1.0" encoding="UTF-8" standalone="yes"?>
<Relationships xmlns="http://schemas.openxmlformats.org/package/2006/relationships"><Relationship Id="rId8" Type="http://schemas.openxmlformats.org/officeDocument/2006/relationships/image" Target="../media/image112.jpeg"/><Relationship Id="rId3" Type="http://schemas.openxmlformats.org/officeDocument/2006/relationships/image" Target="../media/image107.jpeg"/><Relationship Id="rId7" Type="http://schemas.openxmlformats.org/officeDocument/2006/relationships/image" Target="../media/image111.jpeg"/><Relationship Id="rId12" Type="http://schemas.openxmlformats.org/officeDocument/2006/relationships/image" Target="../media/image115.jpeg"/><Relationship Id="rId2" Type="http://schemas.openxmlformats.org/officeDocument/2006/relationships/notesSlide" Target="../notesSlides/notesSlide113.xml"/><Relationship Id="rId1" Type="http://schemas.openxmlformats.org/officeDocument/2006/relationships/slideLayout" Target="../slideLayouts/slideLayout2.xml"/><Relationship Id="rId6" Type="http://schemas.openxmlformats.org/officeDocument/2006/relationships/image" Target="../media/image110.jpeg"/><Relationship Id="rId11" Type="http://schemas.openxmlformats.org/officeDocument/2006/relationships/image" Target="../media/image114.jpeg"/><Relationship Id="rId5" Type="http://schemas.openxmlformats.org/officeDocument/2006/relationships/image" Target="../media/image109.jpeg"/><Relationship Id="rId10" Type="http://schemas.openxmlformats.org/officeDocument/2006/relationships/image" Target="../media/image77.jpeg"/><Relationship Id="rId4" Type="http://schemas.openxmlformats.org/officeDocument/2006/relationships/image" Target="../media/image108.jpeg"/><Relationship Id="rId9" Type="http://schemas.openxmlformats.org/officeDocument/2006/relationships/image" Target="../media/image113.jpeg"/></Relationships>
</file>

<file path=ppt/slides/_rels/slide114.xml.rels><?xml version="1.0" encoding="UTF-8" standalone="yes"?>
<Relationships xmlns="http://schemas.openxmlformats.org/package/2006/relationships"><Relationship Id="rId2" Type="http://schemas.openxmlformats.org/officeDocument/2006/relationships/notesSlide" Target="../notesSlides/notesSlide114.xml"/><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2" Type="http://schemas.openxmlformats.org/officeDocument/2006/relationships/notesSlide" Target="../notesSlides/notesSlide115.xml"/><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2" Type="http://schemas.openxmlformats.org/officeDocument/2006/relationships/notesSlide" Target="../notesSlides/notesSlide116.xml"/><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3" Type="http://schemas.openxmlformats.org/officeDocument/2006/relationships/notesSlide" Target="../notesSlides/notesSlide117.xml"/><Relationship Id="rId2" Type="http://schemas.openxmlformats.org/officeDocument/2006/relationships/slideLayout" Target="../slideLayouts/slideLayout2.xml"/><Relationship Id="rId1" Type="http://schemas.openxmlformats.org/officeDocument/2006/relationships/vmlDrawing" Target="../drawings/vmlDrawing7.vml"/><Relationship Id="rId5" Type="http://schemas.openxmlformats.org/officeDocument/2006/relationships/image" Target="../media/image116.emf"/><Relationship Id="rId4" Type="http://schemas.openxmlformats.org/officeDocument/2006/relationships/oleObject" Target="../embeddings/oleObject7.bin"/></Relationships>
</file>

<file path=ppt/slides/_rels/slide118.xml.rels><?xml version="1.0" encoding="UTF-8" standalone="yes"?>
<Relationships xmlns="http://schemas.openxmlformats.org/package/2006/relationships"><Relationship Id="rId3" Type="http://schemas.openxmlformats.org/officeDocument/2006/relationships/image" Target="../media/image117.jpeg"/><Relationship Id="rId7" Type="http://schemas.openxmlformats.org/officeDocument/2006/relationships/image" Target="../media/image113.jpeg"/><Relationship Id="rId2" Type="http://schemas.openxmlformats.org/officeDocument/2006/relationships/notesSlide" Target="../notesSlides/notesSlide118.xml"/><Relationship Id="rId1" Type="http://schemas.openxmlformats.org/officeDocument/2006/relationships/slideLayout" Target="../slideLayouts/slideLayout2.xml"/><Relationship Id="rId6" Type="http://schemas.openxmlformats.org/officeDocument/2006/relationships/image" Target="../media/image115.jpeg"/><Relationship Id="rId5" Type="http://schemas.openxmlformats.org/officeDocument/2006/relationships/image" Target="../media/image109.jpeg"/><Relationship Id="rId4" Type="http://schemas.openxmlformats.org/officeDocument/2006/relationships/image" Target="../media/image118.jpeg"/></Relationships>
</file>

<file path=ppt/slides/_rels/slide119.xml.rels><?xml version="1.0" encoding="UTF-8" standalone="yes"?>
<Relationships xmlns="http://schemas.openxmlformats.org/package/2006/relationships"><Relationship Id="rId2" Type="http://schemas.openxmlformats.org/officeDocument/2006/relationships/notesSlide" Target="../notesSlides/notesSlide119.xml"/><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2" Type="http://schemas.openxmlformats.org/officeDocument/2006/relationships/notesSlide" Target="../notesSlides/notesSlide120.xml"/><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2" Type="http://schemas.openxmlformats.org/officeDocument/2006/relationships/notesSlide" Target="../notesSlides/notesSlide121.xml"/><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2" Type="http://schemas.openxmlformats.org/officeDocument/2006/relationships/notesSlide" Target="../notesSlides/notesSlide122.xml"/><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2" Type="http://schemas.openxmlformats.org/officeDocument/2006/relationships/notesSlide" Target="../notesSlides/notesSlide123.xml"/><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3" Type="http://schemas.openxmlformats.org/officeDocument/2006/relationships/hyperlink" Target="http://gallery.hd.org/_exhibits/natural-science/_more2005/_more03/pressure-vs-weight-heavier-person-wearing-sandals-sinks-less-far-into-wet-sand-than-lighter-person-with-bare-foot-footprint-because-weight-is-distributed-better-over-larger-area-with-sandal-2-DHD.jpg" TargetMode="External"/><Relationship Id="rId2" Type="http://schemas.openxmlformats.org/officeDocument/2006/relationships/notesSlide" Target="../notesSlides/notesSlide124.xml"/><Relationship Id="rId1" Type="http://schemas.openxmlformats.org/officeDocument/2006/relationships/slideLayout" Target="../slideLayouts/slideLayout2.xml"/><Relationship Id="rId4" Type="http://schemas.openxmlformats.org/officeDocument/2006/relationships/image" Target="../media/image119.jpeg"/></Relationships>
</file>

<file path=ppt/slides/_rels/slide125.xml.rels><?xml version="1.0" encoding="UTF-8" standalone="yes"?>
<Relationships xmlns="http://schemas.openxmlformats.org/package/2006/relationships"><Relationship Id="rId2" Type="http://schemas.openxmlformats.org/officeDocument/2006/relationships/notesSlide" Target="../notesSlides/notesSlide125.xml"/><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2" Type="http://schemas.openxmlformats.org/officeDocument/2006/relationships/notesSlide" Target="../notesSlides/notesSlide126.xml"/><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3" Type="http://schemas.openxmlformats.org/officeDocument/2006/relationships/image" Target="../media/image120.jpeg"/><Relationship Id="rId2" Type="http://schemas.openxmlformats.org/officeDocument/2006/relationships/notesSlide" Target="../notesSlides/notesSlide127.xml"/><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2" Type="http://schemas.openxmlformats.org/officeDocument/2006/relationships/notesSlide" Target="../notesSlides/notesSlide128.xml"/><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2" Type="http://schemas.openxmlformats.org/officeDocument/2006/relationships/notesSlide" Target="../notesSlides/notesSlide129.xml"/><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3" Type="http://schemas.openxmlformats.org/officeDocument/2006/relationships/image" Target="../media/image121.jpeg"/><Relationship Id="rId2" Type="http://schemas.openxmlformats.org/officeDocument/2006/relationships/notesSlide" Target="../notesSlides/notesSlide130.xml"/><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2" Type="http://schemas.openxmlformats.org/officeDocument/2006/relationships/notesSlide" Target="../notesSlides/notesSlide131.xml"/><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2" Type="http://schemas.openxmlformats.org/officeDocument/2006/relationships/notesSlide" Target="../notesSlides/notesSlide132.xml"/><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2" Type="http://schemas.openxmlformats.org/officeDocument/2006/relationships/notesSlide" Target="../notesSlides/notesSlide133.xml"/><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3" Type="http://schemas.openxmlformats.org/officeDocument/2006/relationships/image" Target="../media/image122.png"/><Relationship Id="rId2" Type="http://schemas.openxmlformats.org/officeDocument/2006/relationships/notesSlide" Target="../notesSlides/notesSlide134.xml"/><Relationship Id="rId1" Type="http://schemas.openxmlformats.org/officeDocument/2006/relationships/slideLayout" Target="../slideLayouts/slideLayout2.xml"/><Relationship Id="rId4" Type="http://schemas.openxmlformats.org/officeDocument/2006/relationships/image" Target="../media/image123.png"/></Relationships>
</file>

<file path=ppt/slides/_rels/slide135.xml.rels><?xml version="1.0" encoding="UTF-8" standalone="yes"?>
<Relationships xmlns="http://schemas.openxmlformats.org/package/2006/relationships"><Relationship Id="rId2" Type="http://schemas.openxmlformats.org/officeDocument/2006/relationships/notesSlide" Target="../notesSlides/notesSlide135.xml"/><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3" Type="http://schemas.openxmlformats.org/officeDocument/2006/relationships/notesSlide" Target="../notesSlides/notesSlide136.xml"/><Relationship Id="rId2" Type="http://schemas.openxmlformats.org/officeDocument/2006/relationships/slideLayout" Target="../slideLayouts/slideLayout2.xml"/><Relationship Id="rId1" Type="http://schemas.openxmlformats.org/officeDocument/2006/relationships/vmlDrawing" Target="../drawings/vmlDrawing8.vml"/><Relationship Id="rId5" Type="http://schemas.openxmlformats.org/officeDocument/2006/relationships/image" Target="../media/image124.png"/><Relationship Id="rId4" Type="http://schemas.openxmlformats.org/officeDocument/2006/relationships/oleObject" Target="../embeddings/oleObject8.bin"/></Relationships>
</file>

<file path=ppt/slides/_rels/slide137.xml.rels><?xml version="1.0" encoding="UTF-8" standalone="yes"?>
<Relationships xmlns="http://schemas.openxmlformats.org/package/2006/relationships"><Relationship Id="rId2" Type="http://schemas.openxmlformats.org/officeDocument/2006/relationships/notesSlide" Target="../notesSlides/notesSlide137.xml"/><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2" Type="http://schemas.openxmlformats.org/officeDocument/2006/relationships/notesSlide" Target="../notesSlides/notesSlide138.xml"/><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3" Type="http://schemas.openxmlformats.org/officeDocument/2006/relationships/notesSlide" Target="../notesSlides/notesSlide139.xml"/><Relationship Id="rId2" Type="http://schemas.openxmlformats.org/officeDocument/2006/relationships/slideLayout" Target="../slideLayouts/slideLayout2.xml"/><Relationship Id="rId1" Type="http://schemas.openxmlformats.org/officeDocument/2006/relationships/vmlDrawing" Target="../drawings/vmlDrawing9.vml"/><Relationship Id="rId5" Type="http://schemas.openxmlformats.org/officeDocument/2006/relationships/image" Target="../media/image125.wmf"/><Relationship Id="rId4" Type="http://schemas.openxmlformats.org/officeDocument/2006/relationships/oleObject" Target="../embeddings/oleObject9.bin"/></Relationships>
</file>

<file path=ppt/slides/_rels/slide140.xml.rels><?xml version="1.0" encoding="UTF-8" standalone="yes"?>
<Relationships xmlns="http://schemas.openxmlformats.org/package/2006/relationships"><Relationship Id="rId3" Type="http://schemas.openxmlformats.org/officeDocument/2006/relationships/image" Target="../media/image126.jpeg"/><Relationship Id="rId2" Type="http://schemas.openxmlformats.org/officeDocument/2006/relationships/notesSlide" Target="../notesSlides/notesSlide140.xml"/><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2" Type="http://schemas.openxmlformats.org/officeDocument/2006/relationships/notesSlide" Target="../notesSlides/notesSlide141.xml"/><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3" Type="http://schemas.openxmlformats.org/officeDocument/2006/relationships/image" Target="../media/image104.png"/><Relationship Id="rId2" Type="http://schemas.openxmlformats.org/officeDocument/2006/relationships/notesSlide" Target="../notesSlides/notesSlide142.xml"/><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2" Type="http://schemas.openxmlformats.org/officeDocument/2006/relationships/notesSlide" Target="../notesSlides/notesSlide143.xml"/><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3" Type="http://schemas.openxmlformats.org/officeDocument/2006/relationships/image" Target="../media/image127.jpeg"/><Relationship Id="rId2" Type="http://schemas.openxmlformats.org/officeDocument/2006/relationships/notesSlide" Target="../notesSlides/notesSlide144.xml"/><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2" Type="http://schemas.openxmlformats.org/officeDocument/2006/relationships/notesSlide" Target="../notesSlides/notesSlide145.xml"/><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2" Type="http://schemas.openxmlformats.org/officeDocument/2006/relationships/notesSlide" Target="../notesSlides/notesSlide146.xml"/><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2" Type="http://schemas.openxmlformats.org/officeDocument/2006/relationships/notesSlide" Target="../notesSlides/notesSlide147.xml"/><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2" Type="http://schemas.openxmlformats.org/officeDocument/2006/relationships/notesSlide" Target="../notesSlides/notesSlide148.xml"/><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2" Type="http://schemas.openxmlformats.org/officeDocument/2006/relationships/notesSlide" Target="../notesSlides/notesSlide149.xml"/><Relationship Id="rId1" Type="http://schemas.openxmlformats.org/officeDocument/2006/relationships/slideLayout" Target="../slideLayouts/slideLayout2.xml"/></Relationships>
</file>

<file path=ppt/slides/_rels/slide150.xml.rels><?xml version="1.0" encoding="UTF-8" standalone="yes"?>
<Relationships xmlns="http://schemas.openxmlformats.org/package/2006/relationships"><Relationship Id="rId2" Type="http://schemas.openxmlformats.org/officeDocument/2006/relationships/notesSlide" Target="../notesSlides/notesSlide150.xml"/><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2" Type="http://schemas.openxmlformats.org/officeDocument/2006/relationships/notesSlide" Target="../notesSlides/notesSlide151.xml"/><Relationship Id="rId1" Type="http://schemas.openxmlformats.org/officeDocument/2006/relationships/slideLayout" Target="../slideLayouts/slideLayout2.xml"/></Relationships>
</file>

<file path=ppt/slides/_rels/slide152.xml.rels><?xml version="1.0" encoding="UTF-8" standalone="yes"?>
<Relationships xmlns="http://schemas.openxmlformats.org/package/2006/relationships"><Relationship Id="rId2" Type="http://schemas.openxmlformats.org/officeDocument/2006/relationships/notesSlide" Target="../notesSlides/notesSlide152.xml"/><Relationship Id="rId1" Type="http://schemas.openxmlformats.org/officeDocument/2006/relationships/slideLayout" Target="../slideLayouts/slideLayout2.xml"/></Relationships>
</file>

<file path=ppt/slides/_rels/slide153.xml.rels><?xml version="1.0" encoding="UTF-8" standalone="yes"?>
<Relationships xmlns="http://schemas.openxmlformats.org/package/2006/relationships"><Relationship Id="rId2" Type="http://schemas.openxmlformats.org/officeDocument/2006/relationships/notesSlide" Target="../notesSlides/notesSlide153.xml"/><Relationship Id="rId1" Type="http://schemas.openxmlformats.org/officeDocument/2006/relationships/slideLayout" Target="../slideLayouts/slideLayout2.xml"/></Relationships>
</file>

<file path=ppt/slides/_rels/slide154.xml.rels><?xml version="1.0" encoding="UTF-8" standalone="yes"?>
<Relationships xmlns="http://schemas.openxmlformats.org/package/2006/relationships"><Relationship Id="rId2" Type="http://schemas.openxmlformats.org/officeDocument/2006/relationships/notesSlide" Target="../notesSlides/notesSlide15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314" name="Title 1"/>
          <p:cNvSpPr>
            <a:spLocks noGrp="1"/>
          </p:cNvSpPr>
          <p:nvPr>
            <p:ph type="ctrTitle"/>
          </p:nvPr>
        </p:nvSpPr>
        <p:spPr>
          <a:xfrm>
            <a:off x="702130" y="1463757"/>
            <a:ext cx="7772400" cy="1150866"/>
          </a:xfrm>
        </p:spPr>
        <p:txBody>
          <a:bodyPr/>
          <a:lstStyle/>
          <a:p>
            <a:pPr eaLnBrk="1" hangingPunct="1"/>
            <a:r>
              <a:rPr lang="en-AU" sz="3200" dirty="0" smtClean="0"/>
              <a:t>Low Carbon Cements and Concrete in Modern Construction</a:t>
            </a:r>
          </a:p>
        </p:txBody>
      </p:sp>
      <p:sp>
        <p:nvSpPr>
          <p:cNvPr id="2" name="Slide Number Placeholder 1"/>
          <p:cNvSpPr>
            <a:spLocks noGrp="1"/>
          </p:cNvSpPr>
          <p:nvPr>
            <p:ph type="sldNum" sz="quarter" idx="12"/>
          </p:nvPr>
        </p:nvSpPr>
        <p:spPr/>
        <p:txBody>
          <a:bodyPr/>
          <a:lstStyle/>
          <a:p>
            <a:pPr>
              <a:defRPr/>
            </a:pPr>
            <a:fld id="{F13D68CA-CE8E-4163-A272-40337CC60E7E}" type="slidenum">
              <a:rPr lang="en-AU" smtClean="0">
                <a:solidFill>
                  <a:prstClr val="black">
                    <a:tint val="75000"/>
                  </a:prstClr>
                </a:solidFill>
              </a:rPr>
              <a:pPr>
                <a:defRPr/>
              </a:pPr>
              <a:t>1</a:t>
            </a:fld>
            <a:endParaRPr lang="en-AU" dirty="0">
              <a:solidFill>
                <a:prstClr val="black">
                  <a:tint val="75000"/>
                </a:prstClr>
              </a:solidFill>
            </a:endParaRPr>
          </a:p>
        </p:txBody>
      </p:sp>
      <p:pic>
        <p:nvPicPr>
          <p:cNvPr id="13317" name="Picture 9" descr="TececoLogoNew10110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08600" y="1"/>
            <a:ext cx="3827379" cy="1181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4" name="Picture 6" descr="C:\Users\Vostro3500User\AppData\Local\Microsoft\Windows\Temporary Internet Files\Content.IE5\GU5YTCZF\MC900198799[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flipH="1">
            <a:off x="5802087" y="3151882"/>
            <a:ext cx="2423404" cy="2788894"/>
          </a:xfrm>
          <a:prstGeom prst="rect">
            <a:avLst/>
          </a:prstGeom>
          <a:noFill/>
          <a:extLst>
            <a:ext uri="{909E8E84-426E-40DD-AFC4-6F175D3DCCD1}">
              <a14:hiddenFill xmlns:a14="http://schemas.microsoft.com/office/drawing/2010/main">
                <a:solidFill>
                  <a:srgbClr val="FFFFFF"/>
                </a:solidFill>
              </a14:hiddenFill>
            </a:ext>
          </a:extLst>
        </p:spPr>
      </p:pic>
      <p:grpSp>
        <p:nvGrpSpPr>
          <p:cNvPr id="13" name="Group 12"/>
          <p:cNvGrpSpPr/>
          <p:nvPr/>
        </p:nvGrpSpPr>
        <p:grpSpPr>
          <a:xfrm>
            <a:off x="952500" y="2781300"/>
            <a:ext cx="4490911" cy="1251958"/>
            <a:chOff x="1550988" y="476250"/>
            <a:chExt cx="6137112" cy="1492250"/>
          </a:xfrm>
        </p:grpSpPr>
        <p:sp>
          <p:nvSpPr>
            <p:cNvPr id="14" name="TextBox 13"/>
            <p:cNvSpPr txBox="1"/>
            <p:nvPr/>
          </p:nvSpPr>
          <p:spPr>
            <a:xfrm>
              <a:off x="3321234" y="1336574"/>
              <a:ext cx="3615987" cy="293479"/>
            </a:xfrm>
            <a:prstGeom prst="rect">
              <a:avLst/>
            </a:prstGeom>
            <a:noFill/>
          </p:spPr>
          <p:txBody>
            <a:bodyPr wrap="none" lIns="0" tIns="0" rIns="0" bIns="0">
              <a:spAutoFit/>
            </a:bodyPr>
            <a:lstStyle/>
            <a:p>
              <a:pPr>
                <a:defRPr/>
              </a:pPr>
              <a:r>
                <a:rPr lang="en-US" sz="1600" dirty="0">
                  <a:solidFill>
                    <a:schemeClr val="accent1">
                      <a:lumMod val="75000"/>
                    </a:schemeClr>
                  </a:solidFill>
                  <a:latin typeface="Arial Rounded MT Bold" pitchFamily="34" charset="0"/>
                </a:rPr>
                <a:t>www.gaiaengineering.com</a:t>
              </a:r>
              <a:endParaRPr lang="en-AU" sz="1600" dirty="0">
                <a:solidFill>
                  <a:schemeClr val="accent1">
                    <a:lumMod val="75000"/>
                  </a:schemeClr>
                </a:solidFill>
                <a:latin typeface="Arial Rounded MT Bold" pitchFamily="34" charset="0"/>
              </a:endParaRPr>
            </a:p>
          </p:txBody>
        </p:sp>
        <p:sp>
          <p:nvSpPr>
            <p:cNvPr id="15" name="Rectangle 14"/>
            <p:cNvSpPr/>
            <p:nvPr/>
          </p:nvSpPr>
          <p:spPr>
            <a:xfrm>
              <a:off x="2797343" y="811653"/>
              <a:ext cx="4890757" cy="697013"/>
            </a:xfrm>
            <a:prstGeom prst="rect">
              <a:avLst/>
            </a:prstGeom>
            <a:noFill/>
          </p:spPr>
          <p:txBody>
            <a:bodyPr wrap="square">
              <a:spAutoFit/>
              <a:scene3d>
                <a:camera prst="orthographicFront"/>
                <a:lightRig rig="glow" dir="tl">
                  <a:rot lat="0" lon="0" rev="5400000"/>
                </a:lightRig>
              </a:scene3d>
              <a:sp3d extrusionH="57150" contourW="12700">
                <a:bevelT w="25400" h="25400" prst="angle"/>
                <a:contourClr>
                  <a:schemeClr val="accent6">
                    <a:shade val="73000"/>
                  </a:schemeClr>
                </a:contourClr>
              </a:sp3d>
            </a:bodyPr>
            <a:lstStyle/>
            <a:p>
              <a:pPr algn="ctr">
                <a:defRPr/>
              </a:pPr>
              <a:r>
                <a:rPr lang="en-US" sz="3200" b="1" dirty="0">
                  <a:ln w="11430">
                    <a:solidFill>
                      <a:srgbClr val="FF7325"/>
                    </a:solidFill>
                  </a:ln>
                  <a:solidFill>
                    <a:srgbClr val="CC5C00"/>
                  </a:solidFill>
                  <a:effectLst>
                    <a:outerShdw blurRad="80000" dist="40000" dir="5040000" algn="tl">
                      <a:srgbClr val="000000">
                        <a:alpha val="30000"/>
                      </a:srgbClr>
                    </a:outerShdw>
                  </a:effectLst>
                  <a:latin typeface="Bernard MT Condensed" pitchFamily="18" charset="0"/>
                </a:rPr>
                <a:t>Gaia Engineering</a:t>
              </a:r>
            </a:p>
          </p:txBody>
        </p:sp>
        <p:pic>
          <p:nvPicPr>
            <p:cNvPr id="16" name="Picture 11"/>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550988" y="476250"/>
              <a:ext cx="1770246" cy="149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5" name="TextBox 4"/>
          <p:cNvSpPr txBox="1"/>
          <p:nvPr/>
        </p:nvSpPr>
        <p:spPr>
          <a:xfrm>
            <a:off x="1003932" y="4342316"/>
            <a:ext cx="4741282" cy="1323439"/>
          </a:xfrm>
          <a:prstGeom prst="rect">
            <a:avLst/>
          </a:prstGeom>
          <a:noFill/>
        </p:spPr>
        <p:txBody>
          <a:bodyPr wrap="square" rtlCol="0">
            <a:spAutoFit/>
          </a:bodyPr>
          <a:lstStyle/>
          <a:p>
            <a:r>
              <a:rPr lang="en-AU" sz="2000" b="1" dirty="0"/>
              <a:t>A John W Harrison</a:t>
            </a:r>
            <a:br>
              <a:rPr lang="en-AU" sz="2000" b="1" dirty="0"/>
            </a:br>
            <a:r>
              <a:rPr lang="en-AU" sz="2000" dirty="0"/>
              <a:t>Managing Director TecEco Pty. Ltd. and </a:t>
            </a:r>
            <a:r>
              <a:rPr lang="en-AU" sz="2000" dirty="0" smtClean="0"/>
              <a:t>self funded private </a:t>
            </a:r>
            <a:r>
              <a:rPr lang="en-AU" sz="2000" dirty="0"/>
              <a:t>researcher.</a:t>
            </a:r>
          </a:p>
          <a:p>
            <a:endParaRPr lang="en-AU" sz="2000" dirty="0"/>
          </a:p>
        </p:txBody>
      </p:sp>
      <p:sp>
        <p:nvSpPr>
          <p:cNvPr id="12" name="Footer Placeholder 3"/>
          <p:cNvSpPr txBox="1">
            <a:spLocks/>
          </p:cNvSpPr>
          <p:nvPr/>
        </p:nvSpPr>
        <p:spPr>
          <a:xfrm>
            <a:off x="1864536" y="6516913"/>
            <a:ext cx="5529943" cy="341085"/>
          </a:xfrm>
          <a:prstGeom prst="rect">
            <a:avLst/>
          </a:prstGeom>
        </p:spPr>
        <p:txBody>
          <a:bodyPr/>
          <a:lstStyle>
            <a:defPPr>
              <a:defRPr lang="en-US"/>
            </a:defPPr>
            <a:lvl1pPr algn="l" rtl="0" fontAlgn="base">
              <a:spcBef>
                <a:spcPct val="0"/>
              </a:spcBef>
              <a:spcAft>
                <a:spcPct val="0"/>
              </a:spcAft>
              <a:defRPr kern="1200">
                <a:solidFill>
                  <a:schemeClr val="tx1"/>
                </a:solidFill>
                <a:latin typeface="Calibri" pitchFamily="34" charset="0"/>
                <a:ea typeface="+mn-ea"/>
                <a:cs typeface="Arial" charset="0"/>
              </a:defRPr>
            </a:lvl1pPr>
            <a:lvl2pPr marL="457200" algn="l" rtl="0" fontAlgn="base">
              <a:spcBef>
                <a:spcPct val="0"/>
              </a:spcBef>
              <a:spcAft>
                <a:spcPct val="0"/>
              </a:spcAft>
              <a:defRPr kern="1200">
                <a:solidFill>
                  <a:schemeClr val="tx1"/>
                </a:solidFill>
                <a:latin typeface="Calibri" pitchFamily="34" charset="0"/>
                <a:ea typeface="+mn-ea"/>
                <a:cs typeface="Arial" charset="0"/>
              </a:defRPr>
            </a:lvl2pPr>
            <a:lvl3pPr marL="914400" algn="l" rtl="0" fontAlgn="base">
              <a:spcBef>
                <a:spcPct val="0"/>
              </a:spcBef>
              <a:spcAft>
                <a:spcPct val="0"/>
              </a:spcAft>
              <a:defRPr kern="1200">
                <a:solidFill>
                  <a:schemeClr val="tx1"/>
                </a:solidFill>
                <a:latin typeface="Calibri" pitchFamily="34" charset="0"/>
                <a:ea typeface="+mn-ea"/>
                <a:cs typeface="Arial" charset="0"/>
              </a:defRPr>
            </a:lvl3pPr>
            <a:lvl4pPr marL="1371600" algn="l" rtl="0" fontAlgn="base">
              <a:spcBef>
                <a:spcPct val="0"/>
              </a:spcBef>
              <a:spcAft>
                <a:spcPct val="0"/>
              </a:spcAft>
              <a:defRPr kern="1200">
                <a:solidFill>
                  <a:schemeClr val="tx1"/>
                </a:solidFill>
                <a:latin typeface="Calibri" pitchFamily="34" charset="0"/>
                <a:ea typeface="+mn-ea"/>
                <a:cs typeface="Arial" charset="0"/>
              </a:defRPr>
            </a:lvl4pPr>
            <a:lvl5pPr marL="1828800" algn="l" rtl="0" fontAlgn="base">
              <a:spcBef>
                <a:spcPct val="0"/>
              </a:spcBef>
              <a:spcAft>
                <a:spcPct val="0"/>
              </a:spcAft>
              <a:defRPr kern="1200">
                <a:solidFill>
                  <a:schemeClr val="tx1"/>
                </a:solidFill>
                <a:latin typeface="Calibri" pitchFamily="34" charset="0"/>
                <a:ea typeface="+mn-ea"/>
                <a:cs typeface="Arial" charset="0"/>
              </a:defRPr>
            </a:lvl5pPr>
            <a:lvl6pPr marL="2286000" algn="l" defTabSz="914400" rtl="0" eaLnBrk="1" latinLnBrk="0" hangingPunct="1">
              <a:defRPr kern="1200">
                <a:solidFill>
                  <a:schemeClr val="tx1"/>
                </a:solidFill>
                <a:latin typeface="Calibri" pitchFamily="34" charset="0"/>
                <a:ea typeface="+mn-ea"/>
                <a:cs typeface="Arial" charset="0"/>
              </a:defRPr>
            </a:lvl6pPr>
            <a:lvl7pPr marL="2743200" algn="l" defTabSz="914400" rtl="0" eaLnBrk="1" latinLnBrk="0" hangingPunct="1">
              <a:defRPr kern="1200">
                <a:solidFill>
                  <a:schemeClr val="tx1"/>
                </a:solidFill>
                <a:latin typeface="Calibri" pitchFamily="34" charset="0"/>
                <a:ea typeface="+mn-ea"/>
                <a:cs typeface="Arial" charset="0"/>
              </a:defRPr>
            </a:lvl7pPr>
            <a:lvl8pPr marL="3200400" algn="l" defTabSz="914400" rtl="0" eaLnBrk="1" latinLnBrk="0" hangingPunct="1">
              <a:defRPr kern="1200">
                <a:solidFill>
                  <a:schemeClr val="tx1"/>
                </a:solidFill>
                <a:latin typeface="Calibri" pitchFamily="34" charset="0"/>
                <a:ea typeface="+mn-ea"/>
                <a:cs typeface="Arial" charset="0"/>
              </a:defRPr>
            </a:lvl8pPr>
            <a:lvl9pPr marL="3657600" algn="l" defTabSz="914400" rtl="0" eaLnBrk="1" latinLnBrk="0" hangingPunct="1">
              <a:defRPr kern="1200">
                <a:solidFill>
                  <a:schemeClr val="tx1"/>
                </a:solidFill>
                <a:latin typeface="Calibri" pitchFamily="34" charset="0"/>
                <a:ea typeface="+mn-ea"/>
                <a:cs typeface="Arial" charset="0"/>
              </a:defRPr>
            </a:lvl9pPr>
          </a:lstStyle>
          <a:p>
            <a:pPr>
              <a:defRPr/>
            </a:pPr>
            <a:r>
              <a:rPr lang="en-US" sz="2000" dirty="0" smtClean="0">
                <a:solidFill>
                  <a:schemeClr val="tx2">
                    <a:lumMod val="60000"/>
                    <a:lumOff val="40000"/>
                  </a:schemeClr>
                </a:solidFill>
              </a:rPr>
              <a:t>www.tececo.com  www.gaiaengineering.com</a:t>
            </a:r>
            <a:endParaRPr lang="en-AU" sz="2000" dirty="0">
              <a:solidFill>
                <a:schemeClr val="tx2">
                  <a:lumMod val="60000"/>
                  <a:lumOff val="40000"/>
                </a:schemeClr>
              </a:solidFill>
            </a:endParaRPr>
          </a:p>
        </p:txBody>
      </p:sp>
    </p:spTree>
    <p:extLst>
      <p:ext uri="{BB962C8B-B14F-4D97-AF65-F5344CB8AC3E}">
        <p14:creationId xmlns:p14="http://schemas.microsoft.com/office/powerpoint/2010/main" val="75512178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2094" y="0"/>
            <a:ext cx="8707008" cy="1117600"/>
          </a:xfrm>
        </p:spPr>
        <p:txBody>
          <a:bodyPr/>
          <a:lstStyle/>
          <a:p>
            <a:r>
              <a:rPr lang="en-AU" dirty="0" smtClean="0"/>
              <a:t>A Brief History of How Life on Earth Controls the Climate</a:t>
            </a:r>
            <a:endParaRPr lang="en-AU" dirty="0"/>
          </a:p>
        </p:txBody>
      </p:sp>
      <p:sp>
        <p:nvSpPr>
          <p:cNvPr id="3" name="Content Placeholder 2"/>
          <p:cNvSpPr>
            <a:spLocks noGrp="1"/>
          </p:cNvSpPr>
          <p:nvPr>
            <p:ph idx="1"/>
          </p:nvPr>
        </p:nvSpPr>
        <p:spPr>
          <a:xfrm>
            <a:off x="3777800" y="1318406"/>
            <a:ext cx="4350200" cy="5366657"/>
          </a:xfrm>
        </p:spPr>
        <p:txBody>
          <a:bodyPr/>
          <a:lstStyle/>
          <a:p>
            <a:r>
              <a:rPr lang="en-AU" sz="2400" dirty="0" smtClean="0"/>
              <a:t>The first life on earth began about 3.5 billion years ago.</a:t>
            </a:r>
          </a:p>
          <a:p>
            <a:r>
              <a:rPr lang="en-AU" sz="2400" dirty="0" smtClean="0"/>
              <a:t>The first oxygen was released by cyanobacteria.</a:t>
            </a:r>
          </a:p>
          <a:p>
            <a:pPr lvl="1"/>
            <a:r>
              <a:rPr lang="en-AU" sz="2000" dirty="0" smtClean="0"/>
              <a:t>Initially consumed by free iron in the oceans and precipitated to form iron ore.</a:t>
            </a:r>
          </a:p>
          <a:p>
            <a:pPr lvl="1"/>
            <a:r>
              <a:rPr lang="en-AU" sz="2000" dirty="0" smtClean="0"/>
              <a:t>Then started forming our atmosphere about 2.4 billion years ago.</a:t>
            </a:r>
          </a:p>
          <a:p>
            <a:pPr lvl="1"/>
            <a:r>
              <a:rPr lang="en-AU" sz="2000" dirty="0" smtClean="0"/>
              <a:t>Chloroplasts  in plants evolved from them.</a:t>
            </a:r>
          </a:p>
          <a:p>
            <a:pPr lvl="1"/>
            <a:r>
              <a:rPr lang="en-AU" sz="2000" dirty="0" smtClean="0"/>
              <a:t>Life has controlled climate ever since</a:t>
            </a:r>
            <a:endParaRPr lang="en-AU" sz="2400" dirty="0"/>
          </a:p>
        </p:txBody>
      </p:sp>
      <p:sp>
        <p:nvSpPr>
          <p:cNvPr id="4" name="Footer Placeholder 3"/>
          <p:cNvSpPr>
            <a:spLocks noGrp="1"/>
          </p:cNvSpPr>
          <p:nvPr>
            <p:ph type="ftr" sz="quarter" idx="11"/>
          </p:nvPr>
        </p:nvSpPr>
        <p:spPr/>
        <p:txBody>
          <a:bodyPr/>
          <a:lstStyle/>
          <a:p>
            <a:pPr>
              <a:defRPr/>
            </a:pPr>
            <a:r>
              <a:rPr lang="en-US" dirty="0" smtClean="0"/>
              <a:t>www.tececo.com  www.gaiaengineering.com</a:t>
            </a:r>
            <a:endParaRPr lang="en-AU" dirty="0"/>
          </a:p>
        </p:txBody>
      </p:sp>
      <p:sp>
        <p:nvSpPr>
          <p:cNvPr id="5" name="Slide Number Placeholder 4"/>
          <p:cNvSpPr>
            <a:spLocks noGrp="1"/>
          </p:cNvSpPr>
          <p:nvPr>
            <p:ph type="sldNum" sz="quarter" idx="12"/>
          </p:nvPr>
        </p:nvSpPr>
        <p:spPr/>
        <p:txBody>
          <a:bodyPr/>
          <a:lstStyle/>
          <a:p>
            <a:pPr>
              <a:defRPr/>
            </a:pPr>
            <a:fld id="{C487EC9C-28F4-44BB-9C83-313754E2EF7D}" type="slidenum">
              <a:rPr lang="en-AU" smtClean="0"/>
              <a:pPr>
                <a:defRPr/>
              </a:pPr>
              <a:t>2</a:t>
            </a:fld>
            <a:endParaRPr lang="en-AU" dirty="0"/>
          </a:p>
        </p:txBody>
      </p:sp>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92351" y="2156052"/>
            <a:ext cx="4802996" cy="31277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6132086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1049" y="0"/>
            <a:ext cx="8707008" cy="1001486"/>
          </a:xfrm>
        </p:spPr>
        <p:txBody>
          <a:bodyPr/>
          <a:lstStyle/>
          <a:p>
            <a:r>
              <a:rPr lang="en-AU" dirty="0" smtClean="0"/>
              <a:t>Paleoclimate</a:t>
            </a:r>
            <a:endParaRPr lang="en-AU" dirty="0"/>
          </a:p>
        </p:txBody>
      </p:sp>
      <p:sp>
        <p:nvSpPr>
          <p:cNvPr id="4" name="Footer Placeholder 3"/>
          <p:cNvSpPr>
            <a:spLocks noGrp="1"/>
          </p:cNvSpPr>
          <p:nvPr>
            <p:ph type="ftr" sz="quarter" idx="11"/>
          </p:nvPr>
        </p:nvSpPr>
        <p:spPr/>
        <p:txBody>
          <a:bodyPr/>
          <a:lstStyle/>
          <a:p>
            <a:pPr>
              <a:defRPr/>
            </a:pPr>
            <a:r>
              <a:rPr lang="en-US" dirty="0" smtClean="0"/>
              <a:t>www.tececo.com  www.gaiaengineering.com</a:t>
            </a:r>
            <a:endParaRPr lang="en-AU" dirty="0"/>
          </a:p>
        </p:txBody>
      </p:sp>
      <p:sp>
        <p:nvSpPr>
          <p:cNvPr id="5" name="Slide Number Placeholder 4"/>
          <p:cNvSpPr>
            <a:spLocks noGrp="1"/>
          </p:cNvSpPr>
          <p:nvPr>
            <p:ph type="sldNum" sz="quarter" idx="12"/>
          </p:nvPr>
        </p:nvSpPr>
        <p:spPr/>
        <p:txBody>
          <a:bodyPr/>
          <a:lstStyle/>
          <a:p>
            <a:pPr>
              <a:defRPr/>
            </a:pPr>
            <a:fld id="{C487EC9C-28F4-44BB-9C83-313754E2EF7D}" type="slidenum">
              <a:rPr lang="en-AU" smtClean="0"/>
              <a:pPr>
                <a:defRPr/>
              </a:pPr>
              <a:t>3</a:t>
            </a:fld>
            <a:endParaRPr lang="en-AU" dirty="0"/>
          </a:p>
        </p:txBody>
      </p:sp>
      <p:pic>
        <p:nvPicPr>
          <p:cNvPr id="8194" name="Picture 2" descr="C:\TecEco\Graphics\Earth Climate\CO2TemperatureCorrelation.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0999" y="1212850"/>
            <a:ext cx="8380413" cy="529590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3794691" y="3723802"/>
            <a:ext cx="1553028" cy="646331"/>
          </a:xfrm>
          <a:prstGeom prst="rect">
            <a:avLst/>
          </a:prstGeom>
          <a:noFill/>
        </p:spPr>
        <p:txBody>
          <a:bodyPr wrap="square" rtlCol="0">
            <a:spAutoFit/>
          </a:bodyPr>
          <a:lstStyle/>
          <a:p>
            <a:r>
              <a:rPr lang="en-AU" b="1" dirty="0" smtClean="0">
                <a:solidFill>
                  <a:schemeClr val="accent3">
                    <a:lumMod val="50000"/>
                  </a:schemeClr>
                </a:solidFill>
              </a:rPr>
              <a:t>The Great Oxygenation</a:t>
            </a:r>
            <a:endParaRPr lang="en-AU" b="1" dirty="0">
              <a:solidFill>
                <a:schemeClr val="accent3">
                  <a:lumMod val="50000"/>
                </a:schemeClr>
              </a:solidFill>
            </a:endParaRPr>
          </a:p>
        </p:txBody>
      </p:sp>
      <p:sp>
        <p:nvSpPr>
          <p:cNvPr id="10" name="TextBox 9"/>
          <p:cNvSpPr txBox="1"/>
          <p:nvPr/>
        </p:nvSpPr>
        <p:spPr>
          <a:xfrm>
            <a:off x="5413032" y="5384407"/>
            <a:ext cx="1787867" cy="369332"/>
          </a:xfrm>
          <a:prstGeom prst="rect">
            <a:avLst/>
          </a:prstGeom>
          <a:noFill/>
        </p:spPr>
        <p:txBody>
          <a:bodyPr wrap="square" rtlCol="0">
            <a:spAutoFit/>
          </a:bodyPr>
          <a:lstStyle/>
          <a:p>
            <a:r>
              <a:rPr lang="en-AU" b="1" dirty="0" smtClean="0">
                <a:solidFill>
                  <a:schemeClr val="accent3">
                    <a:lumMod val="50000"/>
                  </a:schemeClr>
                </a:solidFill>
              </a:rPr>
              <a:t>Free Oxygen</a:t>
            </a:r>
            <a:endParaRPr lang="en-AU" b="1" dirty="0">
              <a:solidFill>
                <a:schemeClr val="accent3">
                  <a:lumMod val="50000"/>
                </a:schemeClr>
              </a:solidFill>
            </a:endParaRPr>
          </a:p>
        </p:txBody>
      </p:sp>
    </p:spTree>
    <p:extLst>
      <p:ext uri="{BB962C8B-B14F-4D97-AF65-F5344CB8AC3E}">
        <p14:creationId xmlns:p14="http://schemas.microsoft.com/office/powerpoint/2010/main" val="123460794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049" y="0"/>
            <a:ext cx="8707008" cy="1092200"/>
          </a:xfrm>
        </p:spPr>
        <p:txBody>
          <a:bodyPr/>
          <a:lstStyle/>
          <a:p>
            <a:r>
              <a:rPr lang="en-AU" sz="3600" dirty="0" smtClean="0"/>
              <a:t>The Industrial Revolution – Machines</a:t>
            </a:r>
            <a:endParaRPr lang="en-AU" sz="3600" dirty="0"/>
          </a:p>
        </p:txBody>
      </p:sp>
      <p:sp>
        <p:nvSpPr>
          <p:cNvPr id="4" name="Footer Placeholder 3"/>
          <p:cNvSpPr>
            <a:spLocks noGrp="1"/>
          </p:cNvSpPr>
          <p:nvPr>
            <p:ph type="ftr" sz="quarter" idx="11"/>
          </p:nvPr>
        </p:nvSpPr>
        <p:spPr/>
        <p:txBody>
          <a:bodyPr/>
          <a:lstStyle/>
          <a:p>
            <a:pPr>
              <a:defRPr/>
            </a:pPr>
            <a:r>
              <a:rPr lang="en-US" dirty="0" smtClean="0"/>
              <a:t>www.tececo.com  www.gaiaengineering.com</a:t>
            </a:r>
            <a:endParaRPr lang="en-AU" dirty="0"/>
          </a:p>
        </p:txBody>
      </p:sp>
      <p:sp>
        <p:nvSpPr>
          <p:cNvPr id="5" name="Slide Number Placeholder 4"/>
          <p:cNvSpPr>
            <a:spLocks noGrp="1"/>
          </p:cNvSpPr>
          <p:nvPr>
            <p:ph type="sldNum" sz="quarter" idx="12"/>
          </p:nvPr>
        </p:nvSpPr>
        <p:spPr/>
        <p:txBody>
          <a:bodyPr/>
          <a:lstStyle/>
          <a:p>
            <a:pPr>
              <a:defRPr/>
            </a:pPr>
            <a:fld id="{C487EC9C-28F4-44BB-9C83-313754E2EF7D}" type="slidenum">
              <a:rPr lang="en-AU" smtClean="0"/>
              <a:pPr>
                <a:defRPr/>
              </a:pPr>
              <a:t>4</a:t>
            </a:fld>
            <a:endParaRPr lang="en-AU" dirty="0"/>
          </a:p>
        </p:txBody>
      </p:sp>
      <p:sp>
        <p:nvSpPr>
          <p:cNvPr id="6" name="AutoShape 2" descr="man working in a field in rural India"/>
          <p:cNvSpPr>
            <a:spLocks noChangeAspect="1" noChangeArrowheads="1"/>
          </p:cNvSpPr>
          <p:nvPr/>
        </p:nvSpPr>
        <p:spPr bwMode="auto">
          <a:xfrm>
            <a:off x="6350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AU" dirty="0"/>
          </a:p>
        </p:txBody>
      </p:sp>
      <p:pic>
        <p:nvPicPr>
          <p:cNvPr id="921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2291" y="1222702"/>
            <a:ext cx="2614936" cy="22052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0070" y="4114759"/>
            <a:ext cx="3701700" cy="23123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4" name="Picture 8" descr="http://images.nationalgeographic.com/wpf/media-live/photos/000/120/cache/women-digging-rajasthan_12003_990x742.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648200" y="1306989"/>
            <a:ext cx="2816907" cy="2113392"/>
          </a:xfrm>
          <a:prstGeom prst="rect">
            <a:avLst/>
          </a:prstGeom>
          <a:noFill/>
          <a:extLst>
            <a:ext uri="{909E8E84-426E-40DD-AFC4-6F175D3DCCD1}">
              <a14:hiddenFill xmlns:a14="http://schemas.microsoft.com/office/drawing/2010/main">
                <a:solidFill>
                  <a:srgbClr val="FFFFFF"/>
                </a:solidFill>
              </a14:hiddenFill>
            </a:ext>
          </a:extLst>
        </p:spPr>
      </p:pic>
      <p:pic>
        <p:nvPicPr>
          <p:cNvPr id="9226" name="Picture 1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52297" y="3858759"/>
            <a:ext cx="3385230" cy="225271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Down Arrow 6"/>
          <p:cNvSpPr/>
          <p:nvPr/>
        </p:nvSpPr>
        <p:spPr>
          <a:xfrm>
            <a:off x="1824222" y="3515362"/>
            <a:ext cx="431074" cy="686794"/>
          </a:xfrm>
          <a:prstGeom prst="downArrow">
            <a:avLst/>
          </a:prstGeom>
          <a:gradFill>
            <a:gsLst>
              <a:gs pos="0">
                <a:srgbClr val="92D050"/>
              </a:gs>
              <a:gs pos="100000">
                <a:schemeClr val="bg2">
                  <a:lumMod val="5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17" name="Down Arrow 16"/>
          <p:cNvSpPr/>
          <p:nvPr/>
        </p:nvSpPr>
        <p:spPr>
          <a:xfrm rot="19822179">
            <a:off x="5899990" y="3496827"/>
            <a:ext cx="431074" cy="576576"/>
          </a:xfrm>
          <a:prstGeom prst="downArrow">
            <a:avLst/>
          </a:prstGeom>
          <a:gradFill>
            <a:gsLst>
              <a:gs pos="0">
                <a:srgbClr val="92D050"/>
              </a:gs>
              <a:gs pos="100000">
                <a:schemeClr val="bg2">
                  <a:lumMod val="5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dirty="0"/>
          </a:p>
        </p:txBody>
      </p:sp>
    </p:spTree>
    <p:extLst>
      <p:ext uri="{BB962C8B-B14F-4D97-AF65-F5344CB8AC3E}">
        <p14:creationId xmlns:p14="http://schemas.microsoft.com/office/powerpoint/2010/main" val="186583097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049" y="-1"/>
            <a:ext cx="8707008" cy="841829"/>
          </a:xfrm>
        </p:spPr>
        <p:txBody>
          <a:bodyPr/>
          <a:lstStyle/>
          <a:p>
            <a:r>
              <a:rPr lang="en-AU" dirty="0" smtClean="0"/>
              <a:t>The Result - A Rising Rate of Warming</a:t>
            </a:r>
            <a:endParaRPr lang="en-AU" dirty="0"/>
          </a:p>
        </p:txBody>
      </p:sp>
      <p:sp>
        <p:nvSpPr>
          <p:cNvPr id="4" name="Footer Placeholder 3"/>
          <p:cNvSpPr>
            <a:spLocks noGrp="1"/>
          </p:cNvSpPr>
          <p:nvPr>
            <p:ph type="ftr" sz="quarter" idx="11"/>
          </p:nvPr>
        </p:nvSpPr>
        <p:spPr/>
        <p:txBody>
          <a:bodyPr/>
          <a:lstStyle/>
          <a:p>
            <a:pPr>
              <a:defRPr/>
            </a:pPr>
            <a:r>
              <a:rPr lang="en-US" dirty="0" smtClean="0"/>
              <a:t>www.tececo.com  www.gaiaengineering.com</a:t>
            </a:r>
            <a:endParaRPr lang="en-AU" dirty="0"/>
          </a:p>
        </p:txBody>
      </p:sp>
      <p:sp>
        <p:nvSpPr>
          <p:cNvPr id="5" name="Slide Number Placeholder 4"/>
          <p:cNvSpPr>
            <a:spLocks noGrp="1"/>
          </p:cNvSpPr>
          <p:nvPr>
            <p:ph type="sldNum" sz="quarter" idx="12"/>
          </p:nvPr>
        </p:nvSpPr>
        <p:spPr/>
        <p:txBody>
          <a:bodyPr/>
          <a:lstStyle/>
          <a:p>
            <a:pPr>
              <a:defRPr/>
            </a:pPr>
            <a:fld id="{C487EC9C-28F4-44BB-9C83-313754E2EF7D}" type="slidenum">
              <a:rPr lang="en-AU" smtClean="0"/>
              <a:pPr>
                <a:defRPr/>
              </a:pPr>
              <a:t>5</a:t>
            </a:fld>
            <a:endParaRPr lang="en-AU" dirty="0"/>
          </a:p>
        </p:txBody>
      </p:sp>
      <p:pic>
        <p:nvPicPr>
          <p:cNvPr id="6" name="Picture 6" descr="https://c479107.ssl.cf2.rackcdn.com/files/6858/area14mp/gwxt5pns-132617288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4" y="870857"/>
            <a:ext cx="7997372" cy="53158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223999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a:xfrm>
            <a:off x="334832" y="-20640"/>
            <a:ext cx="8320218" cy="982660"/>
          </a:xfrm>
        </p:spPr>
        <p:txBody>
          <a:bodyPr/>
          <a:lstStyle/>
          <a:p>
            <a:r>
              <a:rPr lang="en-AU" dirty="0" smtClean="0"/>
              <a:t>Net Atmospheric Emissions</a:t>
            </a:r>
          </a:p>
        </p:txBody>
      </p:sp>
      <p:sp>
        <p:nvSpPr>
          <p:cNvPr id="2" name="TextBox 1"/>
          <p:cNvSpPr txBox="1"/>
          <p:nvPr/>
        </p:nvSpPr>
        <p:spPr>
          <a:xfrm>
            <a:off x="334832" y="2901780"/>
            <a:ext cx="8622902" cy="3293209"/>
          </a:xfrm>
          <a:prstGeom prst="rect">
            <a:avLst/>
          </a:prstGeom>
          <a:noFill/>
        </p:spPr>
        <p:txBody>
          <a:bodyPr wrap="square" rtlCol="0">
            <a:spAutoFit/>
          </a:bodyPr>
          <a:lstStyle/>
          <a:p>
            <a:r>
              <a:rPr lang="en-AU" sz="1600" b="1" dirty="0" smtClean="0"/>
              <a:t>For Portland Cement:</a:t>
            </a:r>
            <a:br>
              <a:rPr lang="en-AU" sz="1600" b="1" dirty="0" smtClean="0"/>
            </a:br>
            <a:endParaRPr lang="en-AU" sz="1600" dirty="0" smtClean="0"/>
          </a:p>
          <a:p>
            <a:r>
              <a:rPr lang="en-AU" sz="1600" dirty="0" smtClean="0"/>
              <a:t>Using the latest figures available which are from the Chinese Ministry of Environment Protection (MEP 2011) and they agree with the numbers I have from our LCA model.</a:t>
            </a:r>
          </a:p>
          <a:p>
            <a:endParaRPr lang="en-AU" sz="1600" dirty="0"/>
          </a:p>
          <a:p>
            <a:r>
              <a:rPr lang="en-AU" sz="1600" dirty="0" smtClean="0"/>
              <a:t>877 </a:t>
            </a:r>
            <a:r>
              <a:rPr lang="en-AU" sz="1600" dirty="0"/>
              <a:t>kg of CO</a:t>
            </a:r>
            <a:r>
              <a:rPr lang="en-AU" sz="1600" baseline="-25000" dirty="0"/>
              <a:t>2</a:t>
            </a:r>
            <a:r>
              <a:rPr lang="en-AU" sz="1600" dirty="0"/>
              <a:t> are emitted for every tonne of Portland cement clinker produced, 820 kg from direct processes and 57 kg from indirect sources (the burning of coal for the electric power needed). MEP also estimates that waste heat recycling in the industry saves 16 kg CO</a:t>
            </a:r>
            <a:r>
              <a:rPr lang="en-AU" sz="1600" baseline="-25000" dirty="0"/>
              <a:t>2</a:t>
            </a:r>
            <a:r>
              <a:rPr lang="en-AU" sz="1600" dirty="0"/>
              <a:t> emissions – making 861  kg for each tonne of cement produced  This is </a:t>
            </a:r>
            <a:r>
              <a:rPr lang="en-AU" sz="1600" dirty="0" smtClean="0"/>
              <a:t>close to the </a:t>
            </a:r>
            <a:r>
              <a:rPr lang="en-AU" sz="1600" dirty="0"/>
              <a:t>figure </a:t>
            </a:r>
            <a:r>
              <a:rPr lang="en-AU" sz="1600" dirty="0" smtClean="0"/>
              <a:t>TecEco have in their LCA downloadable under Downloads\Tools on the TecEco web site. Using </a:t>
            </a:r>
            <a:r>
              <a:rPr lang="en-AU" sz="1600" dirty="0"/>
              <a:t>these figures, the production of 3.4 billion tonnes cement would thus lead to emissions of 2.9 billion tonnes CO</a:t>
            </a:r>
            <a:r>
              <a:rPr lang="en-AU" sz="1600" baseline="-25000" dirty="0"/>
              <a:t>2</a:t>
            </a:r>
            <a:r>
              <a:rPr lang="en-AU" sz="1600" dirty="0" smtClean="0"/>
              <a:t>. </a:t>
            </a:r>
          </a:p>
          <a:p>
            <a:endParaRPr lang="en-AU" sz="1600" dirty="0"/>
          </a:p>
          <a:p>
            <a:r>
              <a:rPr lang="en-AU" sz="1600" dirty="0" smtClean="0"/>
              <a:t>The </a:t>
            </a:r>
            <a:r>
              <a:rPr lang="en-AU" sz="1600" dirty="0"/>
              <a:t>current contribution of cement production globally </a:t>
            </a:r>
            <a:r>
              <a:rPr lang="en-AU" sz="1600" dirty="0" smtClean="0"/>
              <a:t>is therefore 2.9/33 </a:t>
            </a:r>
            <a:r>
              <a:rPr lang="en-AU" sz="1600" dirty="0"/>
              <a:t>x 100%, or 8.8%. </a:t>
            </a:r>
          </a:p>
        </p:txBody>
      </p:sp>
      <p:sp>
        <p:nvSpPr>
          <p:cNvPr id="9" name="TextBox 8"/>
          <p:cNvSpPr txBox="1"/>
          <p:nvPr/>
        </p:nvSpPr>
        <p:spPr>
          <a:xfrm>
            <a:off x="334832" y="982660"/>
            <a:ext cx="8622902" cy="1826141"/>
          </a:xfrm>
          <a:prstGeom prst="rect">
            <a:avLst/>
          </a:prstGeom>
          <a:noFill/>
        </p:spPr>
        <p:txBody>
          <a:bodyPr wrap="square" rtlCol="0">
            <a:spAutoFit/>
          </a:bodyPr>
          <a:lstStyle/>
          <a:p>
            <a:r>
              <a:rPr lang="en-AU" sz="1600" b="1" dirty="0" smtClean="0"/>
              <a:t>For Global Anthropogenic Emissions:</a:t>
            </a:r>
            <a:br>
              <a:rPr lang="en-AU" sz="1600" b="1" dirty="0" smtClean="0"/>
            </a:br>
            <a:endParaRPr lang="en-AU" sz="1600" b="1" dirty="0" smtClean="0"/>
          </a:p>
          <a:p>
            <a:r>
              <a:rPr lang="en-AU" sz="1600" dirty="0" smtClean="0"/>
              <a:t>According </a:t>
            </a:r>
            <a:r>
              <a:rPr lang="en-AU" sz="1600" dirty="0"/>
              <a:t>to recent research published in </a:t>
            </a:r>
            <a:r>
              <a:rPr lang="en-AU" sz="1600" i="1" dirty="0"/>
              <a:t>Nature</a:t>
            </a:r>
            <a:r>
              <a:rPr lang="en-AU" sz="1600" dirty="0"/>
              <a:t>, carbon emissions from burning fossil fuels and producing cement reached 9.1±0.5 Pg Carbon (9.1 billion tonnes carbon, or 33 billion tonnes carbon dioxide) in 2011.</a:t>
            </a:r>
            <a:r>
              <a:rPr lang="en-AU" sz="1600" baseline="30000" dirty="0"/>
              <a:t> </a:t>
            </a:r>
            <a:endParaRPr lang="en-AU" sz="1600" baseline="30000" dirty="0" smtClean="0"/>
          </a:p>
          <a:p>
            <a:endParaRPr lang="en-AU" sz="1600" baseline="30000" dirty="0"/>
          </a:p>
          <a:p>
            <a:r>
              <a:rPr lang="en-AU" sz="1100" dirty="0"/>
              <a:t>Source: Peters, G.P., Marland, G., Le Quere, C., Boden, T., Canadell, J.G. and Raupach, M.R. 2012. Rapid growth in CO2 emissions after the 2008-2009 global financial crisis, Nature Climate Change, 2: 2-4</a:t>
            </a:r>
            <a:endParaRPr lang="en-AU" sz="1100" dirty="0" smtClean="0"/>
          </a:p>
        </p:txBody>
      </p:sp>
      <p:sp>
        <p:nvSpPr>
          <p:cNvPr id="8" name="Slide Number Placeholder 7"/>
          <p:cNvSpPr>
            <a:spLocks noGrp="1"/>
          </p:cNvSpPr>
          <p:nvPr>
            <p:ph type="sldNum" sz="quarter" idx="12"/>
          </p:nvPr>
        </p:nvSpPr>
        <p:spPr/>
        <p:txBody>
          <a:bodyPr/>
          <a:lstStyle/>
          <a:p>
            <a:pPr>
              <a:defRPr/>
            </a:pPr>
            <a:fld id="{F71B3B6A-19B4-400D-97B4-E35E1DB243EF}" type="slidenum">
              <a:rPr lang="en-AU" smtClean="0"/>
              <a:pPr>
                <a:defRPr/>
              </a:pPr>
              <a:t>6</a:t>
            </a:fld>
            <a:endParaRPr lang="en-AU" dirty="0"/>
          </a:p>
        </p:txBody>
      </p:sp>
      <p:sp>
        <p:nvSpPr>
          <p:cNvPr id="7" name="Footer Placeholder 6"/>
          <p:cNvSpPr>
            <a:spLocks noGrp="1"/>
          </p:cNvSpPr>
          <p:nvPr>
            <p:ph type="ftr" sz="quarter" idx="11"/>
          </p:nvPr>
        </p:nvSpPr>
        <p:spPr/>
        <p:txBody>
          <a:bodyPr/>
          <a:lstStyle/>
          <a:p>
            <a:pPr>
              <a:defRPr/>
            </a:pPr>
            <a:r>
              <a:rPr lang="en-US" dirty="0" smtClean="0"/>
              <a:t>www.tececo.com  www.gaiaengineering.com</a:t>
            </a:r>
            <a:endParaRPr lang="en-AU" dirty="0"/>
          </a:p>
        </p:txBody>
      </p:sp>
    </p:spTree>
    <p:extLst>
      <p:ext uri="{BB962C8B-B14F-4D97-AF65-F5344CB8AC3E}">
        <p14:creationId xmlns:p14="http://schemas.microsoft.com/office/powerpoint/2010/main" val="286770269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a:xfrm>
            <a:off x="241049" y="0"/>
            <a:ext cx="8707008" cy="1001486"/>
          </a:xfrm>
        </p:spPr>
        <p:txBody>
          <a:bodyPr/>
          <a:lstStyle/>
          <a:p>
            <a:pPr eaLnBrk="1" hangingPunct="1"/>
            <a:r>
              <a:rPr lang="en-AU" sz="4400" dirty="0" smtClean="0"/>
              <a:t>The Techno Process</a:t>
            </a:r>
            <a:endParaRPr lang="en-AU" sz="4400" dirty="0"/>
          </a:p>
        </p:txBody>
      </p:sp>
      <p:sp>
        <p:nvSpPr>
          <p:cNvPr id="3" name="Slide Number Placeholder 2"/>
          <p:cNvSpPr>
            <a:spLocks noGrp="1"/>
          </p:cNvSpPr>
          <p:nvPr>
            <p:ph type="sldNum" sz="quarter" idx="12"/>
          </p:nvPr>
        </p:nvSpPr>
        <p:spPr>
          <a:xfrm>
            <a:off x="8526379" y="6553200"/>
            <a:ext cx="617621" cy="304800"/>
          </a:xfrm>
        </p:spPr>
        <p:txBody>
          <a:bodyPr/>
          <a:lstStyle/>
          <a:p>
            <a:pPr>
              <a:defRPr/>
            </a:pPr>
            <a:fld id="{C487EC9C-28F4-44BB-9C83-313754E2EF7D}" type="slidenum">
              <a:rPr lang="en-AU" smtClean="0"/>
              <a:pPr>
                <a:defRPr/>
              </a:pPr>
              <a:t>7</a:t>
            </a:fld>
            <a:endParaRPr lang="en-AU" dirty="0"/>
          </a:p>
        </p:txBody>
      </p:sp>
      <p:sp>
        <p:nvSpPr>
          <p:cNvPr id="2" name="Right Arrow 1"/>
          <p:cNvSpPr/>
          <p:nvPr/>
        </p:nvSpPr>
        <p:spPr>
          <a:xfrm>
            <a:off x="1151261" y="828824"/>
            <a:ext cx="6824546" cy="864096"/>
          </a:xfrm>
          <a:prstGeom prst="rightArrow">
            <a:avLst/>
          </a:prstGeom>
          <a:gradFill flip="none" rotWithShape="1">
            <a:gsLst>
              <a:gs pos="0">
                <a:schemeClr val="bg2">
                  <a:lumMod val="75000"/>
                </a:schemeClr>
              </a:gs>
              <a:gs pos="50000">
                <a:schemeClr val="accent1">
                  <a:tint val="44500"/>
                  <a:satMod val="160000"/>
                </a:schemeClr>
              </a:gs>
              <a:gs pos="100000">
                <a:srgbClr val="FF9966"/>
              </a:gs>
            </a:gsLst>
            <a:lin ang="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b="1" dirty="0" smtClean="0">
                <a:solidFill>
                  <a:schemeClr val="tx1"/>
                </a:solidFill>
              </a:rPr>
              <a:t>Extract, Process, Build, &amp; Manufacture, Use, Dispose</a:t>
            </a:r>
            <a:endParaRPr lang="en-AU" b="1" dirty="0">
              <a:solidFill>
                <a:schemeClr val="tx1"/>
              </a:solidFill>
            </a:endParaRPr>
          </a:p>
        </p:txBody>
      </p:sp>
      <p:pic>
        <p:nvPicPr>
          <p:cNvPr id="9" name="Picture 36" descr="j021519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32130" y="817267"/>
            <a:ext cx="966727" cy="904681"/>
          </a:xfrm>
          <a:prstGeom prst="rect">
            <a:avLst/>
          </a:prstGeom>
          <a:noFill/>
          <a:ln w="25400">
            <a:noFill/>
            <a:miter lim="800000"/>
            <a:headEnd/>
            <a:tailEnd/>
          </a:ln>
          <a:extLst>
            <a:ext uri="{909E8E84-426E-40DD-AFC4-6F175D3DCCD1}">
              <a14:hiddenFill xmlns:a14="http://schemas.microsoft.com/office/drawing/2010/main">
                <a:solidFill>
                  <a:srgbClr val="FFFFFF"/>
                </a:solidFill>
              </a14:hiddenFill>
            </a:ext>
          </a:extLst>
        </p:spPr>
      </p:pic>
      <p:sp>
        <p:nvSpPr>
          <p:cNvPr id="14" name="Title 1"/>
          <p:cNvSpPr txBox="1">
            <a:spLocks/>
          </p:cNvSpPr>
          <p:nvPr/>
        </p:nvSpPr>
        <p:spPr bwMode="auto">
          <a:xfrm>
            <a:off x="687324" y="1542833"/>
            <a:ext cx="7565090" cy="6561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eaLnBrk="1" hangingPunct="1"/>
            <a:r>
              <a:rPr lang="en-AU" sz="3600" dirty="0" smtClean="0"/>
              <a:t>Underlying Molecular Flows</a:t>
            </a:r>
          </a:p>
        </p:txBody>
      </p:sp>
      <p:grpSp>
        <p:nvGrpSpPr>
          <p:cNvPr id="11" name="Group 10"/>
          <p:cNvGrpSpPr/>
          <p:nvPr/>
        </p:nvGrpSpPr>
        <p:grpSpPr>
          <a:xfrm>
            <a:off x="724818" y="2504456"/>
            <a:ext cx="1586582" cy="3579404"/>
            <a:chOff x="698800" y="2776275"/>
            <a:chExt cx="1219200" cy="3511292"/>
          </a:xfrm>
        </p:grpSpPr>
        <p:sp>
          <p:nvSpPr>
            <p:cNvPr id="10" name="TextBox 9"/>
            <p:cNvSpPr txBox="1"/>
            <p:nvPr/>
          </p:nvSpPr>
          <p:spPr>
            <a:xfrm>
              <a:off x="698800" y="2776275"/>
              <a:ext cx="1219200" cy="610669"/>
            </a:xfrm>
            <a:prstGeom prst="rect">
              <a:avLst/>
            </a:prstGeom>
            <a:solidFill>
              <a:schemeClr val="bg2">
                <a:lumMod val="50000"/>
              </a:schemeClr>
            </a:solidFill>
            <a:ln>
              <a:solidFill>
                <a:schemeClr val="accent1">
                  <a:shade val="50000"/>
                </a:schemeClr>
              </a:solidFill>
            </a:ln>
          </p:spPr>
          <p:txBody>
            <a:bodyPr wrap="none" rtlCol="0">
              <a:noAutofit/>
            </a:bodyPr>
            <a:lstStyle/>
            <a:p>
              <a:pPr algn="ctr"/>
              <a:r>
                <a:rPr lang="en-AU" b="1" dirty="0" smtClean="0"/>
                <a:t>Extract</a:t>
              </a:r>
              <a:endParaRPr lang="en-AU" b="1" dirty="0"/>
            </a:p>
          </p:txBody>
        </p:sp>
        <p:sp>
          <p:nvSpPr>
            <p:cNvPr id="20" name="TextBox 19"/>
            <p:cNvSpPr txBox="1"/>
            <p:nvPr/>
          </p:nvSpPr>
          <p:spPr>
            <a:xfrm>
              <a:off x="698800" y="3397410"/>
              <a:ext cx="1219200" cy="1970195"/>
            </a:xfrm>
            <a:prstGeom prst="rect">
              <a:avLst/>
            </a:prstGeom>
            <a:solidFill>
              <a:schemeClr val="tx2">
                <a:lumMod val="60000"/>
                <a:lumOff val="40000"/>
              </a:schemeClr>
            </a:solidFill>
            <a:ln>
              <a:solidFill>
                <a:schemeClr val="accent1">
                  <a:shade val="50000"/>
                </a:schemeClr>
              </a:solidFill>
            </a:ln>
          </p:spPr>
          <p:txBody>
            <a:bodyPr wrap="square" rtlCol="0">
              <a:noAutofit/>
            </a:bodyPr>
            <a:lstStyle/>
            <a:p>
              <a:pPr algn="ctr"/>
              <a:r>
                <a:rPr lang="en-AU" dirty="0" smtClean="0"/>
                <a:t>Methane NOX &amp; SOX</a:t>
              </a:r>
              <a:br>
                <a:rPr lang="en-AU" dirty="0" smtClean="0"/>
              </a:br>
              <a:r>
                <a:rPr lang="en-AU" dirty="0" smtClean="0"/>
                <a:t>Heavy Metals</a:t>
              </a:r>
              <a:br>
                <a:rPr lang="en-AU" dirty="0" smtClean="0"/>
              </a:br>
              <a:r>
                <a:rPr lang="en-AU" dirty="0" smtClean="0"/>
                <a:t>CO</a:t>
              </a:r>
              <a:r>
                <a:rPr lang="en-AU" baseline="-25000" dirty="0" smtClean="0"/>
                <a:t>2</a:t>
              </a:r>
              <a:br>
                <a:rPr lang="en-AU" baseline="-25000" dirty="0" smtClean="0"/>
              </a:br>
              <a:r>
                <a:rPr lang="en-AU" baseline="-25000" dirty="0" smtClean="0"/>
                <a:t> </a:t>
              </a:r>
              <a:r>
                <a:rPr lang="en-AU" dirty="0" smtClean="0"/>
                <a:t>etc.</a:t>
              </a:r>
              <a:endParaRPr lang="en-AU" dirty="0"/>
            </a:p>
          </p:txBody>
        </p:sp>
        <p:sp>
          <p:nvSpPr>
            <p:cNvPr id="21" name="TextBox 20"/>
            <p:cNvSpPr txBox="1"/>
            <p:nvPr/>
          </p:nvSpPr>
          <p:spPr>
            <a:xfrm>
              <a:off x="702517" y="5378447"/>
              <a:ext cx="1215483" cy="909120"/>
            </a:xfrm>
            <a:prstGeom prst="rect">
              <a:avLst/>
            </a:prstGeom>
            <a:solidFill>
              <a:srgbClr val="FFC000"/>
            </a:solidFill>
            <a:ln>
              <a:solidFill>
                <a:schemeClr val="accent1">
                  <a:shade val="50000"/>
                </a:schemeClr>
              </a:solidFill>
            </a:ln>
          </p:spPr>
          <p:txBody>
            <a:bodyPr wrap="square" rtlCol="0">
              <a:noAutofit/>
            </a:bodyPr>
            <a:lstStyle/>
            <a:p>
              <a:pPr algn="ctr"/>
              <a:r>
                <a:rPr lang="en-AU" dirty="0" smtClean="0"/>
                <a:t>Embodied &amp; Process Energy</a:t>
              </a:r>
              <a:endParaRPr lang="en-AU" dirty="0"/>
            </a:p>
          </p:txBody>
        </p:sp>
      </p:grpSp>
      <p:grpSp>
        <p:nvGrpSpPr>
          <p:cNvPr id="13" name="Group 12"/>
          <p:cNvGrpSpPr/>
          <p:nvPr/>
        </p:nvGrpSpPr>
        <p:grpSpPr>
          <a:xfrm>
            <a:off x="2810167" y="2245257"/>
            <a:ext cx="1651767" cy="3839730"/>
            <a:chOff x="2926781" y="2728338"/>
            <a:chExt cx="1221453" cy="3839730"/>
          </a:xfrm>
        </p:grpSpPr>
        <p:sp>
          <p:nvSpPr>
            <p:cNvPr id="22" name="TextBox 21"/>
            <p:cNvSpPr txBox="1"/>
            <p:nvPr/>
          </p:nvSpPr>
          <p:spPr>
            <a:xfrm>
              <a:off x="2926781" y="2728338"/>
              <a:ext cx="1221453" cy="1308408"/>
            </a:xfrm>
            <a:prstGeom prst="rect">
              <a:avLst/>
            </a:prstGeom>
            <a:solidFill>
              <a:schemeClr val="bg2">
                <a:lumMod val="50000"/>
              </a:schemeClr>
            </a:solidFill>
            <a:ln>
              <a:solidFill>
                <a:schemeClr val="accent1">
                  <a:shade val="50000"/>
                </a:schemeClr>
              </a:solidFill>
            </a:ln>
          </p:spPr>
          <p:txBody>
            <a:bodyPr wrap="none" rtlCol="0">
              <a:noAutofit/>
            </a:bodyPr>
            <a:lstStyle/>
            <a:p>
              <a:pPr algn="ctr"/>
              <a:r>
                <a:rPr lang="en-AU" b="1" dirty="0" smtClean="0">
                  <a:solidFill>
                    <a:schemeClr val="tx1"/>
                  </a:solidFill>
                </a:rPr>
                <a:t>Process,</a:t>
              </a:r>
              <a:br>
                <a:rPr lang="en-AU" b="1" dirty="0" smtClean="0">
                  <a:solidFill>
                    <a:schemeClr val="tx1"/>
                  </a:solidFill>
                </a:rPr>
              </a:br>
              <a:r>
                <a:rPr lang="en-AU" b="1" dirty="0" smtClean="0">
                  <a:solidFill>
                    <a:schemeClr val="tx1"/>
                  </a:solidFill>
                </a:rPr>
                <a:t>Build</a:t>
              </a:r>
              <a:br>
                <a:rPr lang="en-AU" b="1" dirty="0" smtClean="0">
                  <a:solidFill>
                    <a:schemeClr val="tx1"/>
                  </a:solidFill>
                </a:rPr>
              </a:br>
              <a:r>
                <a:rPr lang="en-AU" b="1" dirty="0" smtClean="0">
                  <a:solidFill>
                    <a:schemeClr val="tx1"/>
                  </a:solidFill>
                </a:rPr>
                <a:t> &amp;</a:t>
              </a:r>
              <a:br>
                <a:rPr lang="en-AU" b="1" dirty="0" smtClean="0">
                  <a:solidFill>
                    <a:schemeClr val="tx1"/>
                  </a:solidFill>
                </a:rPr>
              </a:br>
              <a:r>
                <a:rPr lang="en-AU" b="1" dirty="0" smtClean="0">
                  <a:solidFill>
                    <a:schemeClr val="tx1"/>
                  </a:solidFill>
                </a:rPr>
                <a:t>Manufacture</a:t>
              </a:r>
              <a:endParaRPr lang="en-AU" b="1" dirty="0"/>
            </a:p>
          </p:txBody>
        </p:sp>
        <p:sp>
          <p:nvSpPr>
            <p:cNvPr id="23" name="TextBox 22"/>
            <p:cNvSpPr txBox="1"/>
            <p:nvPr/>
          </p:nvSpPr>
          <p:spPr>
            <a:xfrm>
              <a:off x="2926781" y="3958682"/>
              <a:ext cx="1221453" cy="1706138"/>
            </a:xfrm>
            <a:prstGeom prst="rect">
              <a:avLst/>
            </a:prstGeom>
            <a:solidFill>
              <a:schemeClr val="tx2">
                <a:lumMod val="60000"/>
                <a:lumOff val="40000"/>
              </a:schemeClr>
            </a:solidFill>
            <a:ln>
              <a:solidFill>
                <a:schemeClr val="accent1">
                  <a:shade val="50000"/>
                </a:schemeClr>
              </a:solidFill>
            </a:ln>
          </p:spPr>
          <p:txBody>
            <a:bodyPr wrap="square" rtlCol="0">
              <a:noAutofit/>
            </a:bodyPr>
            <a:lstStyle/>
            <a:p>
              <a:pPr algn="ctr"/>
              <a:r>
                <a:rPr lang="en-AU" dirty="0" smtClean="0"/>
                <a:t>NOX &amp; SOX</a:t>
              </a:r>
            </a:p>
            <a:p>
              <a:pPr algn="ctr"/>
              <a:r>
                <a:rPr lang="en-AU" dirty="0" smtClean="0"/>
                <a:t>Heavy Metals CO</a:t>
              </a:r>
              <a:r>
                <a:rPr lang="en-AU" baseline="-25000" dirty="0" smtClean="0"/>
                <a:t>2</a:t>
              </a:r>
              <a:br>
                <a:rPr lang="en-AU" baseline="-25000" dirty="0" smtClean="0"/>
              </a:br>
              <a:r>
                <a:rPr lang="en-AU" dirty="0" smtClean="0"/>
                <a:t>etc.</a:t>
              </a:r>
              <a:endParaRPr lang="en-AU" baseline="-25000" dirty="0"/>
            </a:p>
          </p:txBody>
        </p:sp>
        <p:sp>
          <p:nvSpPr>
            <p:cNvPr id="24" name="TextBox 23"/>
            <p:cNvSpPr txBox="1"/>
            <p:nvPr/>
          </p:nvSpPr>
          <p:spPr>
            <a:xfrm>
              <a:off x="2929035" y="5664820"/>
              <a:ext cx="1216948" cy="903248"/>
            </a:xfrm>
            <a:prstGeom prst="rect">
              <a:avLst/>
            </a:prstGeom>
            <a:solidFill>
              <a:srgbClr val="FFC000"/>
            </a:solidFill>
            <a:ln>
              <a:solidFill>
                <a:schemeClr val="accent1">
                  <a:shade val="50000"/>
                </a:schemeClr>
              </a:solidFill>
            </a:ln>
          </p:spPr>
          <p:txBody>
            <a:bodyPr wrap="square" rtlCol="0">
              <a:noAutofit/>
            </a:bodyPr>
            <a:lstStyle/>
            <a:p>
              <a:pPr algn="ctr"/>
              <a:r>
                <a:rPr lang="en-AU" dirty="0" smtClean="0"/>
                <a:t>Embodied &amp; Process Energy</a:t>
              </a:r>
              <a:endParaRPr lang="en-AU" dirty="0"/>
            </a:p>
          </p:txBody>
        </p:sp>
      </p:grpSp>
      <p:grpSp>
        <p:nvGrpSpPr>
          <p:cNvPr id="16" name="Group 15"/>
          <p:cNvGrpSpPr/>
          <p:nvPr/>
        </p:nvGrpSpPr>
        <p:grpSpPr>
          <a:xfrm>
            <a:off x="4914900" y="2506210"/>
            <a:ext cx="1650999" cy="3575818"/>
            <a:chOff x="5162986" y="2735773"/>
            <a:chExt cx="1212001" cy="3531897"/>
          </a:xfrm>
        </p:grpSpPr>
        <p:sp>
          <p:nvSpPr>
            <p:cNvPr id="25" name="TextBox 24"/>
            <p:cNvSpPr txBox="1"/>
            <p:nvPr/>
          </p:nvSpPr>
          <p:spPr>
            <a:xfrm>
              <a:off x="5162986" y="2735773"/>
              <a:ext cx="1212001" cy="509232"/>
            </a:xfrm>
            <a:prstGeom prst="rect">
              <a:avLst/>
            </a:prstGeom>
            <a:solidFill>
              <a:schemeClr val="bg2">
                <a:lumMod val="50000"/>
              </a:schemeClr>
            </a:solidFill>
            <a:ln>
              <a:solidFill>
                <a:schemeClr val="accent1">
                  <a:shade val="50000"/>
                </a:schemeClr>
              </a:solidFill>
            </a:ln>
          </p:spPr>
          <p:txBody>
            <a:bodyPr wrap="none" rtlCol="0">
              <a:noAutofit/>
            </a:bodyPr>
            <a:lstStyle/>
            <a:p>
              <a:pPr algn="ctr"/>
              <a:r>
                <a:rPr lang="en-AU" b="1" dirty="0" smtClean="0">
                  <a:solidFill>
                    <a:schemeClr val="tx1"/>
                  </a:solidFill>
                </a:rPr>
                <a:t>Use</a:t>
              </a:r>
              <a:endParaRPr lang="en-AU" b="1" dirty="0"/>
            </a:p>
          </p:txBody>
        </p:sp>
        <p:sp>
          <p:nvSpPr>
            <p:cNvPr id="26" name="TextBox 25"/>
            <p:cNvSpPr txBox="1"/>
            <p:nvPr/>
          </p:nvSpPr>
          <p:spPr>
            <a:xfrm>
              <a:off x="5162986" y="3178099"/>
              <a:ext cx="1211766" cy="2531325"/>
            </a:xfrm>
            <a:prstGeom prst="rect">
              <a:avLst/>
            </a:prstGeom>
            <a:solidFill>
              <a:schemeClr val="tx2">
                <a:lumMod val="60000"/>
                <a:lumOff val="40000"/>
              </a:schemeClr>
            </a:solidFill>
            <a:ln>
              <a:solidFill>
                <a:schemeClr val="accent1">
                  <a:shade val="50000"/>
                </a:schemeClr>
              </a:solidFill>
            </a:ln>
          </p:spPr>
          <p:txBody>
            <a:bodyPr wrap="square" rtlCol="0">
              <a:noAutofit/>
            </a:bodyPr>
            <a:lstStyle/>
            <a:p>
              <a:pPr algn="ctr"/>
              <a:r>
                <a:rPr lang="en-AU" dirty="0" smtClean="0"/>
                <a:t>NOX &amp; SOX</a:t>
              </a:r>
            </a:p>
            <a:p>
              <a:pPr algn="ctr"/>
              <a:r>
                <a:rPr lang="en-AU" dirty="0" smtClean="0"/>
                <a:t>Heavy Metals CO</a:t>
              </a:r>
              <a:r>
                <a:rPr lang="en-AU" baseline="-25000" dirty="0" smtClean="0"/>
                <a:t>2</a:t>
              </a:r>
              <a:br>
                <a:rPr lang="en-AU" baseline="-25000" dirty="0" smtClean="0"/>
              </a:br>
              <a:r>
                <a:rPr lang="en-AU" dirty="0" smtClean="0"/>
                <a:t>etc.</a:t>
              </a:r>
              <a:endParaRPr lang="en-AU" baseline="-25000" dirty="0"/>
            </a:p>
          </p:txBody>
        </p:sp>
        <p:sp>
          <p:nvSpPr>
            <p:cNvPr id="27" name="TextBox 26"/>
            <p:cNvSpPr txBox="1"/>
            <p:nvPr/>
          </p:nvSpPr>
          <p:spPr>
            <a:xfrm>
              <a:off x="5162987" y="4890889"/>
              <a:ext cx="1211766" cy="1376781"/>
            </a:xfrm>
            <a:prstGeom prst="rect">
              <a:avLst/>
            </a:prstGeom>
            <a:solidFill>
              <a:srgbClr val="FFC000"/>
            </a:solidFill>
            <a:ln>
              <a:solidFill>
                <a:schemeClr val="accent1">
                  <a:shade val="50000"/>
                </a:schemeClr>
              </a:solidFill>
            </a:ln>
          </p:spPr>
          <p:txBody>
            <a:bodyPr wrap="square" rtlCol="0">
              <a:noAutofit/>
            </a:bodyPr>
            <a:lstStyle/>
            <a:p>
              <a:pPr algn="ctr"/>
              <a:r>
                <a:rPr lang="en-AU" dirty="0" smtClean="0"/>
                <a:t>Lifetime Energy</a:t>
              </a:r>
              <a:endParaRPr lang="en-AU" dirty="0"/>
            </a:p>
          </p:txBody>
        </p:sp>
      </p:grpSp>
      <p:grpSp>
        <p:nvGrpSpPr>
          <p:cNvPr id="17" name="Group 16"/>
          <p:cNvGrpSpPr/>
          <p:nvPr/>
        </p:nvGrpSpPr>
        <p:grpSpPr>
          <a:xfrm>
            <a:off x="7023100" y="2443634"/>
            <a:ext cx="1663700" cy="3612994"/>
            <a:chOff x="7099590" y="2709754"/>
            <a:chExt cx="1221700" cy="3624301"/>
          </a:xfrm>
        </p:grpSpPr>
        <p:sp>
          <p:nvSpPr>
            <p:cNvPr id="28" name="TextBox 27"/>
            <p:cNvSpPr txBox="1"/>
            <p:nvPr/>
          </p:nvSpPr>
          <p:spPr>
            <a:xfrm>
              <a:off x="7099590" y="2709754"/>
              <a:ext cx="1221699" cy="624463"/>
            </a:xfrm>
            <a:prstGeom prst="rect">
              <a:avLst/>
            </a:prstGeom>
            <a:solidFill>
              <a:schemeClr val="bg2">
                <a:lumMod val="50000"/>
              </a:schemeClr>
            </a:solidFill>
            <a:ln>
              <a:solidFill>
                <a:schemeClr val="accent1">
                  <a:shade val="50000"/>
                </a:schemeClr>
              </a:solidFill>
            </a:ln>
          </p:spPr>
          <p:txBody>
            <a:bodyPr wrap="none" rtlCol="0">
              <a:noAutofit/>
            </a:bodyPr>
            <a:lstStyle/>
            <a:p>
              <a:pPr algn="ctr"/>
              <a:r>
                <a:rPr lang="en-AU" b="1" dirty="0" smtClean="0"/>
                <a:t>Dispose</a:t>
              </a:r>
              <a:br>
                <a:rPr lang="en-AU" b="1" dirty="0" smtClean="0"/>
              </a:br>
              <a:r>
                <a:rPr lang="en-AU" b="1" dirty="0" smtClean="0"/>
                <a:t>or Waste</a:t>
              </a:r>
              <a:endParaRPr lang="en-AU" b="1" dirty="0"/>
            </a:p>
          </p:txBody>
        </p:sp>
        <p:sp>
          <p:nvSpPr>
            <p:cNvPr id="29" name="TextBox 28"/>
            <p:cNvSpPr txBox="1"/>
            <p:nvPr/>
          </p:nvSpPr>
          <p:spPr>
            <a:xfrm>
              <a:off x="7099590" y="3334217"/>
              <a:ext cx="1219199" cy="2408661"/>
            </a:xfrm>
            <a:prstGeom prst="rect">
              <a:avLst/>
            </a:prstGeom>
            <a:solidFill>
              <a:schemeClr val="tx2">
                <a:lumMod val="60000"/>
                <a:lumOff val="40000"/>
              </a:schemeClr>
            </a:solidFill>
            <a:ln>
              <a:solidFill>
                <a:schemeClr val="accent1">
                  <a:shade val="50000"/>
                </a:schemeClr>
              </a:solidFill>
            </a:ln>
          </p:spPr>
          <p:txBody>
            <a:bodyPr wrap="square" rtlCol="0">
              <a:noAutofit/>
            </a:bodyPr>
            <a:lstStyle/>
            <a:p>
              <a:pPr algn="ctr"/>
              <a:r>
                <a:rPr lang="en-AU" dirty="0" smtClean="0"/>
                <a:t>Methane</a:t>
              </a:r>
              <a:br>
                <a:rPr lang="en-AU" dirty="0" smtClean="0"/>
              </a:br>
              <a:r>
                <a:rPr lang="en-AU" dirty="0" smtClean="0"/>
                <a:t>NOX &amp; SOX</a:t>
              </a:r>
            </a:p>
            <a:p>
              <a:pPr algn="ctr"/>
              <a:r>
                <a:rPr lang="en-AU" dirty="0" smtClean="0"/>
                <a:t>Heavy Metals</a:t>
              </a:r>
              <a:br>
                <a:rPr lang="en-AU" dirty="0" smtClean="0"/>
              </a:br>
              <a:r>
                <a:rPr lang="en-AU" dirty="0" smtClean="0"/>
                <a:t>CO</a:t>
              </a:r>
              <a:r>
                <a:rPr lang="en-AU" baseline="-25000" dirty="0" smtClean="0"/>
                <a:t>2</a:t>
              </a:r>
              <a:br>
                <a:rPr lang="en-AU" baseline="-25000" dirty="0" smtClean="0"/>
              </a:br>
              <a:r>
                <a:rPr lang="en-AU" dirty="0" smtClean="0"/>
                <a:t>etc.</a:t>
              </a:r>
              <a:endParaRPr lang="en-AU" dirty="0"/>
            </a:p>
          </p:txBody>
        </p:sp>
        <p:sp>
          <p:nvSpPr>
            <p:cNvPr id="30" name="TextBox 29"/>
            <p:cNvSpPr txBox="1"/>
            <p:nvPr/>
          </p:nvSpPr>
          <p:spPr>
            <a:xfrm>
              <a:off x="7099591" y="5383236"/>
              <a:ext cx="1221699" cy="950819"/>
            </a:xfrm>
            <a:prstGeom prst="rect">
              <a:avLst/>
            </a:prstGeom>
            <a:solidFill>
              <a:srgbClr val="FFC000"/>
            </a:solidFill>
            <a:ln>
              <a:solidFill>
                <a:schemeClr val="accent1">
                  <a:shade val="50000"/>
                </a:schemeClr>
              </a:solidFill>
            </a:ln>
          </p:spPr>
          <p:txBody>
            <a:bodyPr wrap="square" rtlCol="0">
              <a:noAutofit/>
            </a:bodyPr>
            <a:lstStyle/>
            <a:p>
              <a:pPr algn="ctr"/>
              <a:r>
                <a:rPr lang="en-AU" dirty="0" smtClean="0"/>
                <a:t>Process Energy</a:t>
              </a:r>
              <a:endParaRPr lang="en-AU" dirty="0"/>
            </a:p>
          </p:txBody>
        </p:sp>
      </p:grpSp>
      <p:sp>
        <p:nvSpPr>
          <p:cNvPr id="5" name="TextBox 4"/>
          <p:cNvSpPr txBox="1"/>
          <p:nvPr/>
        </p:nvSpPr>
        <p:spPr>
          <a:xfrm>
            <a:off x="889749" y="6195791"/>
            <a:ext cx="6308971" cy="369332"/>
          </a:xfrm>
          <a:prstGeom prst="rect">
            <a:avLst/>
          </a:prstGeom>
          <a:noFill/>
        </p:spPr>
        <p:txBody>
          <a:bodyPr wrap="none" rtlCol="0">
            <a:spAutoFit/>
          </a:bodyPr>
          <a:lstStyle/>
          <a:p>
            <a:r>
              <a:rPr lang="en-US" dirty="0" smtClean="0"/>
              <a:t>These are the releases and impacts we look at with LCA and LCCA</a:t>
            </a:r>
            <a:endParaRPr lang="en-AU" dirty="0"/>
          </a:p>
        </p:txBody>
      </p:sp>
      <p:sp>
        <p:nvSpPr>
          <p:cNvPr id="15" name="Footer Placeholder 14"/>
          <p:cNvSpPr>
            <a:spLocks noGrp="1"/>
          </p:cNvSpPr>
          <p:nvPr>
            <p:ph type="ftr" sz="quarter" idx="11"/>
          </p:nvPr>
        </p:nvSpPr>
        <p:spPr>
          <a:xfrm>
            <a:off x="1651153" y="6565123"/>
            <a:ext cx="5301187" cy="292875"/>
          </a:xfrm>
        </p:spPr>
        <p:txBody>
          <a:bodyPr/>
          <a:lstStyle/>
          <a:p>
            <a:pPr>
              <a:defRPr/>
            </a:pPr>
            <a:r>
              <a:rPr lang="en-US" dirty="0" smtClean="0"/>
              <a:t>www.tececo.com  www.gaiaengineering.com</a:t>
            </a:r>
            <a:endParaRPr lang="en-AU" dirty="0"/>
          </a:p>
        </p:txBody>
      </p:sp>
      <p:pic>
        <p:nvPicPr>
          <p:cNvPr id="9219" name="Picture 3" descr="C:\Users\5740GSSDUser\AppData\Local\Microsoft\Windows\Temporary Internet Files\Content.IE5\VOXS9EMM\MC900318328[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53765" y="823026"/>
            <a:ext cx="1390234" cy="917318"/>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57414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049" y="0"/>
            <a:ext cx="8707008" cy="1219200"/>
          </a:xfrm>
        </p:spPr>
        <p:txBody>
          <a:bodyPr/>
          <a:lstStyle/>
          <a:p>
            <a:r>
              <a:rPr lang="en-AU" dirty="0" smtClean="0"/>
              <a:t>A Doom Cycle or Environmental Catastrophe Waiting to Happen?</a:t>
            </a:r>
            <a:endParaRPr lang="en-AU" dirty="0"/>
          </a:p>
        </p:txBody>
      </p:sp>
      <p:sp>
        <p:nvSpPr>
          <p:cNvPr id="4" name="Footer Placeholder 3"/>
          <p:cNvSpPr>
            <a:spLocks noGrp="1"/>
          </p:cNvSpPr>
          <p:nvPr>
            <p:ph type="ftr" sz="quarter" idx="11"/>
          </p:nvPr>
        </p:nvSpPr>
        <p:spPr/>
        <p:txBody>
          <a:bodyPr/>
          <a:lstStyle/>
          <a:p>
            <a:pPr>
              <a:defRPr/>
            </a:pPr>
            <a:r>
              <a:rPr lang="en-US" dirty="0" smtClean="0"/>
              <a:t>www.tececo.com  www.gaiaengineering.com</a:t>
            </a:r>
            <a:endParaRPr lang="en-AU" dirty="0"/>
          </a:p>
        </p:txBody>
      </p:sp>
      <p:sp>
        <p:nvSpPr>
          <p:cNvPr id="5" name="Slide Number Placeholder 4"/>
          <p:cNvSpPr>
            <a:spLocks noGrp="1"/>
          </p:cNvSpPr>
          <p:nvPr>
            <p:ph type="sldNum" sz="quarter" idx="12"/>
          </p:nvPr>
        </p:nvSpPr>
        <p:spPr/>
        <p:txBody>
          <a:bodyPr/>
          <a:lstStyle/>
          <a:p>
            <a:pPr>
              <a:defRPr/>
            </a:pPr>
            <a:fld id="{C487EC9C-28F4-44BB-9C83-313754E2EF7D}" type="slidenum">
              <a:rPr lang="en-AU" smtClean="0"/>
              <a:pPr>
                <a:defRPr/>
              </a:pPr>
              <a:t>8</a:t>
            </a:fld>
            <a:endParaRPr lang="en-AU" dirty="0"/>
          </a:p>
        </p:txBody>
      </p:sp>
      <p:grpSp>
        <p:nvGrpSpPr>
          <p:cNvPr id="10" name="Group 9"/>
          <p:cNvGrpSpPr/>
          <p:nvPr/>
        </p:nvGrpSpPr>
        <p:grpSpPr>
          <a:xfrm>
            <a:off x="0" y="1103087"/>
            <a:ext cx="6937829" cy="4764314"/>
            <a:chOff x="0" y="1103087"/>
            <a:chExt cx="6937829" cy="4764314"/>
          </a:xfrm>
        </p:grpSpPr>
        <p:graphicFrame>
          <p:nvGraphicFramePr>
            <p:cNvPr id="7" name="Diagram 6"/>
            <p:cNvGraphicFramePr/>
            <p:nvPr>
              <p:extLst>
                <p:ext uri="{D42A27DB-BD31-4B8C-83A1-F6EECF244321}">
                  <p14:modId xmlns:p14="http://schemas.microsoft.com/office/powerpoint/2010/main" val="164406505"/>
                </p:ext>
              </p:extLst>
            </p:nvPr>
          </p:nvGraphicFramePr>
          <p:xfrm>
            <a:off x="0" y="1103087"/>
            <a:ext cx="6937829" cy="476431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extBox 7"/>
            <p:cNvSpPr txBox="1"/>
            <p:nvPr/>
          </p:nvSpPr>
          <p:spPr>
            <a:xfrm>
              <a:off x="259653" y="5032101"/>
              <a:ext cx="2024337" cy="369332"/>
            </a:xfrm>
            <a:prstGeom prst="rect">
              <a:avLst/>
            </a:prstGeom>
            <a:noFill/>
          </p:spPr>
          <p:txBody>
            <a:bodyPr wrap="none" rtlCol="0">
              <a:spAutoFit/>
            </a:bodyPr>
            <a:lstStyle/>
            <a:p>
              <a:r>
                <a:rPr lang="en-AU" b="1" dirty="0" smtClean="0"/>
                <a:t>Greater Energy Use</a:t>
              </a:r>
              <a:endParaRPr lang="en-AU" b="1" dirty="0"/>
            </a:p>
          </p:txBody>
        </p:sp>
      </p:grpSp>
      <p:pic>
        <p:nvPicPr>
          <p:cNvPr id="13" name="Picture 2" descr="C:\TecEco\Photographs\Sustainability\India\GanashonLeaf.pn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613686" y="1242572"/>
            <a:ext cx="2123914" cy="2763372"/>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6894286" y="3875315"/>
            <a:ext cx="1843314" cy="1569660"/>
          </a:xfrm>
          <a:prstGeom prst="rect">
            <a:avLst/>
          </a:prstGeom>
          <a:noFill/>
        </p:spPr>
        <p:txBody>
          <a:bodyPr wrap="square" rtlCol="0">
            <a:spAutoFit/>
          </a:bodyPr>
          <a:lstStyle/>
          <a:p>
            <a:r>
              <a:rPr lang="en-AU" sz="2400" dirty="0" smtClean="0"/>
              <a:t>“We have to find a way through this debacle”</a:t>
            </a:r>
            <a:endParaRPr lang="en-AU" sz="2400" dirty="0"/>
          </a:p>
        </p:txBody>
      </p:sp>
    </p:spTree>
    <p:extLst>
      <p:ext uri="{BB962C8B-B14F-4D97-AF65-F5344CB8AC3E}">
        <p14:creationId xmlns:p14="http://schemas.microsoft.com/office/powerpoint/2010/main" val="197040929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049" y="0"/>
            <a:ext cx="8707008" cy="1147234"/>
          </a:xfrm>
        </p:spPr>
        <p:txBody>
          <a:bodyPr/>
          <a:lstStyle/>
          <a:p>
            <a:r>
              <a:rPr lang="en-AU" sz="3600" dirty="0" smtClean="0"/>
              <a:t>Wouldn't it be Great if we Could Add Technical Value to Wastes.</a:t>
            </a:r>
            <a:endParaRPr lang="en-AU" sz="3600" dirty="0"/>
          </a:p>
        </p:txBody>
      </p:sp>
      <p:sp>
        <p:nvSpPr>
          <p:cNvPr id="4" name="Footer Placeholder 3"/>
          <p:cNvSpPr>
            <a:spLocks noGrp="1"/>
          </p:cNvSpPr>
          <p:nvPr>
            <p:ph type="ftr" sz="quarter" idx="11"/>
          </p:nvPr>
        </p:nvSpPr>
        <p:spPr/>
        <p:txBody>
          <a:bodyPr/>
          <a:lstStyle/>
          <a:p>
            <a:pPr>
              <a:defRPr/>
            </a:pPr>
            <a:r>
              <a:rPr lang="en-US" dirty="0" smtClean="0"/>
              <a:t>www.tececo.com  www.gaiaengineering.com</a:t>
            </a:r>
            <a:endParaRPr lang="en-AU" dirty="0"/>
          </a:p>
        </p:txBody>
      </p:sp>
      <p:sp>
        <p:nvSpPr>
          <p:cNvPr id="5" name="Slide Number Placeholder 4"/>
          <p:cNvSpPr>
            <a:spLocks noGrp="1"/>
          </p:cNvSpPr>
          <p:nvPr>
            <p:ph type="sldNum" sz="quarter" idx="12"/>
          </p:nvPr>
        </p:nvSpPr>
        <p:spPr/>
        <p:txBody>
          <a:bodyPr/>
          <a:lstStyle/>
          <a:p>
            <a:pPr>
              <a:defRPr/>
            </a:pPr>
            <a:fld id="{C487EC9C-28F4-44BB-9C83-313754E2EF7D}" type="slidenum">
              <a:rPr lang="en-AU" smtClean="0"/>
              <a:pPr>
                <a:defRPr/>
              </a:pPr>
              <a:t>9</a:t>
            </a:fld>
            <a:endParaRPr lang="en-AU" dirty="0"/>
          </a:p>
        </p:txBody>
      </p:sp>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8300" y="4019549"/>
            <a:ext cx="4292600" cy="25755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8300" y="1157816"/>
            <a:ext cx="4292600" cy="28617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2"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26001" y="1147234"/>
            <a:ext cx="3898194" cy="25865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p:cNvSpPr txBox="1"/>
          <p:nvPr/>
        </p:nvSpPr>
        <p:spPr>
          <a:xfrm>
            <a:off x="4918074" y="3797300"/>
            <a:ext cx="4225925" cy="830997"/>
          </a:xfrm>
          <a:prstGeom prst="rect">
            <a:avLst/>
          </a:prstGeom>
          <a:noFill/>
        </p:spPr>
        <p:txBody>
          <a:bodyPr wrap="square" rtlCol="0">
            <a:spAutoFit/>
          </a:bodyPr>
          <a:lstStyle/>
          <a:p>
            <a:r>
              <a:rPr lang="en-AU" sz="2400" dirty="0"/>
              <a:t>The technical paradigm defines what is or is not a </a:t>
            </a:r>
            <a:r>
              <a:rPr lang="en-AU" sz="2400" dirty="0" smtClean="0"/>
              <a:t>resource!</a:t>
            </a:r>
            <a:endParaRPr lang="en-AU" sz="2400" dirty="0"/>
          </a:p>
        </p:txBody>
      </p:sp>
      <p:sp>
        <p:nvSpPr>
          <p:cNvPr id="10" name="TextBox 9"/>
          <p:cNvSpPr txBox="1"/>
          <p:nvPr/>
        </p:nvSpPr>
        <p:spPr>
          <a:xfrm>
            <a:off x="4932362" y="5346252"/>
            <a:ext cx="3940176" cy="1200329"/>
          </a:xfrm>
          <a:prstGeom prst="rect">
            <a:avLst/>
          </a:prstGeom>
          <a:noFill/>
        </p:spPr>
        <p:txBody>
          <a:bodyPr wrap="square" rtlCol="0">
            <a:spAutoFit/>
          </a:bodyPr>
          <a:lstStyle/>
          <a:p>
            <a:r>
              <a:rPr lang="en-AU" dirty="0" smtClean="0"/>
              <a:t>Reactive magnesia as an additive to Portland cement that improves polar bonding and sticks to just about any waste.</a:t>
            </a:r>
            <a:endParaRPr lang="en-AU" dirty="0"/>
          </a:p>
        </p:txBody>
      </p:sp>
      <p:sp>
        <p:nvSpPr>
          <p:cNvPr id="11" name="TextBox 10"/>
          <p:cNvSpPr txBox="1"/>
          <p:nvPr/>
        </p:nvSpPr>
        <p:spPr>
          <a:xfrm>
            <a:off x="4941660" y="4535317"/>
            <a:ext cx="3255448" cy="923330"/>
          </a:xfrm>
          <a:prstGeom prst="rect">
            <a:avLst/>
          </a:prstGeom>
          <a:noFill/>
        </p:spPr>
        <p:txBody>
          <a:bodyPr wrap="square" rtlCol="0">
            <a:spAutoFit/>
          </a:bodyPr>
          <a:lstStyle/>
          <a:p>
            <a:r>
              <a:rPr lang="en-AU" dirty="0" smtClean="0"/>
              <a:t>Wastes have physical and chemical properties that add value in composites!</a:t>
            </a:r>
            <a:endParaRPr lang="en-AU" dirty="0"/>
          </a:p>
        </p:txBody>
      </p:sp>
      <p:pic>
        <p:nvPicPr>
          <p:cNvPr id="7173" name="Picture 5" descr="C:\Users\5740GSSDUser\AppData\Local\Microsoft\Windows\Temporary Internet Files\Content.IE5\6PG675TG\MC900056596[1].wmf"/>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983639" y="4549434"/>
            <a:ext cx="855034" cy="9092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52839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049" y="0"/>
            <a:ext cx="8707008" cy="1001486"/>
          </a:xfrm>
        </p:spPr>
        <p:txBody>
          <a:bodyPr/>
          <a:lstStyle/>
          <a:p>
            <a:r>
              <a:rPr lang="en-AU" sz="3200" dirty="0" smtClean="0"/>
              <a:t>We Can Add Technical Value to Wastes – Including CO</a:t>
            </a:r>
            <a:r>
              <a:rPr lang="en-AU" sz="3200" baseline="-25000" dirty="0" smtClean="0"/>
              <a:t>2 </a:t>
            </a:r>
            <a:r>
              <a:rPr lang="en-AU" sz="3200" dirty="0" smtClean="0"/>
              <a:t>–</a:t>
            </a:r>
            <a:r>
              <a:rPr lang="en-AU" sz="3200" baseline="-25000" dirty="0" smtClean="0"/>
              <a:t> </a:t>
            </a:r>
            <a:r>
              <a:rPr lang="en-AU" sz="3200" dirty="0" smtClean="0"/>
              <a:t>and Improve Concrete as a Material doing so!</a:t>
            </a:r>
            <a:endParaRPr lang="en-AU" sz="3200" dirty="0"/>
          </a:p>
        </p:txBody>
      </p:sp>
      <p:sp>
        <p:nvSpPr>
          <p:cNvPr id="4" name="Footer Placeholder 3"/>
          <p:cNvSpPr>
            <a:spLocks noGrp="1"/>
          </p:cNvSpPr>
          <p:nvPr>
            <p:ph type="ftr" sz="quarter" idx="11"/>
          </p:nvPr>
        </p:nvSpPr>
        <p:spPr/>
        <p:txBody>
          <a:bodyPr/>
          <a:lstStyle/>
          <a:p>
            <a:pPr>
              <a:defRPr/>
            </a:pPr>
            <a:r>
              <a:rPr lang="en-US" dirty="0" smtClean="0"/>
              <a:t>www.tececo.com  www.gaiaengineering.com</a:t>
            </a:r>
            <a:endParaRPr lang="en-AU" dirty="0"/>
          </a:p>
        </p:txBody>
      </p:sp>
      <p:sp>
        <p:nvSpPr>
          <p:cNvPr id="5" name="Slide Number Placeholder 4"/>
          <p:cNvSpPr>
            <a:spLocks noGrp="1"/>
          </p:cNvSpPr>
          <p:nvPr>
            <p:ph type="sldNum" sz="quarter" idx="12"/>
          </p:nvPr>
        </p:nvSpPr>
        <p:spPr/>
        <p:txBody>
          <a:bodyPr/>
          <a:lstStyle/>
          <a:p>
            <a:pPr>
              <a:defRPr/>
            </a:pPr>
            <a:fld id="{C487EC9C-28F4-44BB-9C83-313754E2EF7D}" type="slidenum">
              <a:rPr lang="en-AU" smtClean="0"/>
              <a:pPr>
                <a:defRPr/>
              </a:pPr>
              <a:t>10</a:t>
            </a:fld>
            <a:endParaRPr lang="en-AU" dirty="0"/>
          </a:p>
        </p:txBody>
      </p:sp>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90899" y="1352663"/>
            <a:ext cx="4838701" cy="417008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6" name="Picture 4" descr="India Air Pollution, Smo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5575" y="1079037"/>
            <a:ext cx="4381500" cy="1990725"/>
          </a:xfrm>
          <a:prstGeom prst="rect">
            <a:avLst/>
          </a:prstGeom>
          <a:noFill/>
          <a:extLst>
            <a:ext uri="{909E8E84-426E-40DD-AFC4-6F175D3DCCD1}">
              <a14:hiddenFill xmlns:a14="http://schemas.microsoft.com/office/drawing/2010/main">
                <a:solidFill>
                  <a:srgbClr val="FFFFFF"/>
                </a:solidFill>
              </a14:hiddenFill>
            </a:ext>
          </a:extLst>
        </p:spPr>
      </p:pic>
      <p:pic>
        <p:nvPicPr>
          <p:cNvPr id="8197"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6713" y="3437704"/>
            <a:ext cx="2619375" cy="27051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p:cNvSpPr txBox="1"/>
          <p:nvPr/>
        </p:nvSpPr>
        <p:spPr>
          <a:xfrm>
            <a:off x="3251198" y="5496312"/>
            <a:ext cx="5486401" cy="830997"/>
          </a:xfrm>
          <a:prstGeom prst="rect">
            <a:avLst/>
          </a:prstGeom>
          <a:noFill/>
        </p:spPr>
        <p:txBody>
          <a:bodyPr wrap="square" rtlCol="0">
            <a:spAutoFit/>
          </a:bodyPr>
          <a:lstStyle/>
          <a:p>
            <a:r>
              <a:rPr lang="en-AU" sz="2400" dirty="0" smtClean="0"/>
              <a:t>The Indian Culture is the right base to start from but we need to dig into our minds</a:t>
            </a:r>
            <a:endParaRPr lang="en-AU" sz="2400" dirty="0"/>
          </a:p>
        </p:txBody>
      </p:sp>
    </p:spTree>
    <p:extLst>
      <p:ext uri="{BB962C8B-B14F-4D97-AF65-F5344CB8AC3E}">
        <p14:creationId xmlns:p14="http://schemas.microsoft.com/office/powerpoint/2010/main" val="205431366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26213" y="1658534"/>
            <a:ext cx="4381500" cy="2905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a:xfrm>
            <a:off x="241048" y="39188"/>
            <a:ext cx="8902951" cy="1492346"/>
          </a:xfrm>
        </p:spPr>
        <p:txBody>
          <a:bodyPr/>
          <a:lstStyle/>
          <a:p>
            <a:r>
              <a:rPr lang="en-AU" sz="3200" dirty="0" smtClean="0"/>
              <a:t>By Adding Value to Wastes –Jobs are Created. The Lifetime as well and Embodied Energy Performance of Concretes can be Improved. </a:t>
            </a:r>
            <a:endParaRPr lang="en-AU" sz="3200" dirty="0"/>
          </a:p>
        </p:txBody>
      </p:sp>
      <p:sp>
        <p:nvSpPr>
          <p:cNvPr id="4" name="Footer Placeholder 3"/>
          <p:cNvSpPr>
            <a:spLocks noGrp="1"/>
          </p:cNvSpPr>
          <p:nvPr>
            <p:ph type="ftr" sz="quarter" idx="11"/>
          </p:nvPr>
        </p:nvSpPr>
        <p:spPr/>
        <p:txBody>
          <a:bodyPr/>
          <a:lstStyle/>
          <a:p>
            <a:pPr>
              <a:defRPr/>
            </a:pPr>
            <a:r>
              <a:rPr lang="en-US" dirty="0" smtClean="0"/>
              <a:t>www.tececo.com  www.gaiaengineering.com</a:t>
            </a:r>
            <a:endParaRPr lang="en-AU" dirty="0"/>
          </a:p>
        </p:txBody>
      </p:sp>
      <p:sp>
        <p:nvSpPr>
          <p:cNvPr id="5" name="Slide Number Placeholder 4"/>
          <p:cNvSpPr>
            <a:spLocks noGrp="1"/>
          </p:cNvSpPr>
          <p:nvPr>
            <p:ph type="sldNum" sz="quarter" idx="12"/>
          </p:nvPr>
        </p:nvSpPr>
        <p:spPr/>
        <p:txBody>
          <a:bodyPr/>
          <a:lstStyle/>
          <a:p>
            <a:pPr>
              <a:defRPr/>
            </a:pPr>
            <a:fld id="{C487EC9C-28F4-44BB-9C83-313754E2EF7D}" type="slidenum">
              <a:rPr lang="en-AU" smtClean="0"/>
              <a:pPr>
                <a:defRPr/>
              </a:pPr>
              <a:t>11</a:t>
            </a:fld>
            <a:endParaRPr lang="en-AU" dirty="0"/>
          </a:p>
        </p:txBody>
      </p:sp>
      <p:pic>
        <p:nvPicPr>
          <p:cNvPr id="921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5750" y="1950634"/>
            <a:ext cx="4040760" cy="26130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p:cNvSpPr txBox="1"/>
          <p:nvPr/>
        </p:nvSpPr>
        <p:spPr>
          <a:xfrm>
            <a:off x="285750" y="4600671"/>
            <a:ext cx="8393620" cy="1938992"/>
          </a:xfrm>
          <a:prstGeom prst="rect">
            <a:avLst/>
          </a:prstGeom>
          <a:noFill/>
        </p:spPr>
        <p:txBody>
          <a:bodyPr wrap="square" rtlCol="0">
            <a:spAutoFit/>
          </a:bodyPr>
          <a:lstStyle/>
          <a:p>
            <a:r>
              <a:rPr lang="en-AU" sz="2000" dirty="0" smtClean="0"/>
              <a:t>Many people can live much better if we can find ways of technically using wastes for their physical and chemical properties thereby turning them into resources and in so doing adding to their value.</a:t>
            </a:r>
          </a:p>
          <a:p>
            <a:endParaRPr lang="en-AU" sz="2000" dirty="0" smtClean="0"/>
          </a:p>
          <a:p>
            <a:r>
              <a:rPr lang="en-AU" sz="2000" dirty="0"/>
              <a:t>We can do this and reactive magnesia (rMgO) is the technical key but it needs to be much cheaper. </a:t>
            </a:r>
          </a:p>
        </p:txBody>
      </p:sp>
    </p:spTree>
    <p:extLst>
      <p:ext uri="{BB962C8B-B14F-4D97-AF65-F5344CB8AC3E}">
        <p14:creationId xmlns:p14="http://schemas.microsoft.com/office/powerpoint/2010/main" val="282471160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9149" y="0"/>
            <a:ext cx="8707008" cy="1001486"/>
          </a:xfrm>
        </p:spPr>
        <p:txBody>
          <a:bodyPr/>
          <a:lstStyle/>
          <a:p>
            <a:r>
              <a:rPr lang="en-AU" dirty="0" smtClean="0"/>
              <a:t>Huge Potential for Doing it Better</a:t>
            </a:r>
            <a:endParaRPr lang="en-AU" dirty="0"/>
          </a:p>
        </p:txBody>
      </p:sp>
      <p:sp>
        <p:nvSpPr>
          <p:cNvPr id="3" name="Content Placeholder 2"/>
          <p:cNvSpPr>
            <a:spLocks noGrp="1"/>
          </p:cNvSpPr>
          <p:nvPr>
            <p:ph idx="1"/>
          </p:nvPr>
        </p:nvSpPr>
        <p:spPr>
          <a:xfrm>
            <a:off x="313871" y="957943"/>
            <a:ext cx="8654143" cy="4673601"/>
          </a:xfrm>
        </p:spPr>
        <p:txBody>
          <a:bodyPr/>
          <a:lstStyle/>
          <a:p>
            <a:r>
              <a:rPr lang="en-AU" sz="3200" dirty="0" smtClean="0"/>
              <a:t>All that is grey is not great. </a:t>
            </a:r>
          </a:p>
          <a:p>
            <a:pPr lvl="1"/>
            <a:r>
              <a:rPr lang="en-AU" sz="2800" dirty="0" smtClean="0"/>
              <a:t>We not only need to think not only whole of concrete but expand our thinking to all  composites utilising any mineral binder.</a:t>
            </a:r>
          </a:p>
          <a:p>
            <a:r>
              <a:rPr lang="en-AU" sz="3200" dirty="0" smtClean="0"/>
              <a:t>The rising cost of energy will determine that</a:t>
            </a:r>
          </a:p>
          <a:p>
            <a:pPr lvl="1"/>
            <a:r>
              <a:rPr lang="en-AU" sz="2800" dirty="0" smtClean="0"/>
              <a:t>The future is for mineral composites</a:t>
            </a:r>
          </a:p>
          <a:p>
            <a:pPr lvl="2"/>
            <a:r>
              <a:rPr lang="en-AU" sz="2400" dirty="0" smtClean="0"/>
              <a:t>In which wastes including CO2 add useful properties such as fire resistance, tensile strength, thermal capacity or resistance.</a:t>
            </a:r>
          </a:p>
          <a:p>
            <a:pPr lvl="2"/>
            <a:r>
              <a:rPr lang="en-AU" sz="2400" dirty="0" smtClean="0"/>
              <a:t>Cementitious composites will be important if we are to reduce lifetime energies as required by the IEA Cement 2050 Roadmap.</a:t>
            </a:r>
          </a:p>
          <a:p>
            <a:pPr lvl="1"/>
            <a:endParaRPr lang="en-AU" sz="2800" dirty="0" smtClean="0"/>
          </a:p>
          <a:p>
            <a:endParaRPr lang="en-AU" sz="3200" dirty="0"/>
          </a:p>
        </p:txBody>
      </p:sp>
      <p:sp>
        <p:nvSpPr>
          <p:cNvPr id="4" name="Footer Placeholder 3"/>
          <p:cNvSpPr>
            <a:spLocks noGrp="1"/>
          </p:cNvSpPr>
          <p:nvPr>
            <p:ph type="ftr" sz="quarter" idx="11"/>
          </p:nvPr>
        </p:nvSpPr>
        <p:spPr/>
        <p:txBody>
          <a:bodyPr/>
          <a:lstStyle/>
          <a:p>
            <a:pPr>
              <a:defRPr/>
            </a:pPr>
            <a:r>
              <a:rPr lang="en-US" dirty="0" smtClean="0"/>
              <a:t>www.tececo.com  www.gaiaengineering.com</a:t>
            </a:r>
            <a:endParaRPr lang="en-AU" dirty="0"/>
          </a:p>
        </p:txBody>
      </p:sp>
      <p:sp>
        <p:nvSpPr>
          <p:cNvPr id="5" name="Slide Number Placeholder 4"/>
          <p:cNvSpPr>
            <a:spLocks noGrp="1"/>
          </p:cNvSpPr>
          <p:nvPr>
            <p:ph type="sldNum" sz="quarter" idx="12"/>
          </p:nvPr>
        </p:nvSpPr>
        <p:spPr/>
        <p:txBody>
          <a:bodyPr/>
          <a:lstStyle/>
          <a:p>
            <a:pPr>
              <a:defRPr/>
            </a:pPr>
            <a:fld id="{C487EC9C-28F4-44BB-9C83-313754E2EF7D}" type="slidenum">
              <a:rPr lang="en-AU" smtClean="0"/>
              <a:pPr>
                <a:defRPr/>
              </a:pPr>
              <a:t>12</a:t>
            </a:fld>
            <a:endParaRPr lang="en-AU" dirty="0"/>
          </a:p>
        </p:txBody>
      </p:sp>
    </p:spTree>
    <p:extLst>
      <p:ext uri="{BB962C8B-B14F-4D97-AF65-F5344CB8AC3E}">
        <p14:creationId xmlns:p14="http://schemas.microsoft.com/office/powerpoint/2010/main" val="128462451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049" y="0"/>
            <a:ext cx="8707008" cy="1270000"/>
          </a:xfrm>
        </p:spPr>
        <p:txBody>
          <a:bodyPr/>
          <a:lstStyle/>
          <a:p>
            <a:r>
              <a:rPr lang="en-US" dirty="0" smtClean="0"/>
              <a:t>Embodied Energy and Emissions over Time</a:t>
            </a:r>
            <a:endParaRPr lang="en-AU" dirty="0"/>
          </a:p>
        </p:txBody>
      </p:sp>
      <p:sp>
        <p:nvSpPr>
          <p:cNvPr id="4" name="Slide Number Placeholder 3"/>
          <p:cNvSpPr>
            <a:spLocks noGrp="1"/>
          </p:cNvSpPr>
          <p:nvPr>
            <p:ph type="sldNum" sz="quarter" idx="12"/>
          </p:nvPr>
        </p:nvSpPr>
        <p:spPr/>
        <p:txBody>
          <a:bodyPr/>
          <a:lstStyle/>
          <a:p>
            <a:pPr>
              <a:defRPr/>
            </a:pPr>
            <a:fld id="{C487EC9C-28F4-44BB-9C83-313754E2EF7D}" type="slidenum">
              <a:rPr lang="en-AU" smtClean="0"/>
              <a:pPr>
                <a:defRPr/>
              </a:pPr>
              <a:t>13</a:t>
            </a:fld>
            <a:endParaRPr lang="en-AU" dirty="0"/>
          </a:p>
        </p:txBody>
      </p:sp>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6942" y="1274124"/>
            <a:ext cx="6760029" cy="4734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p:cNvSpPr txBox="1"/>
          <p:nvPr/>
        </p:nvSpPr>
        <p:spPr>
          <a:xfrm>
            <a:off x="1950123" y="6220490"/>
            <a:ext cx="5227713" cy="261610"/>
          </a:xfrm>
          <a:prstGeom prst="rect">
            <a:avLst/>
          </a:prstGeom>
          <a:noFill/>
        </p:spPr>
        <p:txBody>
          <a:bodyPr wrap="none" rtlCol="0">
            <a:spAutoFit/>
          </a:bodyPr>
          <a:lstStyle/>
          <a:p>
            <a:pPr algn="just"/>
            <a:r>
              <a:rPr lang="en-US" sz="1100" baseline="30000" dirty="0" smtClean="0"/>
              <a:t>13</a:t>
            </a:r>
            <a:r>
              <a:rPr lang="en-US" sz="1100" dirty="0" smtClean="0"/>
              <a:t> Source:  Slide in presentation by Prof Roland Pellenq, MIT Concrete Sustainability Hub</a:t>
            </a:r>
            <a:endParaRPr lang="en-AU" sz="1100" dirty="0"/>
          </a:p>
        </p:txBody>
      </p:sp>
      <p:sp>
        <p:nvSpPr>
          <p:cNvPr id="10" name="Footer Placeholder 9"/>
          <p:cNvSpPr>
            <a:spLocks noGrp="1"/>
          </p:cNvSpPr>
          <p:nvPr>
            <p:ph type="ftr" sz="quarter" idx="11"/>
          </p:nvPr>
        </p:nvSpPr>
        <p:spPr/>
        <p:txBody>
          <a:bodyPr/>
          <a:lstStyle/>
          <a:p>
            <a:pPr>
              <a:defRPr/>
            </a:pPr>
            <a:r>
              <a:rPr lang="en-US" dirty="0" smtClean="0"/>
              <a:t>www.tececo.com  www.gaiaengineering.com</a:t>
            </a:r>
            <a:endParaRPr lang="en-AU" dirty="0"/>
          </a:p>
        </p:txBody>
      </p:sp>
      <p:sp>
        <p:nvSpPr>
          <p:cNvPr id="3" name="TextBox 2"/>
          <p:cNvSpPr txBox="1"/>
          <p:nvPr/>
        </p:nvSpPr>
        <p:spPr>
          <a:xfrm>
            <a:off x="6879771" y="1410195"/>
            <a:ext cx="2061029" cy="3046988"/>
          </a:xfrm>
          <a:prstGeom prst="rect">
            <a:avLst/>
          </a:prstGeom>
          <a:solidFill>
            <a:schemeClr val="bg2">
              <a:lumMod val="90000"/>
            </a:schemeClr>
          </a:solidFill>
          <a:ln>
            <a:solidFill>
              <a:schemeClr val="tx1"/>
            </a:solidFill>
          </a:ln>
        </p:spPr>
        <p:txBody>
          <a:bodyPr wrap="square" rtlCol="0">
            <a:spAutoFit/>
          </a:bodyPr>
          <a:lstStyle/>
          <a:p>
            <a:r>
              <a:rPr lang="en-AU" sz="2400" dirty="0" smtClean="0"/>
              <a:t>The properties of materials chosen have a big influence on the lifetime or operational energies of buildings.</a:t>
            </a:r>
            <a:endParaRPr lang="en-AU" sz="2400" dirty="0"/>
          </a:p>
        </p:txBody>
      </p:sp>
    </p:spTree>
    <p:extLst>
      <p:ext uri="{BB962C8B-B14F-4D97-AF65-F5344CB8AC3E}">
        <p14:creationId xmlns:p14="http://schemas.microsoft.com/office/powerpoint/2010/main" val="362118659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549" y="25400"/>
            <a:ext cx="8707008" cy="965200"/>
          </a:xfrm>
        </p:spPr>
        <p:txBody>
          <a:bodyPr/>
          <a:lstStyle/>
          <a:p>
            <a:r>
              <a:rPr lang="en-AU" sz="3600" dirty="0" smtClean="0"/>
              <a:t>Conclusions from Introductory Slides.</a:t>
            </a:r>
            <a:endParaRPr lang="en-AU" sz="3600" dirty="0"/>
          </a:p>
        </p:txBody>
      </p:sp>
      <p:sp>
        <p:nvSpPr>
          <p:cNvPr id="3" name="Content Placeholder 2"/>
          <p:cNvSpPr>
            <a:spLocks noGrp="1"/>
          </p:cNvSpPr>
          <p:nvPr>
            <p:ph idx="1"/>
          </p:nvPr>
        </p:nvSpPr>
        <p:spPr>
          <a:xfrm>
            <a:off x="183243" y="928915"/>
            <a:ext cx="8779329" cy="5366657"/>
          </a:xfrm>
        </p:spPr>
        <p:txBody>
          <a:bodyPr/>
          <a:lstStyle/>
          <a:p>
            <a:r>
              <a:rPr lang="en-AU" sz="2000" dirty="0" smtClean="0"/>
              <a:t>There are some significant problems facing humanity including climate change, ocean acidity and food shortages, land degradation and water pollution by wastes.</a:t>
            </a:r>
          </a:p>
          <a:p>
            <a:r>
              <a:rPr lang="en-AU" sz="2000" dirty="0" smtClean="0"/>
              <a:t>At the 2007 “Driving CO2 Reduction” National Conference held in Melbourne on 13 &amp; 14 September 2007 M K Singh stood up and said “I want the cement industry to be the saviour of the world”.</a:t>
            </a:r>
          </a:p>
          <a:p>
            <a:pPr lvl="1"/>
            <a:r>
              <a:rPr lang="en-AU" sz="1800" dirty="0" smtClean="0"/>
              <a:t>Cementitious composites can be and those in the industry who take on this challenge will succeed.</a:t>
            </a:r>
          </a:p>
          <a:p>
            <a:pPr lvl="1"/>
            <a:r>
              <a:rPr lang="en-AU" sz="1800" dirty="0" smtClean="0"/>
              <a:t>We must however think outside the square and develop new technical paradigms.</a:t>
            </a:r>
          </a:p>
          <a:p>
            <a:r>
              <a:rPr lang="en-AU" sz="2000" dirty="0" smtClean="0"/>
              <a:t>A fundamental truism of industrial ecology is that the technology paradigm defines what is or is not a resource.</a:t>
            </a:r>
          </a:p>
          <a:p>
            <a:r>
              <a:rPr lang="en-AU" sz="2000" dirty="0" smtClean="0"/>
              <a:t>A broader range of cementitious composites will be required if we are to dramatically reduce lifetime energies of buildings</a:t>
            </a:r>
          </a:p>
          <a:p>
            <a:r>
              <a:rPr lang="en-AU" sz="2000" dirty="0" smtClean="0"/>
              <a:t>There is a way to profitably capture and store CO</a:t>
            </a:r>
            <a:r>
              <a:rPr lang="en-AU" sz="2000" baseline="-25000" dirty="0" smtClean="0"/>
              <a:t>2</a:t>
            </a:r>
            <a:r>
              <a:rPr lang="en-AU" sz="2000" dirty="0" smtClean="0"/>
              <a:t/>
            </a:r>
            <a:br>
              <a:rPr lang="en-AU" sz="2000" dirty="0" smtClean="0"/>
            </a:br>
            <a:r>
              <a:rPr lang="en-AU" sz="2000" dirty="0" smtClean="0"/>
              <a:t> – more to follow</a:t>
            </a:r>
          </a:p>
          <a:p>
            <a:endParaRPr lang="en-AU" sz="2000" dirty="0"/>
          </a:p>
        </p:txBody>
      </p:sp>
      <p:sp>
        <p:nvSpPr>
          <p:cNvPr id="4" name="Footer Placeholder 3"/>
          <p:cNvSpPr>
            <a:spLocks noGrp="1"/>
          </p:cNvSpPr>
          <p:nvPr>
            <p:ph type="ftr" sz="quarter" idx="11"/>
          </p:nvPr>
        </p:nvSpPr>
        <p:spPr/>
        <p:txBody>
          <a:bodyPr/>
          <a:lstStyle/>
          <a:p>
            <a:pPr>
              <a:defRPr/>
            </a:pPr>
            <a:r>
              <a:rPr lang="en-US" dirty="0" smtClean="0"/>
              <a:t>www.tececo.com  www.gaiaengineering.com</a:t>
            </a:r>
            <a:endParaRPr lang="en-AU" dirty="0"/>
          </a:p>
        </p:txBody>
      </p:sp>
      <p:sp>
        <p:nvSpPr>
          <p:cNvPr id="5" name="Slide Number Placeholder 4"/>
          <p:cNvSpPr>
            <a:spLocks noGrp="1"/>
          </p:cNvSpPr>
          <p:nvPr>
            <p:ph type="sldNum" sz="quarter" idx="12"/>
          </p:nvPr>
        </p:nvSpPr>
        <p:spPr/>
        <p:txBody>
          <a:bodyPr/>
          <a:lstStyle/>
          <a:p>
            <a:pPr>
              <a:defRPr/>
            </a:pPr>
            <a:fld id="{C487EC9C-28F4-44BB-9C83-313754E2EF7D}" type="slidenum">
              <a:rPr lang="en-AU" smtClean="0"/>
              <a:pPr>
                <a:defRPr/>
              </a:pPr>
              <a:t>14</a:t>
            </a:fld>
            <a:endParaRPr lang="en-AU" dirty="0"/>
          </a:p>
        </p:txBody>
      </p:sp>
    </p:spTree>
    <p:extLst>
      <p:ext uri="{BB962C8B-B14F-4D97-AF65-F5344CB8AC3E}">
        <p14:creationId xmlns:p14="http://schemas.microsoft.com/office/powerpoint/2010/main" val="103602991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049" y="0"/>
            <a:ext cx="8707008" cy="769257"/>
          </a:xfrm>
        </p:spPr>
        <p:txBody>
          <a:bodyPr/>
          <a:lstStyle/>
          <a:p>
            <a:r>
              <a:rPr lang="en-US" sz="4000" dirty="0" smtClean="0"/>
              <a:t>Concrete Today</a:t>
            </a:r>
            <a:endParaRPr lang="en-AU" sz="4000" dirty="0"/>
          </a:p>
        </p:txBody>
      </p:sp>
      <p:sp>
        <p:nvSpPr>
          <p:cNvPr id="3" name="Content Placeholder 2"/>
          <p:cNvSpPr>
            <a:spLocks noGrp="1"/>
          </p:cNvSpPr>
          <p:nvPr>
            <p:ph idx="1"/>
          </p:nvPr>
        </p:nvSpPr>
        <p:spPr>
          <a:xfrm>
            <a:off x="324754" y="664475"/>
            <a:ext cx="8654143" cy="4511529"/>
          </a:xfrm>
        </p:spPr>
        <p:txBody>
          <a:bodyPr/>
          <a:lstStyle/>
          <a:p>
            <a:r>
              <a:rPr lang="en-US" dirty="0" smtClean="0"/>
              <a:t>The mineral composite we build with.</a:t>
            </a:r>
          </a:p>
          <a:p>
            <a:r>
              <a:rPr lang="en-US" dirty="0" smtClean="0"/>
              <a:t>Next to water the most used.</a:t>
            </a:r>
          </a:p>
          <a:p>
            <a:pPr lvl="1"/>
            <a:r>
              <a:rPr lang="en-AU" dirty="0" smtClean="0"/>
              <a:t>Global cement production was 3.4 billion tonnes in 2011 and the concrete produced with it roughly 28 billion tonnes.</a:t>
            </a:r>
            <a:endParaRPr lang="en-US" dirty="0" smtClean="0"/>
          </a:p>
          <a:p>
            <a:pPr lvl="1"/>
            <a:r>
              <a:rPr lang="en-AU" dirty="0" smtClean="0"/>
              <a:t>The annual carbon emissions from the cement in this huge material flow amount to roughly 2.9 billion tonnes of carbon dioxide, or 8.8%</a:t>
            </a:r>
            <a:r>
              <a:rPr lang="en-AU" baseline="30000" dirty="0" smtClean="0"/>
              <a:t>1</a:t>
            </a:r>
            <a:r>
              <a:rPr lang="en-AU" dirty="0" smtClean="0"/>
              <a:t> of total anthropogenic carbon emissions.</a:t>
            </a:r>
          </a:p>
          <a:p>
            <a:pPr lvl="1"/>
            <a:r>
              <a:rPr lang="en-AU" dirty="0" smtClean="0"/>
              <a:t>China and India between them are now consuming 40 times more cement and concrete than the USA. India currently produces around 210 million tonnes of cement, second to China at around 2 billion tonnes.</a:t>
            </a:r>
            <a:r>
              <a:rPr lang="en-AU" baseline="30000" dirty="0" smtClean="0"/>
              <a:t>2</a:t>
            </a:r>
            <a:endParaRPr lang="en-AU" baseline="30000" dirty="0"/>
          </a:p>
        </p:txBody>
      </p:sp>
      <p:sp>
        <p:nvSpPr>
          <p:cNvPr id="4" name="Slide Number Placeholder 3"/>
          <p:cNvSpPr>
            <a:spLocks noGrp="1"/>
          </p:cNvSpPr>
          <p:nvPr>
            <p:ph type="sldNum" sz="quarter" idx="12"/>
          </p:nvPr>
        </p:nvSpPr>
        <p:spPr/>
        <p:txBody>
          <a:bodyPr/>
          <a:lstStyle/>
          <a:p>
            <a:pPr>
              <a:defRPr/>
            </a:pPr>
            <a:fld id="{C487EC9C-28F4-44BB-9C83-313754E2EF7D}" type="slidenum">
              <a:rPr lang="en-AU" smtClean="0"/>
              <a:pPr>
                <a:defRPr/>
              </a:pPr>
              <a:t>15</a:t>
            </a:fld>
            <a:endParaRPr lang="en-AU" dirty="0"/>
          </a:p>
        </p:txBody>
      </p:sp>
      <p:sp>
        <p:nvSpPr>
          <p:cNvPr id="8" name="Footer Placeholder 7"/>
          <p:cNvSpPr>
            <a:spLocks noGrp="1"/>
          </p:cNvSpPr>
          <p:nvPr>
            <p:ph type="ftr" sz="quarter" idx="11"/>
          </p:nvPr>
        </p:nvSpPr>
        <p:spPr/>
        <p:txBody>
          <a:bodyPr/>
          <a:lstStyle/>
          <a:p>
            <a:pPr>
              <a:defRPr/>
            </a:pPr>
            <a:r>
              <a:rPr lang="en-US" dirty="0" smtClean="0"/>
              <a:t>www.tececo.com  www.gaiaengineering.com</a:t>
            </a:r>
            <a:endParaRPr lang="en-AU" dirty="0"/>
          </a:p>
        </p:txBody>
      </p:sp>
      <p:sp>
        <p:nvSpPr>
          <p:cNvPr id="5" name="TextBox 4"/>
          <p:cNvSpPr txBox="1"/>
          <p:nvPr/>
        </p:nvSpPr>
        <p:spPr>
          <a:xfrm>
            <a:off x="449942" y="5176004"/>
            <a:ext cx="8403769" cy="1384995"/>
          </a:xfrm>
          <a:prstGeom prst="rect">
            <a:avLst/>
          </a:prstGeom>
          <a:noFill/>
        </p:spPr>
        <p:txBody>
          <a:bodyPr wrap="square" rtlCol="0">
            <a:spAutoFit/>
          </a:bodyPr>
          <a:lstStyle/>
          <a:p>
            <a:r>
              <a:rPr lang="en-AU" sz="1400" baseline="30000" dirty="0" smtClean="0"/>
              <a:t>1 </a:t>
            </a:r>
            <a:r>
              <a:rPr lang="en-AU" sz="1400" dirty="0"/>
              <a:t>MEP. Technical Requirements for Environmental Labeling Products: Low-carbon Cement (Discussion Paper) [Internet]. Ministry of Environment Protection, China; 2012. Available from: http://www.mep.gov.cn/gkml/hbb/bgth/201112/W020111208396803781008.pdf (in Chinese</a:t>
            </a:r>
            <a:r>
              <a:rPr lang="en-AU" sz="1400" dirty="0" smtClean="0"/>
              <a:t>).</a:t>
            </a:r>
          </a:p>
          <a:p>
            <a:endParaRPr lang="en-AU" sz="1400" dirty="0"/>
          </a:p>
          <a:p>
            <a:r>
              <a:rPr lang="en-AU" sz="1400" baseline="30000" dirty="0" smtClean="0"/>
              <a:t>2</a:t>
            </a:r>
            <a:r>
              <a:rPr lang="en-AU" sz="1400" dirty="0" smtClean="0"/>
              <a:t> </a:t>
            </a:r>
            <a:r>
              <a:rPr lang="en-AU" sz="1400" dirty="0"/>
              <a:t>USGS. Mineral Commodity Summary - Cement [Internet]. 2012, (2012):Available from: http://</a:t>
            </a:r>
            <a:r>
              <a:rPr lang="en-AU" sz="1400" dirty="0" smtClean="0"/>
              <a:t>minerals.usgs.gov/minerals/pubs/commodity/cement/mcs-2012-cemen.pdf.</a:t>
            </a:r>
            <a:endParaRPr lang="en-AU" sz="1400" dirty="0"/>
          </a:p>
        </p:txBody>
      </p:sp>
    </p:spTree>
    <p:extLst>
      <p:ext uri="{BB962C8B-B14F-4D97-AF65-F5344CB8AC3E}">
        <p14:creationId xmlns:p14="http://schemas.microsoft.com/office/powerpoint/2010/main" val="318222986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049" y="0"/>
            <a:ext cx="8707008" cy="885371"/>
          </a:xfrm>
        </p:spPr>
        <p:txBody>
          <a:bodyPr/>
          <a:lstStyle/>
          <a:p>
            <a:r>
              <a:rPr lang="en-US" sz="4000" dirty="0" smtClean="0"/>
              <a:t>Construction and Concrete</a:t>
            </a:r>
            <a:endParaRPr lang="en-AU" sz="4000" dirty="0"/>
          </a:p>
        </p:txBody>
      </p:sp>
      <p:sp>
        <p:nvSpPr>
          <p:cNvPr id="3" name="Content Placeholder 2"/>
          <p:cNvSpPr>
            <a:spLocks noGrp="1"/>
          </p:cNvSpPr>
          <p:nvPr>
            <p:ph idx="1"/>
          </p:nvPr>
        </p:nvSpPr>
        <p:spPr>
          <a:xfrm>
            <a:off x="250466" y="769256"/>
            <a:ext cx="8654143" cy="4695372"/>
          </a:xfrm>
        </p:spPr>
        <p:txBody>
          <a:bodyPr/>
          <a:lstStyle/>
          <a:p>
            <a:r>
              <a:rPr lang="en-AU" sz="2400" dirty="0" smtClean="0"/>
              <a:t>Buildings account for ~40% of the materials and ~33% of the energy consumed by the world economy. </a:t>
            </a:r>
            <a:r>
              <a:rPr lang="en-AU" sz="2400" baseline="30000" dirty="0" smtClean="0"/>
              <a:t>3</a:t>
            </a:r>
            <a:endParaRPr lang="en-AU" sz="2400" dirty="0" smtClean="0"/>
          </a:p>
          <a:p>
            <a:pPr lvl="1"/>
            <a:r>
              <a:rPr lang="en-AU" sz="2000" dirty="0" smtClean="0"/>
              <a:t>7 billion M3 per annum </a:t>
            </a:r>
            <a:r>
              <a:rPr lang="en-AU" sz="2000" baseline="30000" dirty="0" smtClean="0"/>
              <a:t>2</a:t>
            </a:r>
          </a:p>
          <a:p>
            <a:pPr lvl="1"/>
            <a:r>
              <a:rPr lang="en-AU" sz="2000" dirty="0" smtClean="0"/>
              <a:t>5% - 10% of CO</a:t>
            </a:r>
            <a:r>
              <a:rPr lang="en-AU" sz="2000" baseline="-25000" dirty="0" smtClean="0"/>
              <a:t>2</a:t>
            </a:r>
            <a:r>
              <a:rPr lang="en-AU" sz="2000" dirty="0" smtClean="0"/>
              <a:t> emissions depending on the authority.</a:t>
            </a:r>
            <a:endParaRPr lang="en-US" sz="2000" dirty="0" smtClean="0"/>
          </a:p>
          <a:p>
            <a:r>
              <a:rPr lang="en-US" sz="2400" dirty="0" smtClean="0"/>
              <a:t>Concrete infrastructure expenditure a huge investment for governments at all levels but has high multipliers in an economy.</a:t>
            </a:r>
          </a:p>
          <a:p>
            <a:r>
              <a:rPr lang="en-US" sz="2400" dirty="0" smtClean="0"/>
              <a:t>A cost cutting volume business model for many players in the supply chain. Arguably models should be innovation based.</a:t>
            </a:r>
          </a:p>
          <a:p>
            <a:r>
              <a:rPr lang="en-US" sz="2400" dirty="0" smtClean="0"/>
              <a:t>Concrete production and use a good indicator or the state of a country’s economy. </a:t>
            </a:r>
          </a:p>
          <a:p>
            <a:r>
              <a:rPr lang="en-US" sz="2400" dirty="0" smtClean="0"/>
              <a:t>Already one of the most environmentally friendly building materials – significant improvements are possible however.</a:t>
            </a:r>
          </a:p>
          <a:p>
            <a:endParaRPr lang="en-AU" sz="2400" dirty="0"/>
          </a:p>
        </p:txBody>
      </p:sp>
      <p:sp>
        <p:nvSpPr>
          <p:cNvPr id="4" name="Slide Number Placeholder 3"/>
          <p:cNvSpPr>
            <a:spLocks noGrp="1"/>
          </p:cNvSpPr>
          <p:nvPr>
            <p:ph type="sldNum" sz="quarter" idx="12"/>
          </p:nvPr>
        </p:nvSpPr>
        <p:spPr/>
        <p:txBody>
          <a:bodyPr/>
          <a:lstStyle/>
          <a:p>
            <a:pPr>
              <a:defRPr/>
            </a:pPr>
            <a:fld id="{C487EC9C-28F4-44BB-9C83-313754E2EF7D}" type="slidenum">
              <a:rPr lang="en-AU" smtClean="0"/>
              <a:pPr>
                <a:defRPr/>
              </a:pPr>
              <a:t>16</a:t>
            </a:fld>
            <a:endParaRPr lang="en-AU" dirty="0"/>
          </a:p>
        </p:txBody>
      </p:sp>
      <p:sp>
        <p:nvSpPr>
          <p:cNvPr id="8" name="Footer Placeholder 7"/>
          <p:cNvSpPr>
            <a:spLocks noGrp="1"/>
          </p:cNvSpPr>
          <p:nvPr>
            <p:ph type="ftr" sz="quarter" idx="11"/>
          </p:nvPr>
        </p:nvSpPr>
        <p:spPr/>
        <p:txBody>
          <a:bodyPr/>
          <a:lstStyle/>
          <a:p>
            <a:pPr>
              <a:defRPr/>
            </a:pPr>
            <a:r>
              <a:rPr lang="en-US" dirty="0" smtClean="0"/>
              <a:t>www.tececo.com  www.gaiaengineering.com</a:t>
            </a:r>
            <a:endParaRPr lang="en-AU" dirty="0"/>
          </a:p>
        </p:txBody>
      </p:sp>
      <p:sp>
        <p:nvSpPr>
          <p:cNvPr id="5" name="TextBox 4"/>
          <p:cNvSpPr txBox="1"/>
          <p:nvPr/>
        </p:nvSpPr>
        <p:spPr>
          <a:xfrm>
            <a:off x="649706" y="5580743"/>
            <a:ext cx="7855665" cy="954107"/>
          </a:xfrm>
          <a:prstGeom prst="rect">
            <a:avLst/>
          </a:prstGeom>
          <a:noFill/>
        </p:spPr>
        <p:txBody>
          <a:bodyPr wrap="square" rtlCol="0">
            <a:spAutoFit/>
          </a:bodyPr>
          <a:lstStyle/>
          <a:p>
            <a:r>
              <a:rPr lang="en-AU" sz="1400" baseline="30000" dirty="0" smtClean="0"/>
              <a:t>3</a:t>
            </a:r>
            <a:r>
              <a:rPr lang="en-AU" sz="1400" dirty="0" smtClean="0"/>
              <a:t> </a:t>
            </a:r>
            <a:r>
              <a:rPr lang="en-AU" sz="1400" dirty="0"/>
              <a:t>Rees, W. E. (1999). The Built Environment and Ecosphere: A Global Perspective. </a:t>
            </a:r>
          </a:p>
          <a:p>
            <a:r>
              <a:rPr lang="en-AU" sz="1400" dirty="0"/>
              <a:t>Building Research and Information. British Columbia, William E Rees. 27: </a:t>
            </a:r>
            <a:r>
              <a:rPr lang="en-AU" sz="1400" dirty="0" smtClean="0"/>
              <a:t>206-220</a:t>
            </a:r>
            <a:endParaRPr lang="en-AU" sz="1400" dirty="0"/>
          </a:p>
          <a:p>
            <a:r>
              <a:rPr lang="en-AU" sz="1400" baseline="30000" dirty="0"/>
              <a:t>4</a:t>
            </a:r>
            <a:r>
              <a:rPr lang="en-AU" sz="1400" dirty="0" smtClean="0"/>
              <a:t> Wallenvik</a:t>
            </a:r>
            <a:r>
              <a:rPr lang="en-AU" sz="1400" dirty="0"/>
              <a:t>, </a:t>
            </a:r>
            <a:r>
              <a:rPr lang="en-AU" sz="1400" dirty="0" smtClean="0"/>
              <a:t>Olafur, </a:t>
            </a:r>
            <a:r>
              <a:rPr lang="en-AU" sz="1400" dirty="0"/>
              <a:t>Carbon Footprint of </a:t>
            </a:r>
            <a:r>
              <a:rPr lang="en-AU" sz="1400" dirty="0" smtClean="0"/>
              <a:t>High Performance Versus </a:t>
            </a:r>
            <a:br>
              <a:rPr lang="en-AU" sz="1400" dirty="0" smtClean="0"/>
            </a:br>
            <a:r>
              <a:rPr lang="en-AU" sz="1400" dirty="0" smtClean="0"/>
              <a:t>Conventional Vibrated Concrete</a:t>
            </a:r>
            <a:endParaRPr lang="en-AU" sz="1400" dirty="0"/>
          </a:p>
        </p:txBody>
      </p:sp>
    </p:spTree>
    <p:extLst>
      <p:ext uri="{BB962C8B-B14F-4D97-AF65-F5344CB8AC3E}">
        <p14:creationId xmlns:p14="http://schemas.microsoft.com/office/powerpoint/2010/main" val="105439349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049" y="0"/>
            <a:ext cx="8707008" cy="1219200"/>
          </a:xfrm>
        </p:spPr>
        <p:txBody>
          <a:bodyPr/>
          <a:lstStyle/>
          <a:p>
            <a:r>
              <a:rPr lang="en-AU" dirty="0" smtClean="0"/>
              <a:t>We Can Recycle Safely and Profitably in Concrete !</a:t>
            </a:r>
            <a:endParaRPr lang="en-AU" dirty="0"/>
          </a:p>
        </p:txBody>
      </p:sp>
      <p:sp>
        <p:nvSpPr>
          <p:cNvPr id="3" name="Content Placeholder 2"/>
          <p:cNvSpPr>
            <a:spLocks noGrp="1"/>
          </p:cNvSpPr>
          <p:nvPr>
            <p:ph idx="1"/>
          </p:nvPr>
        </p:nvSpPr>
        <p:spPr>
          <a:xfrm>
            <a:off x="2624591" y="1168399"/>
            <a:ext cx="6099630" cy="2677888"/>
          </a:xfrm>
        </p:spPr>
        <p:txBody>
          <a:bodyPr/>
          <a:lstStyle/>
          <a:p>
            <a:r>
              <a:rPr lang="en-AU" sz="2400" dirty="0" smtClean="0"/>
              <a:t>Cementitious composites are a safe repository for wastes </a:t>
            </a:r>
            <a:r>
              <a:rPr lang="en-AU" sz="2400" u="sng" dirty="0" smtClean="0"/>
              <a:t>provided we regulate the pH</a:t>
            </a:r>
            <a:r>
              <a:rPr lang="en-AU" sz="2400" dirty="0" smtClean="0"/>
              <a:t> for the minimum solubility of heavy metals. </a:t>
            </a:r>
          </a:p>
          <a:p>
            <a:pPr lvl="1"/>
            <a:r>
              <a:rPr lang="en-AU" sz="2000" dirty="0" smtClean="0"/>
              <a:t>The use of rMgO in hydraulic cement compositions achieves this.</a:t>
            </a:r>
          </a:p>
          <a:p>
            <a:pPr lvl="1"/>
            <a:r>
              <a:rPr lang="en-AU" sz="2000" dirty="0" smtClean="0"/>
              <a:t>Somebody please tell the EPA in the US!</a:t>
            </a:r>
          </a:p>
        </p:txBody>
      </p:sp>
      <p:sp>
        <p:nvSpPr>
          <p:cNvPr id="4" name="Footer Placeholder 3"/>
          <p:cNvSpPr>
            <a:spLocks noGrp="1"/>
          </p:cNvSpPr>
          <p:nvPr>
            <p:ph type="ftr" sz="quarter" idx="11"/>
          </p:nvPr>
        </p:nvSpPr>
        <p:spPr/>
        <p:txBody>
          <a:bodyPr/>
          <a:lstStyle/>
          <a:p>
            <a:pPr>
              <a:defRPr/>
            </a:pPr>
            <a:r>
              <a:rPr lang="en-US" dirty="0" smtClean="0"/>
              <a:t>www.tececo.com  www.gaiaengineering.com</a:t>
            </a:r>
            <a:endParaRPr lang="en-AU" dirty="0"/>
          </a:p>
        </p:txBody>
      </p:sp>
      <p:sp>
        <p:nvSpPr>
          <p:cNvPr id="5" name="Slide Number Placeholder 4"/>
          <p:cNvSpPr>
            <a:spLocks noGrp="1"/>
          </p:cNvSpPr>
          <p:nvPr>
            <p:ph type="sldNum" sz="quarter" idx="12"/>
          </p:nvPr>
        </p:nvSpPr>
        <p:spPr/>
        <p:txBody>
          <a:bodyPr/>
          <a:lstStyle/>
          <a:p>
            <a:pPr>
              <a:defRPr/>
            </a:pPr>
            <a:fld id="{C487EC9C-28F4-44BB-9C83-313754E2EF7D}" type="slidenum">
              <a:rPr lang="en-AU" smtClean="0"/>
              <a:pPr>
                <a:defRPr/>
              </a:pPr>
              <a:t>17</a:t>
            </a:fld>
            <a:endParaRPr lang="en-AU" dirty="0"/>
          </a:p>
        </p:txBody>
      </p:sp>
      <p:pic>
        <p:nvPicPr>
          <p:cNvPr id="1024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1466" y="1355954"/>
            <a:ext cx="2143125" cy="2143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Content Placeholder 2"/>
          <p:cNvSpPr txBox="1">
            <a:spLocks/>
          </p:cNvSpPr>
          <p:nvPr/>
        </p:nvSpPr>
        <p:spPr bwMode="auto">
          <a:xfrm>
            <a:off x="481466" y="3989613"/>
            <a:ext cx="8654143" cy="2683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18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AU" sz="2400" dirty="0" smtClean="0"/>
              <a:t>Waste CO</a:t>
            </a:r>
            <a:r>
              <a:rPr lang="en-AU" sz="2400" baseline="-25000" dirty="0" smtClean="0"/>
              <a:t>2</a:t>
            </a:r>
            <a:r>
              <a:rPr lang="en-AU" sz="2400" dirty="0" smtClean="0"/>
              <a:t> and waste magnesium ions can be combined to form magnesium carbonates which can be the foundation of manufactured aggregates that can be combined with vast volumes of other wastes because of their polar nature.</a:t>
            </a:r>
          </a:p>
          <a:p>
            <a:r>
              <a:rPr lang="en-AU" sz="2400" dirty="0" smtClean="0"/>
              <a:t>I use the word “can” because all my company needs is money.</a:t>
            </a:r>
          </a:p>
        </p:txBody>
      </p:sp>
    </p:spTree>
    <p:extLst>
      <p:ext uri="{BB962C8B-B14F-4D97-AF65-F5344CB8AC3E}">
        <p14:creationId xmlns:p14="http://schemas.microsoft.com/office/powerpoint/2010/main" val="182187526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3999" y="0"/>
            <a:ext cx="8694057" cy="1001486"/>
          </a:xfrm>
        </p:spPr>
        <p:txBody>
          <a:bodyPr/>
          <a:lstStyle/>
          <a:p>
            <a:r>
              <a:rPr lang="en-AU" dirty="0" smtClean="0"/>
              <a:t>The Good News!</a:t>
            </a:r>
            <a:endParaRPr lang="en-AU" dirty="0"/>
          </a:p>
        </p:txBody>
      </p:sp>
      <p:sp>
        <p:nvSpPr>
          <p:cNvPr id="3" name="Content Placeholder 2"/>
          <p:cNvSpPr>
            <a:spLocks noGrp="1"/>
          </p:cNvSpPr>
          <p:nvPr>
            <p:ph idx="1"/>
          </p:nvPr>
        </p:nvSpPr>
        <p:spPr>
          <a:xfrm>
            <a:off x="257629" y="921657"/>
            <a:ext cx="8654143" cy="5056413"/>
          </a:xfrm>
        </p:spPr>
        <p:txBody>
          <a:bodyPr/>
          <a:lstStyle/>
          <a:p>
            <a:r>
              <a:rPr lang="en-AU" dirty="0" smtClean="0"/>
              <a:t>There is a solution to global warming, salinity and many other global problems and it is potentially very profitable.</a:t>
            </a:r>
          </a:p>
          <a:p>
            <a:r>
              <a:rPr lang="en-AU" dirty="0" smtClean="0"/>
              <a:t>TecEco Gaia Engineering utilises the huge flow of concrete to create an enormous sink for CO</a:t>
            </a:r>
            <a:r>
              <a:rPr lang="en-AU" baseline="-25000" dirty="0" smtClean="0"/>
              <a:t>2</a:t>
            </a:r>
            <a:r>
              <a:rPr lang="en-AU" dirty="0" smtClean="0"/>
              <a:t> and other wastes in aggregates and I will explain this as I go through the options and issues for cement and concrete in modern construction.</a:t>
            </a:r>
          </a:p>
          <a:p>
            <a:r>
              <a:rPr lang="en-AU" dirty="0" smtClean="0"/>
              <a:t>The IEA Cement 2050 Roadmap mentions carbon capture and storage and significant reductions in operational or lifetime energies.</a:t>
            </a:r>
          </a:p>
          <a:p>
            <a:pPr lvl="1"/>
            <a:r>
              <a:rPr lang="en-AU" dirty="0" smtClean="0"/>
              <a:t>Our Gaia Engineering is a technically feasible profitable way forward.</a:t>
            </a:r>
          </a:p>
          <a:p>
            <a:endParaRPr lang="en-AU" sz="3200" dirty="0"/>
          </a:p>
        </p:txBody>
      </p:sp>
      <p:sp>
        <p:nvSpPr>
          <p:cNvPr id="4" name="Footer Placeholder 3"/>
          <p:cNvSpPr>
            <a:spLocks noGrp="1"/>
          </p:cNvSpPr>
          <p:nvPr>
            <p:ph type="ftr" sz="quarter" idx="11"/>
          </p:nvPr>
        </p:nvSpPr>
        <p:spPr/>
        <p:txBody>
          <a:bodyPr/>
          <a:lstStyle/>
          <a:p>
            <a:pPr>
              <a:defRPr/>
            </a:pPr>
            <a:r>
              <a:rPr lang="en-US" dirty="0" smtClean="0"/>
              <a:t>www.tececo.com  www.gaiaengineering.com</a:t>
            </a:r>
            <a:endParaRPr lang="en-AU" dirty="0"/>
          </a:p>
        </p:txBody>
      </p:sp>
      <p:sp>
        <p:nvSpPr>
          <p:cNvPr id="5" name="Slide Number Placeholder 4"/>
          <p:cNvSpPr>
            <a:spLocks noGrp="1"/>
          </p:cNvSpPr>
          <p:nvPr>
            <p:ph type="sldNum" sz="quarter" idx="12"/>
          </p:nvPr>
        </p:nvSpPr>
        <p:spPr/>
        <p:txBody>
          <a:bodyPr/>
          <a:lstStyle/>
          <a:p>
            <a:pPr>
              <a:defRPr/>
            </a:pPr>
            <a:fld id="{C487EC9C-28F4-44BB-9C83-313754E2EF7D}" type="slidenum">
              <a:rPr lang="en-AU" smtClean="0"/>
              <a:pPr>
                <a:defRPr/>
              </a:pPr>
              <a:t>18</a:t>
            </a:fld>
            <a:endParaRPr lang="en-AU" dirty="0"/>
          </a:p>
        </p:txBody>
      </p:sp>
    </p:spTree>
    <p:extLst>
      <p:ext uri="{BB962C8B-B14F-4D97-AF65-F5344CB8AC3E}">
        <p14:creationId xmlns:p14="http://schemas.microsoft.com/office/powerpoint/2010/main" val="256237251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049" y="0"/>
            <a:ext cx="8707008" cy="1001486"/>
          </a:xfrm>
        </p:spPr>
        <p:txBody>
          <a:bodyPr/>
          <a:lstStyle/>
          <a:p>
            <a:r>
              <a:rPr lang="en-US" dirty="0" smtClean="0"/>
              <a:t>Drivers for Innovative Change</a:t>
            </a:r>
            <a:endParaRPr lang="en-AU" dirty="0"/>
          </a:p>
        </p:txBody>
      </p:sp>
      <p:sp>
        <p:nvSpPr>
          <p:cNvPr id="3" name="Content Placeholder 2"/>
          <p:cNvSpPr>
            <a:spLocks noGrp="1"/>
          </p:cNvSpPr>
          <p:nvPr>
            <p:ph idx="1"/>
          </p:nvPr>
        </p:nvSpPr>
        <p:spPr>
          <a:xfrm>
            <a:off x="272143" y="867993"/>
            <a:ext cx="8469085" cy="5519057"/>
          </a:xfrm>
        </p:spPr>
        <p:txBody>
          <a:bodyPr/>
          <a:lstStyle/>
          <a:p>
            <a:r>
              <a:rPr lang="en-US" sz="2000" dirty="0" smtClean="0"/>
              <a:t>Stakeholder demands for greater sustainability</a:t>
            </a:r>
          </a:p>
          <a:p>
            <a:pPr lvl="1"/>
            <a:r>
              <a:rPr lang="en-US" sz="1800" dirty="0" smtClean="0"/>
              <a:t>Brundtland definition and triple bottom line. </a:t>
            </a:r>
          </a:p>
          <a:p>
            <a:pPr lvl="1"/>
            <a:r>
              <a:rPr lang="en-AU" sz="1800" dirty="0" smtClean="0"/>
              <a:t>The precautionary principle &amp; intergenerational equity</a:t>
            </a:r>
          </a:p>
          <a:p>
            <a:pPr lvl="1"/>
            <a:r>
              <a:rPr lang="en-US" sz="1800" dirty="0" smtClean="0"/>
              <a:t>Every improvement counts but paradigm improvements really matter – If implemented!, but</a:t>
            </a:r>
          </a:p>
          <a:p>
            <a:pPr lvl="1"/>
            <a:r>
              <a:rPr lang="en-US" sz="1800" dirty="0" smtClean="0"/>
              <a:t>Quick fixes = paradigm changes</a:t>
            </a:r>
          </a:p>
          <a:p>
            <a:r>
              <a:rPr lang="en-US" sz="2000" dirty="0" smtClean="0"/>
              <a:t>Economic Cost Benefit given</a:t>
            </a:r>
          </a:p>
          <a:p>
            <a:pPr lvl="1"/>
            <a:r>
              <a:rPr lang="en-US" sz="1600" dirty="0" smtClean="0"/>
              <a:t>Rapidly rising energy costs</a:t>
            </a:r>
          </a:p>
          <a:p>
            <a:pPr lvl="1"/>
            <a:r>
              <a:rPr lang="en-US" sz="1600" dirty="0" smtClean="0"/>
              <a:t>Carbon taxes</a:t>
            </a:r>
          </a:p>
          <a:p>
            <a:pPr lvl="2"/>
            <a:r>
              <a:rPr lang="en-AU" sz="1400" dirty="0" smtClean="0"/>
              <a:t>Construction activities contribute over 35% of total global CO</a:t>
            </a:r>
            <a:r>
              <a:rPr lang="en-AU" sz="1400" baseline="-25000" dirty="0" smtClean="0"/>
              <a:t>2</a:t>
            </a:r>
            <a:r>
              <a:rPr lang="en-AU" sz="1400" dirty="0" smtClean="0"/>
              <a:t> emissions</a:t>
            </a:r>
            <a:r>
              <a:rPr lang="en-AU" sz="1400" baseline="30000" dirty="0" smtClean="0"/>
              <a:t>3</a:t>
            </a:r>
            <a:r>
              <a:rPr lang="en-AU" sz="1400" dirty="0" smtClean="0"/>
              <a:t> so carbon taxes will have a big impact.</a:t>
            </a:r>
          </a:p>
          <a:p>
            <a:r>
              <a:rPr lang="en-US" sz="2200" dirty="0" smtClean="0"/>
              <a:t>&gt; Sustainability can deliver &gt; profit.</a:t>
            </a:r>
          </a:p>
          <a:p>
            <a:r>
              <a:rPr lang="en-US" sz="2000" dirty="0" smtClean="0"/>
              <a:t>Competition – Leed, the Green Building Council etc.</a:t>
            </a:r>
          </a:p>
          <a:p>
            <a:r>
              <a:rPr lang="en-US" sz="2000" dirty="0" smtClean="0"/>
              <a:t>Improved technical understanding and practice</a:t>
            </a:r>
          </a:p>
          <a:p>
            <a:r>
              <a:rPr lang="en-US" sz="2000" dirty="0" smtClean="0"/>
              <a:t>Government research and development as well as procurement policies</a:t>
            </a:r>
          </a:p>
          <a:p>
            <a:r>
              <a:rPr lang="en-US" sz="2000" dirty="0" smtClean="0"/>
              <a:t>The need to change!</a:t>
            </a:r>
          </a:p>
        </p:txBody>
      </p:sp>
      <p:sp>
        <p:nvSpPr>
          <p:cNvPr id="4" name="Slide Number Placeholder 3"/>
          <p:cNvSpPr>
            <a:spLocks noGrp="1"/>
          </p:cNvSpPr>
          <p:nvPr>
            <p:ph type="sldNum" sz="quarter" idx="12"/>
          </p:nvPr>
        </p:nvSpPr>
        <p:spPr/>
        <p:txBody>
          <a:bodyPr/>
          <a:lstStyle/>
          <a:p>
            <a:pPr>
              <a:defRPr/>
            </a:pPr>
            <a:fld id="{C487EC9C-28F4-44BB-9C83-313754E2EF7D}" type="slidenum">
              <a:rPr lang="en-AU" smtClean="0"/>
              <a:pPr>
                <a:defRPr/>
              </a:pPr>
              <a:t>19</a:t>
            </a:fld>
            <a:endParaRPr lang="en-AU" dirty="0"/>
          </a:p>
        </p:txBody>
      </p:sp>
      <p:sp>
        <p:nvSpPr>
          <p:cNvPr id="8" name="Footer Placeholder 7"/>
          <p:cNvSpPr>
            <a:spLocks noGrp="1"/>
          </p:cNvSpPr>
          <p:nvPr>
            <p:ph type="ftr" sz="quarter" idx="11"/>
          </p:nvPr>
        </p:nvSpPr>
        <p:spPr/>
        <p:txBody>
          <a:bodyPr/>
          <a:lstStyle/>
          <a:p>
            <a:pPr>
              <a:defRPr/>
            </a:pPr>
            <a:r>
              <a:rPr lang="en-US" dirty="0" smtClean="0"/>
              <a:t>www.tececo.com  www.gaiaengineering.com</a:t>
            </a:r>
            <a:endParaRPr lang="en-AU" dirty="0"/>
          </a:p>
        </p:txBody>
      </p:sp>
      <p:sp>
        <p:nvSpPr>
          <p:cNvPr id="5" name="TextBox 4"/>
          <p:cNvSpPr txBox="1"/>
          <p:nvPr/>
        </p:nvSpPr>
        <p:spPr>
          <a:xfrm>
            <a:off x="672432" y="6126974"/>
            <a:ext cx="6246967" cy="461665"/>
          </a:xfrm>
          <a:prstGeom prst="rect">
            <a:avLst/>
          </a:prstGeom>
          <a:noFill/>
        </p:spPr>
        <p:txBody>
          <a:bodyPr wrap="none" rtlCol="0">
            <a:spAutoFit/>
          </a:bodyPr>
          <a:lstStyle/>
          <a:p>
            <a:r>
              <a:rPr lang="en-AU" sz="1200" baseline="30000" dirty="0"/>
              <a:t>3</a:t>
            </a:r>
            <a:r>
              <a:rPr lang="en-AU" sz="1200" dirty="0" smtClean="0"/>
              <a:t>UNEP </a:t>
            </a:r>
            <a:r>
              <a:rPr lang="en-AU" sz="1200" dirty="0"/>
              <a:t>(2001). Energy and Cities: Sustainable Building and Construction Summary of Main Issues, </a:t>
            </a:r>
          </a:p>
          <a:p>
            <a:r>
              <a:rPr lang="en-AU" sz="1200" dirty="0"/>
              <a:t>IETC Side Event at UNEP Governing Council, Nairobi, Kenya, UNEP.</a:t>
            </a:r>
          </a:p>
        </p:txBody>
      </p:sp>
      <p:sp>
        <p:nvSpPr>
          <p:cNvPr id="6" name="TextBox 5"/>
          <p:cNvSpPr txBox="1"/>
          <p:nvPr/>
        </p:nvSpPr>
        <p:spPr>
          <a:xfrm>
            <a:off x="4459514" y="2438400"/>
            <a:ext cx="4140200" cy="1200329"/>
          </a:xfrm>
          <a:prstGeom prst="rect">
            <a:avLst/>
          </a:prstGeom>
          <a:solidFill>
            <a:srgbClr val="CCFFCC"/>
          </a:solidFill>
          <a:ln>
            <a:solidFill>
              <a:schemeClr val="tx1"/>
            </a:solidFill>
          </a:ln>
        </p:spPr>
        <p:txBody>
          <a:bodyPr wrap="square" rtlCol="0">
            <a:spAutoFit/>
          </a:bodyPr>
          <a:lstStyle/>
          <a:p>
            <a:r>
              <a:rPr lang="en-AU" sz="2400" dirty="0" smtClean="0"/>
              <a:t>Legislation and control will not get us there. Changing technical paradigms will.</a:t>
            </a:r>
            <a:endParaRPr lang="en-AU" sz="2400" dirty="0"/>
          </a:p>
        </p:txBody>
      </p:sp>
      <p:pic>
        <p:nvPicPr>
          <p:cNvPr id="552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97384" y="230542"/>
            <a:ext cx="1763777" cy="16944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9820384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049" y="-1"/>
            <a:ext cx="8707008" cy="1146629"/>
          </a:xfrm>
        </p:spPr>
        <p:txBody>
          <a:bodyPr/>
          <a:lstStyle/>
          <a:p>
            <a:r>
              <a:rPr lang="en-US" dirty="0" smtClean="0"/>
              <a:t>Better more cost effective</a:t>
            </a:r>
            <a:br>
              <a:rPr lang="en-US" dirty="0" smtClean="0"/>
            </a:br>
            <a:r>
              <a:rPr lang="en-US" dirty="0" smtClean="0"/>
              <a:t>concrete is more sustainable</a:t>
            </a:r>
            <a:endParaRPr lang="en-AU" dirty="0"/>
          </a:p>
        </p:txBody>
      </p:sp>
      <p:sp>
        <p:nvSpPr>
          <p:cNvPr id="3" name="Content Placeholder 2"/>
          <p:cNvSpPr>
            <a:spLocks noGrp="1"/>
          </p:cNvSpPr>
          <p:nvPr>
            <p:ph idx="1"/>
          </p:nvPr>
        </p:nvSpPr>
        <p:spPr>
          <a:xfrm>
            <a:off x="234043" y="1259924"/>
            <a:ext cx="8654143" cy="5366657"/>
          </a:xfrm>
        </p:spPr>
        <p:txBody>
          <a:bodyPr/>
          <a:lstStyle/>
          <a:p>
            <a:r>
              <a:rPr lang="en-US" sz="2000" dirty="0" smtClean="0"/>
              <a:t>Concrete is not a perfect material yet. E.g. It shrinks, it cracks, it is not as durable as we would like and has a limited range of properties.</a:t>
            </a:r>
          </a:p>
          <a:p>
            <a:pPr lvl="1"/>
            <a:r>
              <a:rPr lang="en-US" sz="1600" dirty="0" smtClean="0"/>
              <a:t>See how we fix many these issues in Part 2 - the section on reactive MgO</a:t>
            </a:r>
          </a:p>
          <a:p>
            <a:r>
              <a:rPr lang="en-US" sz="2000" dirty="0" smtClean="0"/>
              <a:t>Better concrete is not hard to make and there are huge opportunities for change</a:t>
            </a:r>
          </a:p>
          <a:p>
            <a:r>
              <a:rPr lang="en-US" sz="2000" dirty="0" smtClean="0"/>
              <a:t>Improvements through innovation = Sustainable profit!</a:t>
            </a:r>
          </a:p>
          <a:p>
            <a:endParaRPr lang="en-AU" sz="2000" dirty="0"/>
          </a:p>
        </p:txBody>
      </p:sp>
      <p:sp>
        <p:nvSpPr>
          <p:cNvPr id="4" name="Slide Number Placeholder 3"/>
          <p:cNvSpPr>
            <a:spLocks noGrp="1"/>
          </p:cNvSpPr>
          <p:nvPr>
            <p:ph type="sldNum" sz="quarter" idx="12"/>
          </p:nvPr>
        </p:nvSpPr>
        <p:spPr/>
        <p:txBody>
          <a:bodyPr/>
          <a:lstStyle/>
          <a:p>
            <a:pPr>
              <a:defRPr/>
            </a:pPr>
            <a:fld id="{C487EC9C-28F4-44BB-9C83-313754E2EF7D}" type="slidenum">
              <a:rPr lang="en-AU" smtClean="0"/>
              <a:pPr>
                <a:defRPr/>
              </a:pPr>
              <a:t>20</a:t>
            </a:fld>
            <a:endParaRPr lang="en-AU" dirty="0"/>
          </a:p>
        </p:txBody>
      </p:sp>
      <p:grpSp>
        <p:nvGrpSpPr>
          <p:cNvPr id="25" name="Group 24"/>
          <p:cNvGrpSpPr/>
          <p:nvPr/>
        </p:nvGrpSpPr>
        <p:grpSpPr>
          <a:xfrm>
            <a:off x="653490" y="3151591"/>
            <a:ext cx="6835881" cy="3270979"/>
            <a:chOff x="382433" y="789192"/>
            <a:chExt cx="8713942" cy="5571205"/>
          </a:xfrm>
        </p:grpSpPr>
        <p:sp>
          <p:nvSpPr>
            <p:cNvPr id="5" name="Text Box 19"/>
            <p:cNvSpPr txBox="1">
              <a:spLocks noChangeArrowheads="1"/>
            </p:cNvSpPr>
            <p:nvPr/>
          </p:nvSpPr>
          <p:spPr bwMode="auto">
            <a:xfrm>
              <a:off x="3755049" y="789192"/>
              <a:ext cx="3897313" cy="1458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352" tIns="45680" rIns="91352" bIns="45680">
              <a:spAutoFit/>
            </a:bodyPr>
            <a:lstStyle/>
            <a:p>
              <a:r>
                <a:rPr lang="en-AU" sz="1600" dirty="0"/>
                <a:t>Increase in demand/price ratio for sustainability due to educationally induced cultural drift.</a:t>
              </a:r>
            </a:p>
          </p:txBody>
        </p:sp>
        <p:sp>
          <p:nvSpPr>
            <p:cNvPr id="6" name="Line 4"/>
            <p:cNvSpPr>
              <a:spLocks noChangeShapeType="1"/>
            </p:cNvSpPr>
            <p:nvPr/>
          </p:nvSpPr>
          <p:spPr bwMode="auto">
            <a:xfrm flipH="1">
              <a:off x="1187450" y="954088"/>
              <a:ext cx="12700" cy="4330700"/>
            </a:xfrm>
            <a:prstGeom prst="line">
              <a:avLst/>
            </a:prstGeom>
            <a:noFill/>
            <a:ln w="317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AU" dirty="0"/>
            </a:p>
          </p:txBody>
        </p:sp>
        <p:sp>
          <p:nvSpPr>
            <p:cNvPr id="7" name="Line 5"/>
            <p:cNvSpPr>
              <a:spLocks noChangeShapeType="1"/>
            </p:cNvSpPr>
            <p:nvPr/>
          </p:nvSpPr>
          <p:spPr bwMode="auto">
            <a:xfrm>
              <a:off x="1187450" y="5297488"/>
              <a:ext cx="6521450" cy="0"/>
            </a:xfrm>
            <a:prstGeom prst="line">
              <a:avLst/>
            </a:prstGeom>
            <a:noFill/>
            <a:ln w="317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AU" dirty="0"/>
            </a:p>
          </p:txBody>
        </p:sp>
        <p:sp>
          <p:nvSpPr>
            <p:cNvPr id="8" name="Freeform 6"/>
            <p:cNvSpPr>
              <a:spLocks/>
            </p:cNvSpPr>
            <p:nvPr/>
          </p:nvSpPr>
          <p:spPr bwMode="auto">
            <a:xfrm>
              <a:off x="1206500" y="1357313"/>
              <a:ext cx="6005513" cy="3617912"/>
            </a:xfrm>
            <a:custGeom>
              <a:avLst/>
              <a:gdLst>
                <a:gd name="T0" fmla="*/ 0 w 3783"/>
                <a:gd name="T1" fmla="*/ 0 h 2279"/>
                <a:gd name="T2" fmla="*/ 1750 w 3783"/>
                <a:gd name="T3" fmla="*/ 1245 h 2279"/>
                <a:gd name="T4" fmla="*/ 3783 w 3783"/>
                <a:gd name="T5" fmla="*/ 2279 h 2279"/>
              </a:gdLst>
              <a:ahLst/>
              <a:cxnLst>
                <a:cxn ang="0">
                  <a:pos x="T0" y="T1"/>
                </a:cxn>
                <a:cxn ang="0">
                  <a:pos x="T2" y="T3"/>
                </a:cxn>
                <a:cxn ang="0">
                  <a:pos x="T4" y="T5"/>
                </a:cxn>
              </a:cxnLst>
              <a:rect l="0" t="0" r="r" b="b"/>
              <a:pathLst>
                <a:path w="3783" h="2279">
                  <a:moveTo>
                    <a:pt x="0" y="0"/>
                  </a:moveTo>
                  <a:cubicBezTo>
                    <a:pt x="292" y="207"/>
                    <a:pt x="1120" y="865"/>
                    <a:pt x="1750" y="1245"/>
                  </a:cubicBezTo>
                  <a:cubicBezTo>
                    <a:pt x="2380" y="1625"/>
                    <a:pt x="3360" y="2064"/>
                    <a:pt x="3783" y="2279"/>
                  </a:cubicBezTo>
                </a:path>
              </a:pathLst>
            </a:custGeom>
            <a:noFill/>
            <a:ln w="19050" cap="flat" cmpd="sng">
              <a:solidFill>
                <a:schemeClr val="tx1"/>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AU" dirty="0"/>
            </a:p>
          </p:txBody>
        </p:sp>
        <p:sp>
          <p:nvSpPr>
            <p:cNvPr id="9" name="Freeform 8"/>
            <p:cNvSpPr>
              <a:spLocks/>
            </p:cNvSpPr>
            <p:nvPr/>
          </p:nvSpPr>
          <p:spPr bwMode="auto">
            <a:xfrm flipV="1">
              <a:off x="1193800" y="1652588"/>
              <a:ext cx="6005513" cy="3617912"/>
            </a:xfrm>
            <a:custGeom>
              <a:avLst/>
              <a:gdLst>
                <a:gd name="T0" fmla="*/ 0 w 3783"/>
                <a:gd name="T1" fmla="*/ 0 h 2279"/>
                <a:gd name="T2" fmla="*/ 1750 w 3783"/>
                <a:gd name="T3" fmla="*/ 1245 h 2279"/>
                <a:gd name="T4" fmla="*/ 3783 w 3783"/>
                <a:gd name="T5" fmla="*/ 2279 h 2279"/>
              </a:gdLst>
              <a:ahLst/>
              <a:cxnLst>
                <a:cxn ang="0">
                  <a:pos x="T0" y="T1"/>
                </a:cxn>
                <a:cxn ang="0">
                  <a:pos x="T2" y="T3"/>
                </a:cxn>
                <a:cxn ang="0">
                  <a:pos x="T4" y="T5"/>
                </a:cxn>
              </a:cxnLst>
              <a:rect l="0" t="0" r="r" b="b"/>
              <a:pathLst>
                <a:path w="3783" h="2279">
                  <a:moveTo>
                    <a:pt x="0" y="0"/>
                  </a:moveTo>
                  <a:cubicBezTo>
                    <a:pt x="292" y="207"/>
                    <a:pt x="1120" y="865"/>
                    <a:pt x="1750" y="1245"/>
                  </a:cubicBezTo>
                  <a:cubicBezTo>
                    <a:pt x="2380" y="1625"/>
                    <a:pt x="3360" y="2064"/>
                    <a:pt x="3783" y="2279"/>
                  </a:cubicBezTo>
                </a:path>
              </a:pathLst>
            </a:custGeom>
            <a:noFill/>
            <a:ln w="19050" cap="flat" cmpd="sng">
              <a:solidFill>
                <a:schemeClr val="tx1"/>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AU" dirty="0"/>
            </a:p>
          </p:txBody>
        </p:sp>
        <p:sp>
          <p:nvSpPr>
            <p:cNvPr id="10" name="Text Box 9"/>
            <p:cNvSpPr txBox="1">
              <a:spLocks noChangeArrowheads="1"/>
            </p:cNvSpPr>
            <p:nvPr/>
          </p:nvSpPr>
          <p:spPr bwMode="auto">
            <a:xfrm>
              <a:off x="7507288" y="5275263"/>
              <a:ext cx="382587"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352" tIns="45680" rIns="91352" bIns="45680">
              <a:spAutoFit/>
            </a:bodyPr>
            <a:lstStyle/>
            <a:p>
              <a:r>
                <a:rPr lang="en-AU" dirty="0"/>
                <a:t>#</a:t>
              </a:r>
            </a:p>
          </p:txBody>
        </p:sp>
        <p:sp>
          <p:nvSpPr>
            <p:cNvPr id="11" name="Text Box 10"/>
            <p:cNvSpPr txBox="1">
              <a:spLocks noChangeArrowheads="1"/>
            </p:cNvSpPr>
            <p:nvPr/>
          </p:nvSpPr>
          <p:spPr bwMode="auto">
            <a:xfrm>
              <a:off x="771525" y="796925"/>
              <a:ext cx="382588"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352" tIns="45680" rIns="91352" bIns="45680">
              <a:spAutoFit/>
            </a:bodyPr>
            <a:lstStyle/>
            <a:p>
              <a:r>
                <a:rPr lang="en-AU" dirty="0"/>
                <a:t>$</a:t>
              </a:r>
            </a:p>
          </p:txBody>
        </p:sp>
        <p:sp>
          <p:nvSpPr>
            <p:cNvPr id="12" name="Freeform 11"/>
            <p:cNvSpPr>
              <a:spLocks/>
            </p:cNvSpPr>
            <p:nvPr/>
          </p:nvSpPr>
          <p:spPr bwMode="auto">
            <a:xfrm>
              <a:off x="2012950" y="1331913"/>
              <a:ext cx="6005513" cy="3617912"/>
            </a:xfrm>
            <a:custGeom>
              <a:avLst/>
              <a:gdLst>
                <a:gd name="T0" fmla="*/ 0 w 3783"/>
                <a:gd name="T1" fmla="*/ 0 h 2279"/>
                <a:gd name="T2" fmla="*/ 1750 w 3783"/>
                <a:gd name="T3" fmla="*/ 1245 h 2279"/>
                <a:gd name="T4" fmla="*/ 3783 w 3783"/>
                <a:gd name="T5" fmla="*/ 2279 h 2279"/>
              </a:gdLst>
              <a:ahLst/>
              <a:cxnLst>
                <a:cxn ang="0">
                  <a:pos x="T0" y="T1"/>
                </a:cxn>
                <a:cxn ang="0">
                  <a:pos x="T2" y="T3"/>
                </a:cxn>
                <a:cxn ang="0">
                  <a:pos x="T4" y="T5"/>
                </a:cxn>
              </a:cxnLst>
              <a:rect l="0" t="0" r="r" b="b"/>
              <a:pathLst>
                <a:path w="3783" h="2279">
                  <a:moveTo>
                    <a:pt x="0" y="0"/>
                  </a:moveTo>
                  <a:cubicBezTo>
                    <a:pt x="292" y="207"/>
                    <a:pt x="1120" y="865"/>
                    <a:pt x="1750" y="1245"/>
                  </a:cubicBezTo>
                  <a:cubicBezTo>
                    <a:pt x="2380" y="1625"/>
                    <a:pt x="3360" y="2064"/>
                    <a:pt x="3783" y="2279"/>
                  </a:cubicBezTo>
                </a:path>
              </a:pathLst>
            </a:custGeom>
            <a:noFill/>
            <a:ln w="19050" cap="flat" cmpd="sng">
              <a:solidFill>
                <a:schemeClr val="tx1"/>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AU" dirty="0"/>
            </a:p>
          </p:txBody>
        </p:sp>
        <p:sp>
          <p:nvSpPr>
            <p:cNvPr id="13" name="Freeform 12"/>
            <p:cNvSpPr>
              <a:spLocks/>
            </p:cNvSpPr>
            <p:nvPr/>
          </p:nvSpPr>
          <p:spPr bwMode="auto">
            <a:xfrm flipV="1">
              <a:off x="2000250" y="1627188"/>
              <a:ext cx="6005513" cy="3617912"/>
            </a:xfrm>
            <a:custGeom>
              <a:avLst/>
              <a:gdLst>
                <a:gd name="T0" fmla="*/ 0 w 3783"/>
                <a:gd name="T1" fmla="*/ 0 h 2279"/>
                <a:gd name="T2" fmla="*/ 1750 w 3783"/>
                <a:gd name="T3" fmla="*/ 1245 h 2279"/>
                <a:gd name="T4" fmla="*/ 3783 w 3783"/>
                <a:gd name="T5" fmla="*/ 2279 h 2279"/>
              </a:gdLst>
              <a:ahLst/>
              <a:cxnLst>
                <a:cxn ang="0">
                  <a:pos x="T0" y="T1"/>
                </a:cxn>
                <a:cxn ang="0">
                  <a:pos x="T2" y="T3"/>
                </a:cxn>
                <a:cxn ang="0">
                  <a:pos x="T4" y="T5"/>
                </a:cxn>
              </a:cxnLst>
              <a:rect l="0" t="0" r="r" b="b"/>
              <a:pathLst>
                <a:path w="3783" h="2279">
                  <a:moveTo>
                    <a:pt x="0" y="0"/>
                  </a:moveTo>
                  <a:cubicBezTo>
                    <a:pt x="292" y="207"/>
                    <a:pt x="1120" y="865"/>
                    <a:pt x="1750" y="1245"/>
                  </a:cubicBezTo>
                  <a:cubicBezTo>
                    <a:pt x="2380" y="1625"/>
                    <a:pt x="3360" y="2064"/>
                    <a:pt x="3783" y="2279"/>
                  </a:cubicBezTo>
                </a:path>
              </a:pathLst>
            </a:custGeom>
            <a:noFill/>
            <a:ln w="19050" cap="flat" cmpd="sng">
              <a:solidFill>
                <a:schemeClr val="tx1"/>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AU" dirty="0"/>
            </a:p>
          </p:txBody>
        </p:sp>
        <p:sp>
          <p:nvSpPr>
            <p:cNvPr id="14" name="Freeform 13"/>
            <p:cNvSpPr>
              <a:spLocks/>
            </p:cNvSpPr>
            <p:nvPr/>
          </p:nvSpPr>
          <p:spPr bwMode="auto">
            <a:xfrm>
              <a:off x="2874963" y="1317625"/>
              <a:ext cx="6005512" cy="3617913"/>
            </a:xfrm>
            <a:custGeom>
              <a:avLst/>
              <a:gdLst>
                <a:gd name="T0" fmla="*/ 0 w 3783"/>
                <a:gd name="T1" fmla="*/ 0 h 2279"/>
                <a:gd name="T2" fmla="*/ 1750 w 3783"/>
                <a:gd name="T3" fmla="*/ 1245 h 2279"/>
                <a:gd name="T4" fmla="*/ 3783 w 3783"/>
                <a:gd name="T5" fmla="*/ 2279 h 2279"/>
              </a:gdLst>
              <a:ahLst/>
              <a:cxnLst>
                <a:cxn ang="0">
                  <a:pos x="T0" y="T1"/>
                </a:cxn>
                <a:cxn ang="0">
                  <a:pos x="T2" y="T3"/>
                </a:cxn>
                <a:cxn ang="0">
                  <a:pos x="T4" y="T5"/>
                </a:cxn>
              </a:cxnLst>
              <a:rect l="0" t="0" r="r" b="b"/>
              <a:pathLst>
                <a:path w="3783" h="2279">
                  <a:moveTo>
                    <a:pt x="0" y="0"/>
                  </a:moveTo>
                  <a:cubicBezTo>
                    <a:pt x="292" y="207"/>
                    <a:pt x="1120" y="865"/>
                    <a:pt x="1750" y="1245"/>
                  </a:cubicBezTo>
                  <a:cubicBezTo>
                    <a:pt x="2380" y="1625"/>
                    <a:pt x="3360" y="2064"/>
                    <a:pt x="3783" y="2279"/>
                  </a:cubicBezTo>
                </a:path>
              </a:pathLst>
            </a:custGeom>
            <a:noFill/>
            <a:ln w="19050" cap="flat" cmpd="sng">
              <a:solidFill>
                <a:schemeClr val="tx1"/>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AU" dirty="0"/>
            </a:p>
          </p:txBody>
        </p:sp>
        <p:sp>
          <p:nvSpPr>
            <p:cNvPr id="15" name="Freeform 14"/>
            <p:cNvSpPr>
              <a:spLocks/>
            </p:cNvSpPr>
            <p:nvPr/>
          </p:nvSpPr>
          <p:spPr bwMode="auto">
            <a:xfrm flipV="1">
              <a:off x="2862263" y="1612900"/>
              <a:ext cx="6005512" cy="3617913"/>
            </a:xfrm>
            <a:custGeom>
              <a:avLst/>
              <a:gdLst>
                <a:gd name="T0" fmla="*/ 0 w 3783"/>
                <a:gd name="T1" fmla="*/ 0 h 2279"/>
                <a:gd name="T2" fmla="*/ 1750 w 3783"/>
                <a:gd name="T3" fmla="*/ 1245 h 2279"/>
                <a:gd name="T4" fmla="*/ 3783 w 3783"/>
                <a:gd name="T5" fmla="*/ 2279 h 2279"/>
              </a:gdLst>
              <a:ahLst/>
              <a:cxnLst>
                <a:cxn ang="0">
                  <a:pos x="T0" y="T1"/>
                </a:cxn>
                <a:cxn ang="0">
                  <a:pos x="T2" y="T3"/>
                </a:cxn>
                <a:cxn ang="0">
                  <a:pos x="T4" y="T5"/>
                </a:cxn>
              </a:cxnLst>
              <a:rect l="0" t="0" r="r" b="b"/>
              <a:pathLst>
                <a:path w="3783" h="2279">
                  <a:moveTo>
                    <a:pt x="0" y="0"/>
                  </a:moveTo>
                  <a:cubicBezTo>
                    <a:pt x="292" y="207"/>
                    <a:pt x="1120" y="865"/>
                    <a:pt x="1750" y="1245"/>
                  </a:cubicBezTo>
                  <a:cubicBezTo>
                    <a:pt x="2380" y="1625"/>
                    <a:pt x="3360" y="2064"/>
                    <a:pt x="3783" y="2279"/>
                  </a:cubicBezTo>
                </a:path>
              </a:pathLst>
            </a:custGeom>
            <a:noFill/>
            <a:ln w="19050" cap="flat" cmpd="sng">
              <a:solidFill>
                <a:schemeClr val="tx1"/>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AU" dirty="0"/>
            </a:p>
          </p:txBody>
        </p:sp>
        <p:sp>
          <p:nvSpPr>
            <p:cNvPr id="16" name="Text Box 16"/>
            <p:cNvSpPr txBox="1">
              <a:spLocks noChangeArrowheads="1"/>
            </p:cNvSpPr>
            <p:nvPr/>
          </p:nvSpPr>
          <p:spPr bwMode="auto">
            <a:xfrm>
              <a:off x="7507287" y="4755913"/>
              <a:ext cx="1589088"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352" tIns="45680" rIns="91352" bIns="45680">
              <a:spAutoFit/>
            </a:bodyPr>
            <a:lstStyle/>
            <a:p>
              <a:r>
                <a:rPr lang="en-AU" dirty="0"/>
                <a:t>Demand</a:t>
              </a:r>
            </a:p>
          </p:txBody>
        </p:sp>
        <p:sp>
          <p:nvSpPr>
            <p:cNvPr id="17" name="Text Box 17"/>
            <p:cNvSpPr txBox="1">
              <a:spLocks noChangeArrowheads="1"/>
            </p:cNvSpPr>
            <p:nvPr/>
          </p:nvSpPr>
          <p:spPr bwMode="auto">
            <a:xfrm>
              <a:off x="7267575" y="1081088"/>
              <a:ext cx="1370013"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352" tIns="45680" rIns="91352" bIns="45680">
              <a:spAutoFit/>
            </a:bodyPr>
            <a:lstStyle/>
            <a:p>
              <a:r>
                <a:rPr lang="en-AU" dirty="0"/>
                <a:t>Supply</a:t>
              </a:r>
            </a:p>
          </p:txBody>
        </p:sp>
        <p:sp>
          <p:nvSpPr>
            <p:cNvPr id="18" name="Text Box 23"/>
            <p:cNvSpPr txBox="1">
              <a:spLocks noChangeArrowheads="1"/>
            </p:cNvSpPr>
            <p:nvPr/>
          </p:nvSpPr>
          <p:spPr bwMode="auto">
            <a:xfrm>
              <a:off x="382433" y="5334041"/>
              <a:ext cx="7326467" cy="10263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352" tIns="45680" rIns="91352" bIns="45680">
              <a:spAutoFit/>
            </a:bodyPr>
            <a:lstStyle/>
            <a:p>
              <a:r>
                <a:rPr lang="en-AU" sz="1600" dirty="0"/>
                <a:t>Increase in supply/price ratio for more sustainable products due to innovative changes in the technical paradigm.</a:t>
              </a:r>
            </a:p>
          </p:txBody>
        </p:sp>
        <p:sp>
          <p:nvSpPr>
            <p:cNvPr id="19" name="Text Box 25"/>
            <p:cNvSpPr txBox="1">
              <a:spLocks noChangeArrowheads="1"/>
            </p:cNvSpPr>
            <p:nvPr/>
          </p:nvSpPr>
          <p:spPr bwMode="auto">
            <a:xfrm>
              <a:off x="3857131" y="2746622"/>
              <a:ext cx="211296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352" tIns="45680" rIns="91352" bIns="45680">
              <a:spAutoFit/>
            </a:bodyPr>
            <a:lstStyle/>
            <a:p>
              <a:r>
                <a:rPr lang="en-AU" sz="2000" dirty="0"/>
                <a:t>Equilibrium</a:t>
              </a:r>
              <a:r>
                <a:rPr lang="en-AU" sz="1800" dirty="0"/>
                <a:t> shift</a:t>
              </a:r>
            </a:p>
          </p:txBody>
        </p:sp>
        <p:sp>
          <p:nvSpPr>
            <p:cNvPr id="20" name="AutoShape 28"/>
            <p:cNvSpPr>
              <a:spLocks noChangeArrowheads="1"/>
            </p:cNvSpPr>
            <p:nvPr/>
          </p:nvSpPr>
          <p:spPr bwMode="auto">
            <a:xfrm rot="18477477">
              <a:off x="2475707" y="1989931"/>
              <a:ext cx="1465262" cy="2952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FF66"/>
            </a:solidFill>
            <a:ln w="190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AU" dirty="0"/>
            </a:p>
          </p:txBody>
        </p:sp>
        <p:sp>
          <p:nvSpPr>
            <p:cNvPr id="21" name="AutoShape 29"/>
            <p:cNvSpPr>
              <a:spLocks noChangeArrowheads="1"/>
            </p:cNvSpPr>
            <p:nvPr/>
          </p:nvSpPr>
          <p:spPr bwMode="auto">
            <a:xfrm rot="3323383">
              <a:off x="2529681" y="4290219"/>
              <a:ext cx="1465263" cy="2952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FF66"/>
            </a:solidFill>
            <a:ln w="190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AU" dirty="0"/>
            </a:p>
          </p:txBody>
        </p:sp>
        <p:sp>
          <p:nvSpPr>
            <p:cNvPr id="22" name="AutoShape 30"/>
            <p:cNvSpPr>
              <a:spLocks noChangeArrowheads="1"/>
            </p:cNvSpPr>
            <p:nvPr/>
          </p:nvSpPr>
          <p:spPr bwMode="auto">
            <a:xfrm>
              <a:off x="3725863" y="3135313"/>
              <a:ext cx="2568575" cy="322262"/>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gradFill rotWithShape="1">
              <a:gsLst>
                <a:gs pos="0">
                  <a:srgbClr val="FFFF66"/>
                </a:gs>
                <a:gs pos="100000">
                  <a:srgbClr val="66FF66"/>
                </a:gs>
              </a:gsLst>
              <a:lin ang="0" scaled="1"/>
            </a:gradFill>
            <a:ln w="190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AU" dirty="0"/>
            </a:p>
          </p:txBody>
        </p:sp>
        <p:sp>
          <p:nvSpPr>
            <p:cNvPr id="23" name="Text Box 31"/>
            <p:cNvSpPr txBox="1">
              <a:spLocks noChangeArrowheads="1"/>
            </p:cNvSpPr>
            <p:nvPr/>
          </p:nvSpPr>
          <p:spPr bwMode="auto">
            <a:xfrm>
              <a:off x="6496843" y="2999370"/>
              <a:ext cx="2140745" cy="594144"/>
            </a:xfrm>
            <a:prstGeom prst="rect">
              <a:avLst/>
            </a:prstGeom>
            <a:solidFill>
              <a:srgbClr val="FFFF99"/>
            </a:solidFill>
            <a:ln w="190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352" tIns="45680" rIns="91352" bIns="45680">
              <a:spAutoFit/>
            </a:bodyPr>
            <a:lstStyle/>
            <a:p>
              <a:r>
                <a:rPr lang="en-AU" sz="1600" dirty="0" smtClean="0"/>
                <a:t>Sustainable profit</a:t>
              </a:r>
              <a:endParaRPr lang="en-AU" sz="1600" dirty="0"/>
            </a:p>
          </p:txBody>
        </p:sp>
        <p:sp>
          <p:nvSpPr>
            <p:cNvPr id="24" name="Text Box 32"/>
            <p:cNvSpPr txBox="1">
              <a:spLocks noChangeArrowheads="1"/>
            </p:cNvSpPr>
            <p:nvPr/>
          </p:nvSpPr>
          <p:spPr bwMode="auto">
            <a:xfrm>
              <a:off x="1174750" y="3036888"/>
              <a:ext cx="2379663"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dirty="0"/>
                <a:t>ECONOMICS</a:t>
              </a:r>
            </a:p>
          </p:txBody>
        </p:sp>
      </p:grpSp>
      <p:sp>
        <p:nvSpPr>
          <p:cNvPr id="26" name="TextBox 25"/>
          <p:cNvSpPr txBox="1"/>
          <p:nvPr/>
        </p:nvSpPr>
        <p:spPr>
          <a:xfrm>
            <a:off x="7310040" y="4143864"/>
            <a:ext cx="1484637" cy="923330"/>
          </a:xfrm>
          <a:prstGeom prst="rect">
            <a:avLst/>
          </a:prstGeom>
          <a:solidFill>
            <a:schemeClr val="accent6">
              <a:lumMod val="60000"/>
              <a:lumOff val="40000"/>
            </a:schemeClr>
          </a:solidFill>
          <a:ln w="19050">
            <a:solidFill>
              <a:schemeClr val="tx1"/>
            </a:solidFill>
          </a:ln>
        </p:spPr>
        <p:txBody>
          <a:bodyPr wrap="none" rtlCol="0">
            <a:spAutoFit/>
          </a:bodyPr>
          <a:lstStyle/>
          <a:p>
            <a:r>
              <a:rPr lang="en-US" dirty="0" smtClean="0"/>
              <a:t>Paradigm</a:t>
            </a:r>
          </a:p>
          <a:p>
            <a:r>
              <a:rPr lang="en-US" dirty="0" smtClean="0"/>
              <a:t>shifts ~ Lots</a:t>
            </a:r>
          </a:p>
          <a:p>
            <a:r>
              <a:rPr lang="en-US" dirty="0" smtClean="0"/>
              <a:t>of little shifts!</a:t>
            </a:r>
            <a:endParaRPr lang="en-AU" dirty="0"/>
          </a:p>
        </p:txBody>
      </p:sp>
      <p:sp>
        <p:nvSpPr>
          <p:cNvPr id="30" name="Footer Placeholder 29"/>
          <p:cNvSpPr>
            <a:spLocks noGrp="1"/>
          </p:cNvSpPr>
          <p:nvPr>
            <p:ph type="ftr" sz="quarter" idx="11"/>
          </p:nvPr>
        </p:nvSpPr>
        <p:spPr/>
        <p:txBody>
          <a:bodyPr/>
          <a:lstStyle/>
          <a:p>
            <a:pPr>
              <a:defRPr/>
            </a:pPr>
            <a:r>
              <a:rPr lang="en-US" dirty="0" smtClean="0"/>
              <a:t>www.tececo.com  www.gaiaengineering.com</a:t>
            </a:r>
            <a:endParaRPr lang="en-AU" dirty="0"/>
          </a:p>
        </p:txBody>
      </p:sp>
    </p:spTree>
    <p:extLst>
      <p:ext uri="{BB962C8B-B14F-4D97-AF65-F5344CB8AC3E}">
        <p14:creationId xmlns:p14="http://schemas.microsoft.com/office/powerpoint/2010/main" val="30302845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26"/>
                                        </p:tgtEl>
                                      </p:cBhvr>
                                    </p:animEffect>
                                    <p:animScale>
                                      <p:cBhvr>
                                        <p:cTn id="7" dur="250" autoRev="1" fill="hold"/>
                                        <p:tgtEl>
                                          <p:spTgt spid="26"/>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26" presetClass="emph" presetSubtype="0" fill="hold" grpId="1" nodeType="clickEffect">
                                  <p:stCondLst>
                                    <p:cond delay="0"/>
                                  </p:stCondLst>
                                  <p:childTnLst>
                                    <p:animEffect transition="out" filter="fade">
                                      <p:cBhvr>
                                        <p:cTn id="11" dur="500" tmFilter="0, 0; .2, .5; .8, .5; 1, 0"/>
                                        <p:tgtEl>
                                          <p:spTgt spid="26"/>
                                        </p:tgtEl>
                                      </p:cBhvr>
                                    </p:animEffect>
                                    <p:animScale>
                                      <p:cBhvr>
                                        <p:cTn id="12" dur="250" autoRev="1" fill="hold"/>
                                        <p:tgtEl>
                                          <p:spTgt spid="2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6" grpId="1"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5400"/>
            <a:ext cx="9194800" cy="1218756"/>
          </a:xfrm>
        </p:spPr>
        <p:txBody>
          <a:bodyPr/>
          <a:lstStyle/>
          <a:p>
            <a:r>
              <a:rPr lang="en-AU" sz="3600" dirty="0" smtClean="0"/>
              <a:t>Predicted Global Cement Demand, Emissions and Compositional Change</a:t>
            </a:r>
            <a:endParaRPr lang="en-AU" sz="3600" dirty="0"/>
          </a:p>
        </p:txBody>
      </p:sp>
      <p:sp>
        <p:nvSpPr>
          <p:cNvPr id="3" name="Slide Number Placeholder 2"/>
          <p:cNvSpPr>
            <a:spLocks noGrp="1"/>
          </p:cNvSpPr>
          <p:nvPr>
            <p:ph type="sldNum" sz="quarter" idx="12"/>
          </p:nvPr>
        </p:nvSpPr>
        <p:spPr/>
        <p:txBody>
          <a:bodyPr/>
          <a:lstStyle/>
          <a:p>
            <a:pPr>
              <a:defRPr/>
            </a:pPr>
            <a:fld id="{C487EC9C-28F4-44BB-9C83-313754E2EF7D}" type="slidenum">
              <a:rPr lang="en-AU" smtClean="0"/>
              <a:pPr>
                <a:defRPr/>
              </a:pPr>
              <a:t>21</a:t>
            </a:fld>
            <a:endParaRPr lang="en-AU" dirty="0"/>
          </a:p>
        </p:txBody>
      </p:sp>
      <p:pic>
        <p:nvPicPr>
          <p:cNvPr id="4" name="Picture 3"/>
          <p:cNvPicPr/>
          <p:nvPr/>
        </p:nvPicPr>
        <p:blipFill>
          <a:blip r:embed="rId3">
            <a:extLst>
              <a:ext uri="{28A0092B-C50C-407E-A947-70E740481C1C}">
                <a14:useLocalDpi xmlns:a14="http://schemas.microsoft.com/office/drawing/2010/main" val="0"/>
              </a:ext>
            </a:extLst>
          </a:blip>
          <a:srcRect/>
          <a:stretch>
            <a:fillRect/>
          </a:stretch>
        </p:blipFill>
        <p:spPr bwMode="auto">
          <a:xfrm>
            <a:off x="4712840" y="1128423"/>
            <a:ext cx="4189859" cy="2502346"/>
          </a:xfrm>
          <a:prstGeom prst="rect">
            <a:avLst/>
          </a:prstGeom>
          <a:noFill/>
          <a:ln>
            <a:noFill/>
          </a:ln>
        </p:spPr>
      </p:pic>
      <p:pic>
        <p:nvPicPr>
          <p:cNvPr id="5" name="Picture 4"/>
          <p:cNvPicPr/>
          <p:nvPr/>
        </p:nvPicPr>
        <p:blipFill>
          <a:blip r:embed="rId4">
            <a:extLst>
              <a:ext uri="{28A0092B-C50C-407E-A947-70E740481C1C}">
                <a14:useLocalDpi xmlns:a14="http://schemas.microsoft.com/office/drawing/2010/main" val="0"/>
              </a:ext>
            </a:extLst>
          </a:blip>
          <a:srcRect/>
          <a:stretch>
            <a:fillRect/>
          </a:stretch>
        </p:blipFill>
        <p:spPr bwMode="auto">
          <a:xfrm>
            <a:off x="485327" y="1289513"/>
            <a:ext cx="4073973" cy="2281766"/>
          </a:xfrm>
          <a:prstGeom prst="rect">
            <a:avLst/>
          </a:prstGeom>
          <a:noFill/>
          <a:ln>
            <a:noFill/>
          </a:ln>
        </p:spPr>
      </p:pic>
      <p:sp>
        <p:nvSpPr>
          <p:cNvPr id="6" name="TextBox 5"/>
          <p:cNvSpPr txBox="1"/>
          <p:nvPr/>
        </p:nvSpPr>
        <p:spPr>
          <a:xfrm>
            <a:off x="754444" y="5972607"/>
            <a:ext cx="6665981" cy="646331"/>
          </a:xfrm>
          <a:prstGeom prst="rect">
            <a:avLst/>
          </a:prstGeom>
          <a:noFill/>
        </p:spPr>
        <p:txBody>
          <a:bodyPr wrap="square" rtlCol="0">
            <a:spAutoFit/>
          </a:bodyPr>
          <a:lstStyle/>
          <a:p>
            <a:r>
              <a:rPr lang="en-AU" sz="1200" baseline="30000" dirty="0" smtClean="0"/>
              <a:t>1</a:t>
            </a:r>
            <a:r>
              <a:rPr lang="en-AU" sz="1200" dirty="0" smtClean="0"/>
              <a:t> Quillin </a:t>
            </a:r>
            <a:r>
              <a:rPr lang="en-AU" sz="1200" dirty="0"/>
              <a:t>K. Low-CO2 Cements based on Calcium Sulfoaluminate [Internet]. Available from: http://www.soci.org/News/~/media/Files/Conference%20Downloads/Low%20Carbon%20Cements%20Nov%2010/Sulphoaluminate_Cements_Keith_Quillin_R.ashx</a:t>
            </a:r>
          </a:p>
        </p:txBody>
      </p:sp>
      <p:sp>
        <p:nvSpPr>
          <p:cNvPr id="12" name="Footer Placeholder 11"/>
          <p:cNvSpPr>
            <a:spLocks noGrp="1"/>
          </p:cNvSpPr>
          <p:nvPr>
            <p:ph type="ftr" sz="quarter" idx="11"/>
          </p:nvPr>
        </p:nvSpPr>
        <p:spPr/>
        <p:txBody>
          <a:bodyPr/>
          <a:lstStyle/>
          <a:p>
            <a:pPr>
              <a:defRPr/>
            </a:pPr>
            <a:r>
              <a:rPr lang="en-US" dirty="0" smtClean="0"/>
              <a:t>www.tececo.com  www.gaiaengineering.com</a:t>
            </a:r>
            <a:endParaRPr lang="en-AU" dirty="0"/>
          </a:p>
        </p:txBody>
      </p:sp>
      <p:sp>
        <p:nvSpPr>
          <p:cNvPr id="9" name="Content Placeholder 2"/>
          <p:cNvSpPr>
            <a:spLocks noGrp="1"/>
          </p:cNvSpPr>
          <p:nvPr>
            <p:ph idx="1"/>
          </p:nvPr>
        </p:nvSpPr>
        <p:spPr>
          <a:xfrm>
            <a:off x="393701" y="3715659"/>
            <a:ext cx="8508998" cy="2084613"/>
          </a:xfrm>
        </p:spPr>
        <p:txBody>
          <a:bodyPr/>
          <a:lstStyle/>
          <a:p>
            <a:r>
              <a:rPr lang="en-AU" sz="2000" dirty="0" smtClean="0"/>
              <a:t>According to the British Research Establishment (BRE) we cannot address de-carbonation without changing the composition of cement and fuel derived emissions will diminish slowly for purely economic reasons </a:t>
            </a:r>
            <a:r>
              <a:rPr lang="en-AU" sz="2000" baseline="30000" dirty="0" smtClean="0"/>
              <a:t>1</a:t>
            </a:r>
          </a:p>
          <a:p>
            <a:r>
              <a:rPr lang="en-AU" sz="2000" dirty="0" smtClean="0"/>
              <a:t>The BRE may be wrong however. The composition of cement does not have change so much as the composition of concrete.  Cement is only around 10% of concrete.  </a:t>
            </a:r>
            <a:r>
              <a:rPr lang="en-AU" sz="2000" b="1" dirty="0" smtClean="0"/>
              <a:t>At TecEco we believe Portland cement is here to stay if rectified the way we say!</a:t>
            </a:r>
            <a:endParaRPr lang="en-AU" sz="2000" b="1" dirty="0"/>
          </a:p>
        </p:txBody>
      </p:sp>
    </p:spTree>
    <p:extLst>
      <p:ext uri="{BB962C8B-B14F-4D97-AF65-F5344CB8AC3E}">
        <p14:creationId xmlns:p14="http://schemas.microsoft.com/office/powerpoint/2010/main" val="90844695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049" y="0"/>
            <a:ext cx="8707008" cy="1001486"/>
          </a:xfrm>
        </p:spPr>
        <p:txBody>
          <a:bodyPr/>
          <a:lstStyle/>
          <a:p>
            <a:r>
              <a:rPr lang="en-AU" sz="3600" dirty="0" smtClean="0"/>
              <a:t>Mehta’s Triangle</a:t>
            </a:r>
            <a:endParaRPr lang="en-AU" sz="3600" dirty="0"/>
          </a:p>
        </p:txBody>
      </p:sp>
      <p:sp>
        <p:nvSpPr>
          <p:cNvPr id="4" name="Footer Placeholder 3"/>
          <p:cNvSpPr>
            <a:spLocks noGrp="1"/>
          </p:cNvSpPr>
          <p:nvPr>
            <p:ph type="ftr" sz="quarter" idx="11"/>
          </p:nvPr>
        </p:nvSpPr>
        <p:spPr/>
        <p:txBody>
          <a:bodyPr/>
          <a:lstStyle/>
          <a:p>
            <a:pPr>
              <a:defRPr/>
            </a:pPr>
            <a:r>
              <a:rPr lang="en-US" dirty="0" smtClean="0"/>
              <a:t>www.tececo.com  www.gaiaengineering.com</a:t>
            </a:r>
            <a:endParaRPr lang="en-AU" dirty="0"/>
          </a:p>
        </p:txBody>
      </p:sp>
      <p:sp>
        <p:nvSpPr>
          <p:cNvPr id="5" name="Slide Number Placeholder 4"/>
          <p:cNvSpPr>
            <a:spLocks noGrp="1"/>
          </p:cNvSpPr>
          <p:nvPr>
            <p:ph type="sldNum" sz="quarter" idx="12"/>
          </p:nvPr>
        </p:nvSpPr>
        <p:spPr/>
        <p:txBody>
          <a:bodyPr/>
          <a:lstStyle/>
          <a:p>
            <a:pPr>
              <a:defRPr/>
            </a:pPr>
            <a:fld id="{C487EC9C-28F4-44BB-9C83-313754E2EF7D}" type="slidenum">
              <a:rPr lang="en-AU" smtClean="0"/>
              <a:pPr>
                <a:defRPr/>
              </a:pPr>
              <a:t>22</a:t>
            </a:fld>
            <a:endParaRPr lang="en-AU" dirty="0"/>
          </a:p>
        </p:txBody>
      </p:sp>
      <p:pic>
        <p:nvPicPr>
          <p:cNvPr id="9218"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460179" y="870858"/>
            <a:ext cx="7917238" cy="40806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p:cNvSpPr txBox="1"/>
          <p:nvPr/>
        </p:nvSpPr>
        <p:spPr>
          <a:xfrm>
            <a:off x="319314" y="5114504"/>
            <a:ext cx="8636000" cy="769441"/>
          </a:xfrm>
          <a:prstGeom prst="rect">
            <a:avLst/>
          </a:prstGeom>
          <a:noFill/>
        </p:spPr>
        <p:txBody>
          <a:bodyPr wrap="square" rtlCol="0">
            <a:spAutoFit/>
          </a:bodyPr>
          <a:lstStyle/>
          <a:p>
            <a:r>
              <a:rPr lang="en-AU" sz="2200" dirty="0"/>
              <a:t>Mehta </a:t>
            </a:r>
            <a:r>
              <a:rPr lang="en-AU" sz="2200" dirty="0" smtClean="0"/>
              <a:t>summarised </a:t>
            </a:r>
            <a:r>
              <a:rPr lang="en-AU" sz="2200" dirty="0"/>
              <a:t>some of the techniques </a:t>
            </a:r>
            <a:r>
              <a:rPr lang="en-AU" sz="2200" dirty="0" smtClean="0"/>
              <a:t>for dematerialisation</a:t>
            </a:r>
            <a:r>
              <a:rPr lang="en-AU" sz="2200" baseline="30000" dirty="0" smtClean="0"/>
              <a:t>1</a:t>
            </a:r>
            <a:r>
              <a:rPr lang="en-AU" sz="2200" dirty="0" smtClean="0"/>
              <a:t> but </a:t>
            </a:r>
            <a:r>
              <a:rPr lang="en-AU" sz="2200" dirty="0"/>
              <a:t>did not consider the effect on lifetime energies </a:t>
            </a:r>
          </a:p>
        </p:txBody>
      </p:sp>
      <p:sp>
        <p:nvSpPr>
          <p:cNvPr id="7" name="TextBox 6"/>
          <p:cNvSpPr txBox="1"/>
          <p:nvPr/>
        </p:nvSpPr>
        <p:spPr>
          <a:xfrm>
            <a:off x="319314" y="5883945"/>
            <a:ext cx="8244118" cy="307777"/>
          </a:xfrm>
          <a:prstGeom prst="rect">
            <a:avLst/>
          </a:prstGeom>
          <a:noFill/>
        </p:spPr>
        <p:txBody>
          <a:bodyPr wrap="square" rtlCol="0">
            <a:spAutoFit/>
          </a:bodyPr>
          <a:lstStyle/>
          <a:p>
            <a:r>
              <a:rPr lang="en-AU" sz="1400" baseline="30000" dirty="0" smtClean="0"/>
              <a:t>1</a:t>
            </a:r>
            <a:r>
              <a:rPr lang="en-AU" sz="1400" dirty="0" smtClean="0"/>
              <a:t> MEHTA </a:t>
            </a:r>
            <a:r>
              <a:rPr lang="en-AU" sz="1400" dirty="0"/>
              <a:t>PK. Global Concrete Industry Sustainability. Concrete International. 2009, </a:t>
            </a:r>
            <a:r>
              <a:rPr lang="en-AU" sz="1400" b="1" dirty="0"/>
              <a:t>Vol 31</a:t>
            </a:r>
            <a:r>
              <a:rPr lang="en-AU" sz="1400" dirty="0"/>
              <a:t>(2):4</a:t>
            </a:r>
            <a:r>
              <a:rPr lang="en-AU" sz="1400" dirty="0" smtClean="0"/>
              <a:t>.</a:t>
            </a:r>
            <a:endParaRPr lang="en-AU" sz="1400" dirty="0"/>
          </a:p>
        </p:txBody>
      </p:sp>
    </p:spTree>
    <p:extLst>
      <p:ext uri="{BB962C8B-B14F-4D97-AF65-F5344CB8AC3E}">
        <p14:creationId xmlns:p14="http://schemas.microsoft.com/office/powerpoint/2010/main" val="214728725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1049" y="0"/>
            <a:ext cx="8707008" cy="889000"/>
          </a:xfrm>
        </p:spPr>
        <p:txBody>
          <a:bodyPr/>
          <a:lstStyle/>
          <a:p>
            <a:r>
              <a:rPr lang="en-AU" sz="3000" dirty="0" smtClean="0"/>
              <a:t>Ways to make Cement and Concrete More Sustainable.</a:t>
            </a:r>
            <a:endParaRPr lang="en-AU" sz="3000"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855864816"/>
              </p:ext>
            </p:extLst>
          </p:nvPr>
        </p:nvGraphicFramePr>
        <p:xfrm>
          <a:off x="322263" y="862013"/>
          <a:ext cx="8665029" cy="5608320"/>
        </p:xfrm>
        <a:graphic>
          <a:graphicData uri="http://schemas.openxmlformats.org/drawingml/2006/table">
            <a:tbl>
              <a:tblPr>
                <a:tableStyleId>{5C22544A-7EE6-4342-B048-85BDC9FD1C3A}</a:tableStyleId>
              </a:tblPr>
              <a:tblGrid>
                <a:gridCol w="1378859"/>
                <a:gridCol w="2394857"/>
                <a:gridCol w="914400"/>
                <a:gridCol w="1233714"/>
                <a:gridCol w="1814286"/>
                <a:gridCol w="928913"/>
              </a:tblGrid>
              <a:tr h="482969">
                <a:tc>
                  <a:txBody>
                    <a:bodyPr/>
                    <a:lstStyle/>
                    <a:p>
                      <a:pPr algn="l">
                        <a:spcBef>
                          <a:spcPts val="1200"/>
                        </a:spcBef>
                        <a:spcAft>
                          <a:spcPts val="0"/>
                        </a:spcAft>
                      </a:pPr>
                      <a:r>
                        <a:rPr lang="en-AU" sz="1600" dirty="0">
                          <a:effectLst/>
                        </a:rPr>
                        <a:t>Option</a:t>
                      </a:r>
                      <a:endParaRPr lang="en-AU" sz="1600" dirty="0">
                        <a:effectLst/>
                        <a:latin typeface="Times New Roman"/>
                        <a:ea typeface="Calibri"/>
                      </a:endParaRPr>
                    </a:p>
                  </a:txBody>
                  <a:tcPr marL="32915" marR="32915" marT="0" marB="0"/>
                </a:tc>
                <a:tc>
                  <a:txBody>
                    <a:bodyPr/>
                    <a:lstStyle/>
                    <a:p>
                      <a:pPr algn="l">
                        <a:spcBef>
                          <a:spcPts val="1200"/>
                        </a:spcBef>
                        <a:spcAft>
                          <a:spcPts val="0"/>
                        </a:spcAft>
                      </a:pPr>
                      <a:r>
                        <a:rPr lang="en-AU" sz="1600" dirty="0">
                          <a:effectLst/>
                        </a:rPr>
                        <a:t>Description</a:t>
                      </a:r>
                      <a:endParaRPr lang="en-AU" sz="1600" dirty="0">
                        <a:effectLst/>
                        <a:latin typeface="Times New Roman"/>
                        <a:ea typeface="Calibri"/>
                      </a:endParaRPr>
                    </a:p>
                  </a:txBody>
                  <a:tcPr marL="32915" marR="32915" marT="0" marB="0"/>
                </a:tc>
                <a:tc>
                  <a:txBody>
                    <a:bodyPr/>
                    <a:lstStyle/>
                    <a:p>
                      <a:pPr algn="l">
                        <a:spcBef>
                          <a:spcPts val="1200"/>
                        </a:spcBef>
                        <a:spcAft>
                          <a:spcPts val="0"/>
                        </a:spcAft>
                      </a:pPr>
                      <a:r>
                        <a:rPr lang="en-AU" sz="1600" dirty="0">
                          <a:effectLst/>
                        </a:rPr>
                        <a:t>Players</a:t>
                      </a:r>
                      <a:endParaRPr lang="en-AU" sz="1600" dirty="0">
                        <a:effectLst/>
                        <a:latin typeface="Times New Roman"/>
                        <a:ea typeface="Calibri"/>
                      </a:endParaRPr>
                    </a:p>
                  </a:txBody>
                  <a:tcPr marL="32915" marR="32915" marT="0" marB="0"/>
                </a:tc>
                <a:tc>
                  <a:txBody>
                    <a:bodyPr/>
                    <a:lstStyle/>
                    <a:p>
                      <a:pPr algn="l">
                        <a:spcBef>
                          <a:spcPts val="1200"/>
                        </a:spcBef>
                        <a:spcAft>
                          <a:spcPts val="0"/>
                        </a:spcAft>
                      </a:pPr>
                      <a:r>
                        <a:rPr lang="en-AU" sz="1600" dirty="0">
                          <a:effectLst/>
                        </a:rPr>
                        <a:t>Drivers</a:t>
                      </a:r>
                      <a:endParaRPr lang="en-AU" sz="1600" dirty="0">
                        <a:effectLst/>
                        <a:latin typeface="Times New Roman"/>
                        <a:ea typeface="Calibri"/>
                      </a:endParaRPr>
                    </a:p>
                  </a:txBody>
                  <a:tcPr marL="32915" marR="32915" marT="0" marB="0"/>
                </a:tc>
                <a:tc>
                  <a:txBody>
                    <a:bodyPr/>
                    <a:lstStyle/>
                    <a:p>
                      <a:pPr algn="l">
                        <a:spcBef>
                          <a:spcPts val="1200"/>
                        </a:spcBef>
                        <a:spcAft>
                          <a:spcPts val="0"/>
                        </a:spcAft>
                      </a:pPr>
                      <a:r>
                        <a:rPr lang="en-AU" sz="1600" dirty="0">
                          <a:effectLst/>
                        </a:rPr>
                        <a:t>Barriers</a:t>
                      </a:r>
                      <a:endParaRPr lang="en-AU" sz="1600" dirty="0">
                        <a:effectLst/>
                        <a:latin typeface="Times New Roman"/>
                        <a:ea typeface="Calibri"/>
                      </a:endParaRPr>
                    </a:p>
                  </a:txBody>
                  <a:tcPr marL="32915" marR="32915" marT="0" marB="0"/>
                </a:tc>
                <a:tc>
                  <a:txBody>
                    <a:bodyPr/>
                    <a:lstStyle/>
                    <a:p>
                      <a:pPr algn="l">
                        <a:spcBef>
                          <a:spcPts val="1200"/>
                        </a:spcBef>
                        <a:spcAft>
                          <a:spcPts val="0"/>
                        </a:spcAft>
                      </a:pPr>
                      <a:r>
                        <a:rPr lang="en-AU" sz="1600" dirty="0">
                          <a:effectLst/>
                        </a:rPr>
                        <a:t>Standards &amp; Guides</a:t>
                      </a:r>
                      <a:endParaRPr lang="en-AU" sz="1600" dirty="0">
                        <a:effectLst/>
                        <a:latin typeface="Times New Roman"/>
                        <a:ea typeface="Calibri"/>
                      </a:endParaRPr>
                    </a:p>
                  </a:txBody>
                  <a:tcPr marL="32915" marR="32915" marT="0" marB="0"/>
                </a:tc>
              </a:tr>
              <a:tr h="2414846">
                <a:tc>
                  <a:txBody>
                    <a:bodyPr/>
                    <a:lstStyle/>
                    <a:p>
                      <a:pPr algn="l">
                        <a:spcBef>
                          <a:spcPts val="1200"/>
                        </a:spcBef>
                        <a:spcAft>
                          <a:spcPts val="0"/>
                        </a:spcAft>
                      </a:pPr>
                      <a:r>
                        <a:rPr lang="en-AU" sz="1600" dirty="0">
                          <a:effectLst/>
                        </a:rPr>
                        <a:t>Alternative Binders</a:t>
                      </a:r>
                      <a:endParaRPr lang="en-AU" sz="1600" dirty="0">
                        <a:effectLst/>
                        <a:latin typeface="Times New Roman"/>
                        <a:ea typeface="Calibri"/>
                      </a:endParaRPr>
                    </a:p>
                  </a:txBody>
                  <a:tcPr marL="32915" marR="32915" marT="0" marB="0"/>
                </a:tc>
                <a:tc>
                  <a:txBody>
                    <a:bodyPr/>
                    <a:lstStyle/>
                    <a:p>
                      <a:pPr algn="l">
                        <a:spcBef>
                          <a:spcPts val="1200"/>
                        </a:spcBef>
                        <a:spcAft>
                          <a:spcPts val="0"/>
                        </a:spcAft>
                      </a:pPr>
                      <a:r>
                        <a:rPr lang="en-AU" sz="1600" dirty="0">
                          <a:effectLst/>
                        </a:rPr>
                        <a:t>Numerous and described in Table 2 - Future Binder Contenders with Differentiated Supply Chain Options </a:t>
                      </a:r>
                      <a:endParaRPr lang="en-AU" sz="1600" dirty="0">
                        <a:effectLst/>
                        <a:latin typeface="Times New Roman"/>
                        <a:ea typeface="Calibri"/>
                      </a:endParaRPr>
                    </a:p>
                  </a:txBody>
                  <a:tcPr marL="32915" marR="32915" marT="0" marB="0"/>
                </a:tc>
                <a:tc>
                  <a:txBody>
                    <a:bodyPr/>
                    <a:lstStyle/>
                    <a:p>
                      <a:pPr algn="l">
                        <a:spcBef>
                          <a:spcPts val="1200"/>
                        </a:spcBef>
                        <a:spcAft>
                          <a:spcPts val="0"/>
                        </a:spcAft>
                      </a:pPr>
                      <a:r>
                        <a:rPr lang="en-AU" sz="1600" dirty="0">
                          <a:effectLst/>
                        </a:rPr>
                        <a:t>Scientists (Cement Chemists)</a:t>
                      </a:r>
                      <a:endParaRPr lang="en-AU" sz="1600" dirty="0">
                        <a:effectLst/>
                        <a:latin typeface="Times New Roman"/>
                        <a:ea typeface="Calibri"/>
                      </a:endParaRPr>
                    </a:p>
                  </a:txBody>
                  <a:tcPr marL="32915" marR="32915" marT="0" marB="0"/>
                </a:tc>
                <a:tc>
                  <a:txBody>
                    <a:bodyPr/>
                    <a:lstStyle/>
                    <a:p>
                      <a:pPr algn="l">
                        <a:spcBef>
                          <a:spcPts val="1200"/>
                        </a:spcBef>
                        <a:spcAft>
                          <a:spcPts val="0"/>
                        </a:spcAft>
                      </a:pPr>
                      <a:r>
                        <a:rPr lang="en-AU" sz="1600" dirty="0">
                          <a:effectLst/>
                        </a:rPr>
                        <a:t>Sustainability and profit.</a:t>
                      </a:r>
                      <a:endParaRPr lang="en-AU" sz="1600" dirty="0">
                        <a:effectLst/>
                        <a:latin typeface="Times New Roman"/>
                        <a:ea typeface="Calibri"/>
                      </a:endParaRPr>
                    </a:p>
                  </a:txBody>
                  <a:tcPr marL="32915" marR="32915" marT="0" marB="0"/>
                </a:tc>
                <a:tc>
                  <a:txBody>
                    <a:bodyPr/>
                    <a:lstStyle/>
                    <a:p>
                      <a:pPr algn="l">
                        <a:spcBef>
                          <a:spcPts val="1200"/>
                        </a:spcBef>
                        <a:spcAft>
                          <a:spcPts val="0"/>
                        </a:spcAft>
                      </a:pPr>
                      <a:r>
                        <a:rPr lang="en-AU" sz="1600" dirty="0">
                          <a:effectLst/>
                        </a:rPr>
                        <a:t>Conservatism, out dated software. Prescription standards and approvals systems (see </a:t>
                      </a:r>
                      <a:r>
                        <a:rPr lang="en-AU" sz="1600" u="sng" dirty="0">
                          <a:effectLst/>
                          <a:hlinkClick r:id="rId3"/>
                        </a:rPr>
                        <a:t>http://www.tececo.com/sustainability.permissions_rewards.php</a:t>
                      </a:r>
                      <a:r>
                        <a:rPr lang="en-AU" sz="1600" dirty="0">
                          <a:effectLst/>
                        </a:rPr>
                        <a:t>.)</a:t>
                      </a:r>
                      <a:endParaRPr lang="en-AU" sz="1600" dirty="0">
                        <a:effectLst/>
                        <a:latin typeface="Times New Roman"/>
                        <a:ea typeface="Calibri"/>
                      </a:endParaRPr>
                    </a:p>
                  </a:txBody>
                  <a:tcPr marL="32915" marR="32915" marT="0" marB="0"/>
                </a:tc>
                <a:tc>
                  <a:txBody>
                    <a:bodyPr/>
                    <a:lstStyle/>
                    <a:p>
                      <a:pPr algn="l">
                        <a:spcBef>
                          <a:spcPts val="1200"/>
                        </a:spcBef>
                        <a:spcAft>
                          <a:spcPts val="0"/>
                        </a:spcAft>
                      </a:pPr>
                      <a:r>
                        <a:rPr lang="en-AU" sz="1600" dirty="0">
                          <a:effectLst/>
                        </a:rPr>
                        <a:t>A few guides and draft standards (e.g. with Geopolymers)</a:t>
                      </a:r>
                      <a:endParaRPr lang="en-AU" sz="1600" dirty="0">
                        <a:effectLst/>
                        <a:latin typeface="Times New Roman"/>
                        <a:ea typeface="Calibri"/>
                      </a:endParaRPr>
                    </a:p>
                  </a:txBody>
                  <a:tcPr marL="32915" marR="32915" marT="0" marB="0"/>
                </a:tc>
              </a:tr>
              <a:tr h="965938">
                <a:tc>
                  <a:txBody>
                    <a:bodyPr/>
                    <a:lstStyle/>
                    <a:p>
                      <a:pPr algn="l">
                        <a:spcBef>
                          <a:spcPts val="1200"/>
                        </a:spcBef>
                        <a:spcAft>
                          <a:spcPts val="0"/>
                        </a:spcAft>
                      </a:pPr>
                      <a:r>
                        <a:rPr lang="en-AU" sz="1600" dirty="0">
                          <a:effectLst/>
                        </a:rPr>
                        <a:t>CO</a:t>
                      </a:r>
                      <a:r>
                        <a:rPr lang="en-AU" sz="1600" baseline="-25000" dirty="0">
                          <a:effectLst/>
                        </a:rPr>
                        <a:t>2</a:t>
                      </a:r>
                      <a:r>
                        <a:rPr lang="en-AU" sz="1600" dirty="0">
                          <a:effectLst/>
                        </a:rPr>
                        <a:t> Capture during Manufacture</a:t>
                      </a:r>
                      <a:endParaRPr lang="en-AU" sz="1600" dirty="0">
                        <a:effectLst/>
                        <a:latin typeface="Times New Roman"/>
                        <a:ea typeface="Calibri"/>
                      </a:endParaRPr>
                    </a:p>
                  </a:txBody>
                  <a:tcPr marL="32915" marR="32915" marT="0" marB="0">
                    <a:solidFill>
                      <a:schemeClr val="accent3">
                        <a:lumMod val="20000"/>
                        <a:lumOff val="80000"/>
                      </a:schemeClr>
                    </a:solidFill>
                  </a:tcPr>
                </a:tc>
                <a:tc>
                  <a:txBody>
                    <a:bodyPr/>
                    <a:lstStyle/>
                    <a:p>
                      <a:pPr algn="l">
                        <a:spcBef>
                          <a:spcPts val="1200"/>
                        </a:spcBef>
                        <a:spcAft>
                          <a:spcPts val="0"/>
                        </a:spcAft>
                      </a:pPr>
                      <a:r>
                        <a:rPr lang="en-AU" sz="1600" dirty="0">
                          <a:effectLst/>
                        </a:rPr>
                        <a:t>Reduce process emissions. Cements that involve calcination can be made without releases.</a:t>
                      </a:r>
                      <a:endParaRPr lang="en-AU" sz="1600" dirty="0">
                        <a:effectLst/>
                        <a:latin typeface="Times New Roman"/>
                        <a:ea typeface="Calibri"/>
                      </a:endParaRPr>
                    </a:p>
                  </a:txBody>
                  <a:tcPr marL="32915" marR="32915" marT="0" marB="0">
                    <a:solidFill>
                      <a:schemeClr val="accent3">
                        <a:lumMod val="20000"/>
                        <a:lumOff val="80000"/>
                      </a:schemeClr>
                    </a:solidFill>
                  </a:tcPr>
                </a:tc>
                <a:tc>
                  <a:txBody>
                    <a:bodyPr/>
                    <a:lstStyle/>
                    <a:p>
                      <a:pPr algn="l">
                        <a:spcBef>
                          <a:spcPts val="1200"/>
                        </a:spcBef>
                        <a:spcAft>
                          <a:spcPts val="0"/>
                        </a:spcAft>
                      </a:pPr>
                      <a:r>
                        <a:rPr lang="en-AU" sz="1600" dirty="0">
                          <a:effectLst/>
                        </a:rPr>
                        <a:t>Scientists. TecEco and Calix.</a:t>
                      </a:r>
                      <a:endParaRPr lang="en-AU" sz="1600" dirty="0">
                        <a:effectLst/>
                        <a:latin typeface="Times New Roman"/>
                        <a:ea typeface="Calibri"/>
                      </a:endParaRPr>
                    </a:p>
                  </a:txBody>
                  <a:tcPr marL="32915" marR="32915" marT="0" marB="0">
                    <a:solidFill>
                      <a:schemeClr val="accent3">
                        <a:lumMod val="20000"/>
                        <a:lumOff val="80000"/>
                      </a:schemeClr>
                    </a:solidFill>
                  </a:tcPr>
                </a:tc>
                <a:tc>
                  <a:txBody>
                    <a:bodyPr/>
                    <a:lstStyle/>
                    <a:p>
                      <a:pPr algn="l">
                        <a:spcBef>
                          <a:spcPts val="1200"/>
                        </a:spcBef>
                        <a:spcAft>
                          <a:spcPts val="0"/>
                        </a:spcAft>
                      </a:pPr>
                      <a:r>
                        <a:rPr lang="en-AU" sz="1600" dirty="0">
                          <a:effectLst/>
                        </a:rPr>
                        <a:t>Sustainability, carbon taxes.</a:t>
                      </a:r>
                      <a:endParaRPr lang="en-AU" sz="1600" dirty="0">
                        <a:effectLst/>
                        <a:latin typeface="Times New Roman"/>
                        <a:ea typeface="Calibri"/>
                      </a:endParaRPr>
                    </a:p>
                  </a:txBody>
                  <a:tcPr marL="32915" marR="32915" marT="0" marB="0">
                    <a:solidFill>
                      <a:schemeClr val="accent3">
                        <a:lumMod val="20000"/>
                        <a:lumOff val="80000"/>
                      </a:schemeClr>
                    </a:solidFill>
                  </a:tcPr>
                </a:tc>
                <a:tc>
                  <a:txBody>
                    <a:bodyPr/>
                    <a:lstStyle/>
                    <a:p>
                      <a:pPr algn="l">
                        <a:spcBef>
                          <a:spcPts val="1200"/>
                        </a:spcBef>
                        <a:spcAft>
                          <a:spcPts val="0"/>
                        </a:spcAft>
                      </a:pPr>
                      <a:r>
                        <a:rPr lang="en-AU" sz="1600" dirty="0">
                          <a:effectLst/>
                        </a:rPr>
                        <a:t>Inability to think laterally. Fear of change</a:t>
                      </a:r>
                      <a:endParaRPr lang="en-AU" sz="1600" dirty="0">
                        <a:effectLst/>
                        <a:latin typeface="Times New Roman"/>
                        <a:ea typeface="Calibri"/>
                      </a:endParaRPr>
                    </a:p>
                  </a:txBody>
                  <a:tcPr marL="32915" marR="32915" marT="0" marB="0">
                    <a:solidFill>
                      <a:schemeClr val="accent3">
                        <a:lumMod val="20000"/>
                        <a:lumOff val="80000"/>
                      </a:schemeClr>
                    </a:solidFill>
                  </a:tcPr>
                </a:tc>
                <a:tc>
                  <a:txBody>
                    <a:bodyPr/>
                    <a:lstStyle/>
                    <a:p>
                      <a:pPr algn="l">
                        <a:spcBef>
                          <a:spcPts val="1200"/>
                        </a:spcBef>
                        <a:spcAft>
                          <a:spcPts val="0"/>
                        </a:spcAft>
                      </a:pPr>
                      <a:r>
                        <a:rPr lang="en-AU" sz="1600" dirty="0">
                          <a:effectLst/>
                        </a:rPr>
                        <a:t>Common sense!</a:t>
                      </a:r>
                      <a:endParaRPr lang="en-AU" sz="1600" dirty="0">
                        <a:effectLst/>
                        <a:latin typeface="Times New Roman"/>
                        <a:ea typeface="Calibri"/>
                      </a:endParaRPr>
                    </a:p>
                  </a:txBody>
                  <a:tcPr marL="32915" marR="32915" marT="0" marB="0">
                    <a:solidFill>
                      <a:schemeClr val="accent3">
                        <a:lumMod val="20000"/>
                        <a:lumOff val="80000"/>
                      </a:schemeClr>
                    </a:solidFill>
                  </a:tcPr>
                </a:tc>
              </a:tr>
              <a:tr h="1690392">
                <a:tc>
                  <a:txBody>
                    <a:bodyPr/>
                    <a:lstStyle/>
                    <a:p>
                      <a:pPr algn="l">
                        <a:spcBef>
                          <a:spcPts val="1200"/>
                        </a:spcBef>
                        <a:spcAft>
                          <a:spcPts val="0"/>
                        </a:spcAft>
                      </a:pPr>
                      <a:r>
                        <a:rPr lang="en-AU" sz="1600" dirty="0">
                          <a:effectLst/>
                        </a:rPr>
                        <a:t>Replacement of Portland cement by Limestone</a:t>
                      </a:r>
                      <a:endParaRPr lang="en-AU" sz="1600" dirty="0">
                        <a:effectLst/>
                        <a:latin typeface="Times New Roman"/>
                        <a:ea typeface="Calibri"/>
                      </a:endParaRPr>
                    </a:p>
                  </a:txBody>
                  <a:tcPr marL="32915" marR="32915" marT="0" marB="0">
                    <a:solidFill>
                      <a:schemeClr val="accent6">
                        <a:lumMod val="20000"/>
                        <a:lumOff val="80000"/>
                      </a:schemeClr>
                    </a:solidFill>
                  </a:tcPr>
                </a:tc>
                <a:tc>
                  <a:txBody>
                    <a:bodyPr/>
                    <a:lstStyle/>
                    <a:p>
                      <a:pPr algn="l">
                        <a:spcBef>
                          <a:spcPts val="1200"/>
                        </a:spcBef>
                        <a:spcAft>
                          <a:spcPts val="0"/>
                        </a:spcAft>
                      </a:pPr>
                      <a:r>
                        <a:rPr lang="en-AU" sz="1600" dirty="0">
                          <a:effectLst/>
                        </a:rPr>
                        <a:t>Blending with Limestone with cement to reduce net emissions has met with some success and is now incorporated into many standards.  There are however issues.</a:t>
                      </a:r>
                      <a:endParaRPr lang="en-AU" sz="1600" dirty="0">
                        <a:effectLst/>
                        <a:latin typeface="Times New Roman"/>
                        <a:ea typeface="Calibri"/>
                      </a:endParaRPr>
                    </a:p>
                  </a:txBody>
                  <a:tcPr marL="32915" marR="32915" marT="0" marB="0">
                    <a:solidFill>
                      <a:schemeClr val="accent6">
                        <a:lumMod val="20000"/>
                        <a:lumOff val="80000"/>
                      </a:schemeClr>
                    </a:solidFill>
                  </a:tcPr>
                </a:tc>
                <a:tc>
                  <a:txBody>
                    <a:bodyPr/>
                    <a:lstStyle/>
                    <a:p>
                      <a:pPr algn="l">
                        <a:spcBef>
                          <a:spcPts val="1200"/>
                        </a:spcBef>
                        <a:spcAft>
                          <a:spcPts val="0"/>
                        </a:spcAft>
                      </a:pPr>
                      <a:r>
                        <a:rPr lang="en-AU" sz="1600" dirty="0">
                          <a:effectLst/>
                        </a:rPr>
                        <a:t>Cement </a:t>
                      </a:r>
                      <a:r>
                        <a:rPr lang="en-AU" sz="1600" dirty="0" smtClean="0">
                          <a:effectLst/>
                        </a:rPr>
                        <a:t>technol- </a:t>
                      </a:r>
                      <a:r>
                        <a:rPr lang="en-AU" sz="1600" dirty="0">
                          <a:effectLst/>
                        </a:rPr>
                        <a:t>ogists</a:t>
                      </a:r>
                      <a:endParaRPr lang="en-AU" sz="1600" dirty="0">
                        <a:effectLst/>
                        <a:latin typeface="Times New Roman"/>
                        <a:ea typeface="Calibri"/>
                      </a:endParaRPr>
                    </a:p>
                  </a:txBody>
                  <a:tcPr marL="32915" marR="32915" marT="0" marB="0">
                    <a:solidFill>
                      <a:schemeClr val="accent6">
                        <a:lumMod val="20000"/>
                        <a:lumOff val="80000"/>
                      </a:schemeClr>
                    </a:solidFill>
                  </a:tcPr>
                </a:tc>
                <a:tc>
                  <a:txBody>
                    <a:bodyPr/>
                    <a:lstStyle/>
                    <a:p>
                      <a:pPr algn="l">
                        <a:spcBef>
                          <a:spcPts val="1200"/>
                        </a:spcBef>
                        <a:spcAft>
                          <a:spcPts val="0"/>
                        </a:spcAft>
                      </a:pPr>
                      <a:r>
                        <a:rPr lang="en-AU" sz="1600" dirty="0">
                          <a:effectLst/>
                        </a:rPr>
                        <a:t>Economic cost/benefit, sustainability,  Leed, GBC, r &amp; d &amp; procurement Policies.</a:t>
                      </a:r>
                      <a:endParaRPr lang="en-AU" sz="1600" dirty="0">
                        <a:effectLst/>
                        <a:latin typeface="Times New Roman"/>
                        <a:ea typeface="Calibri"/>
                      </a:endParaRPr>
                    </a:p>
                  </a:txBody>
                  <a:tcPr marL="32915" marR="32915" marT="0" marB="0">
                    <a:solidFill>
                      <a:schemeClr val="accent6">
                        <a:lumMod val="20000"/>
                        <a:lumOff val="80000"/>
                      </a:schemeClr>
                    </a:solidFill>
                  </a:tcPr>
                </a:tc>
                <a:tc>
                  <a:txBody>
                    <a:bodyPr/>
                    <a:lstStyle/>
                    <a:p>
                      <a:pPr algn="l">
                        <a:spcBef>
                          <a:spcPts val="1200"/>
                        </a:spcBef>
                        <a:spcAft>
                          <a:spcPts val="0"/>
                        </a:spcAft>
                      </a:pPr>
                      <a:r>
                        <a:rPr lang="en-AU" sz="1600" dirty="0">
                          <a:effectLst/>
                        </a:rPr>
                        <a:t>Buyer hesitancy.</a:t>
                      </a:r>
                      <a:endParaRPr lang="en-AU" sz="1600" dirty="0">
                        <a:effectLst/>
                        <a:latin typeface="Times New Roman"/>
                        <a:ea typeface="Calibri"/>
                      </a:endParaRPr>
                    </a:p>
                  </a:txBody>
                  <a:tcPr marL="32915" marR="32915" marT="0" marB="0">
                    <a:solidFill>
                      <a:schemeClr val="accent6">
                        <a:lumMod val="20000"/>
                        <a:lumOff val="80000"/>
                      </a:schemeClr>
                    </a:solidFill>
                  </a:tcPr>
                </a:tc>
                <a:tc>
                  <a:txBody>
                    <a:bodyPr/>
                    <a:lstStyle/>
                    <a:p>
                      <a:pPr algn="l">
                        <a:spcBef>
                          <a:spcPts val="1200"/>
                        </a:spcBef>
                        <a:spcAft>
                          <a:spcPts val="0"/>
                        </a:spcAft>
                      </a:pPr>
                      <a:r>
                        <a:rPr lang="en-AU" sz="1600" dirty="0">
                          <a:effectLst/>
                        </a:rPr>
                        <a:t>New standards emerging because industry driven.</a:t>
                      </a:r>
                      <a:endParaRPr lang="en-AU" sz="1600" dirty="0">
                        <a:effectLst/>
                        <a:latin typeface="Times New Roman"/>
                        <a:ea typeface="Calibri"/>
                      </a:endParaRPr>
                    </a:p>
                  </a:txBody>
                  <a:tcPr marL="32915" marR="32915" marT="0" marB="0">
                    <a:solidFill>
                      <a:schemeClr val="accent6">
                        <a:lumMod val="20000"/>
                        <a:lumOff val="80000"/>
                      </a:schemeClr>
                    </a:solidFill>
                  </a:tcPr>
                </a:tc>
              </a:tr>
            </a:tbl>
          </a:graphicData>
        </a:graphic>
      </p:graphicFrame>
      <p:sp>
        <p:nvSpPr>
          <p:cNvPr id="4" name="Footer Placeholder 3"/>
          <p:cNvSpPr>
            <a:spLocks noGrp="1"/>
          </p:cNvSpPr>
          <p:nvPr>
            <p:ph type="ftr" sz="quarter" idx="11"/>
          </p:nvPr>
        </p:nvSpPr>
        <p:spPr/>
        <p:txBody>
          <a:bodyPr/>
          <a:lstStyle/>
          <a:p>
            <a:r>
              <a:rPr lang="en-US" dirty="0" smtClean="0"/>
              <a:t>www.tececo.com  www.gaiaengineering.com</a:t>
            </a:r>
            <a:endParaRPr lang="en-AU" dirty="0"/>
          </a:p>
        </p:txBody>
      </p:sp>
      <p:sp>
        <p:nvSpPr>
          <p:cNvPr id="5" name="Slide Number Placeholder 4"/>
          <p:cNvSpPr>
            <a:spLocks noGrp="1"/>
          </p:cNvSpPr>
          <p:nvPr>
            <p:ph type="sldNum" sz="quarter" idx="12"/>
          </p:nvPr>
        </p:nvSpPr>
        <p:spPr/>
        <p:txBody>
          <a:bodyPr/>
          <a:lstStyle/>
          <a:p>
            <a:fld id="{C487EC9C-28F4-44BB-9C83-313754E2EF7D}" type="slidenum">
              <a:rPr lang="en-AU" smtClean="0"/>
              <a:pPr/>
              <a:t>23</a:t>
            </a:fld>
            <a:endParaRPr lang="en-AU" dirty="0"/>
          </a:p>
        </p:txBody>
      </p:sp>
    </p:spTree>
    <p:extLst>
      <p:ext uri="{BB962C8B-B14F-4D97-AF65-F5344CB8AC3E}">
        <p14:creationId xmlns:p14="http://schemas.microsoft.com/office/powerpoint/2010/main" val="199164217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1049" y="0"/>
            <a:ext cx="8707008" cy="667657"/>
          </a:xfrm>
        </p:spPr>
        <p:txBody>
          <a:bodyPr/>
          <a:lstStyle/>
          <a:p>
            <a:r>
              <a:rPr lang="en-AU" sz="3000" dirty="0" smtClean="0"/>
              <a:t>Ways to make Cement and Concrete More Sustainable.</a:t>
            </a:r>
            <a:endParaRPr lang="en-AU" sz="3000"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4170275614"/>
              </p:ext>
            </p:extLst>
          </p:nvPr>
        </p:nvGraphicFramePr>
        <p:xfrm>
          <a:off x="275770" y="686996"/>
          <a:ext cx="8665029" cy="6096000"/>
        </p:xfrm>
        <a:graphic>
          <a:graphicData uri="http://schemas.openxmlformats.org/drawingml/2006/table">
            <a:tbl>
              <a:tblPr>
                <a:tableStyleId>{5C22544A-7EE6-4342-B048-85BDC9FD1C3A}</a:tableStyleId>
              </a:tblPr>
              <a:tblGrid>
                <a:gridCol w="1378859"/>
                <a:gridCol w="2394857"/>
                <a:gridCol w="914400"/>
                <a:gridCol w="1233714"/>
                <a:gridCol w="1814286"/>
                <a:gridCol w="928913"/>
              </a:tblGrid>
              <a:tr h="478005">
                <a:tc>
                  <a:txBody>
                    <a:bodyPr/>
                    <a:lstStyle/>
                    <a:p>
                      <a:pPr algn="l">
                        <a:spcBef>
                          <a:spcPts val="1200"/>
                        </a:spcBef>
                        <a:spcAft>
                          <a:spcPts val="0"/>
                        </a:spcAft>
                      </a:pPr>
                      <a:r>
                        <a:rPr lang="en-AU" sz="1600" dirty="0">
                          <a:effectLst/>
                        </a:rPr>
                        <a:t>Option</a:t>
                      </a:r>
                      <a:endParaRPr lang="en-AU" sz="1600" dirty="0">
                        <a:effectLst/>
                        <a:latin typeface="Times New Roman"/>
                        <a:ea typeface="Calibri"/>
                      </a:endParaRPr>
                    </a:p>
                  </a:txBody>
                  <a:tcPr marL="32915" marR="32915" marT="0" marB="0"/>
                </a:tc>
                <a:tc>
                  <a:txBody>
                    <a:bodyPr/>
                    <a:lstStyle/>
                    <a:p>
                      <a:pPr algn="l">
                        <a:spcBef>
                          <a:spcPts val="1200"/>
                        </a:spcBef>
                        <a:spcAft>
                          <a:spcPts val="0"/>
                        </a:spcAft>
                      </a:pPr>
                      <a:r>
                        <a:rPr lang="en-AU" sz="1600" dirty="0">
                          <a:effectLst/>
                        </a:rPr>
                        <a:t>Description</a:t>
                      </a:r>
                      <a:endParaRPr lang="en-AU" sz="1600" dirty="0">
                        <a:effectLst/>
                        <a:latin typeface="Times New Roman"/>
                        <a:ea typeface="Calibri"/>
                      </a:endParaRPr>
                    </a:p>
                  </a:txBody>
                  <a:tcPr marL="32915" marR="32915" marT="0" marB="0"/>
                </a:tc>
                <a:tc>
                  <a:txBody>
                    <a:bodyPr/>
                    <a:lstStyle/>
                    <a:p>
                      <a:pPr algn="l">
                        <a:spcBef>
                          <a:spcPts val="1200"/>
                        </a:spcBef>
                        <a:spcAft>
                          <a:spcPts val="0"/>
                        </a:spcAft>
                      </a:pPr>
                      <a:r>
                        <a:rPr lang="en-AU" sz="1600" dirty="0">
                          <a:effectLst/>
                        </a:rPr>
                        <a:t>Players</a:t>
                      </a:r>
                      <a:endParaRPr lang="en-AU" sz="1600" dirty="0">
                        <a:effectLst/>
                        <a:latin typeface="Times New Roman"/>
                        <a:ea typeface="Calibri"/>
                      </a:endParaRPr>
                    </a:p>
                  </a:txBody>
                  <a:tcPr marL="32915" marR="32915" marT="0" marB="0"/>
                </a:tc>
                <a:tc>
                  <a:txBody>
                    <a:bodyPr/>
                    <a:lstStyle/>
                    <a:p>
                      <a:pPr algn="l">
                        <a:spcBef>
                          <a:spcPts val="1200"/>
                        </a:spcBef>
                        <a:spcAft>
                          <a:spcPts val="0"/>
                        </a:spcAft>
                      </a:pPr>
                      <a:r>
                        <a:rPr lang="en-AU" sz="1600" dirty="0">
                          <a:effectLst/>
                        </a:rPr>
                        <a:t>Drivers</a:t>
                      </a:r>
                      <a:endParaRPr lang="en-AU" sz="1600" dirty="0">
                        <a:effectLst/>
                        <a:latin typeface="Times New Roman"/>
                        <a:ea typeface="Calibri"/>
                      </a:endParaRPr>
                    </a:p>
                  </a:txBody>
                  <a:tcPr marL="32915" marR="32915" marT="0" marB="0"/>
                </a:tc>
                <a:tc>
                  <a:txBody>
                    <a:bodyPr/>
                    <a:lstStyle/>
                    <a:p>
                      <a:pPr algn="l">
                        <a:spcBef>
                          <a:spcPts val="1200"/>
                        </a:spcBef>
                        <a:spcAft>
                          <a:spcPts val="0"/>
                        </a:spcAft>
                      </a:pPr>
                      <a:r>
                        <a:rPr lang="en-AU" sz="1600" dirty="0">
                          <a:effectLst/>
                        </a:rPr>
                        <a:t>Barriers</a:t>
                      </a:r>
                      <a:endParaRPr lang="en-AU" sz="1600" dirty="0">
                        <a:effectLst/>
                        <a:latin typeface="Times New Roman"/>
                        <a:ea typeface="Calibri"/>
                      </a:endParaRPr>
                    </a:p>
                  </a:txBody>
                  <a:tcPr marL="32915" marR="32915" marT="0" marB="0"/>
                </a:tc>
                <a:tc>
                  <a:txBody>
                    <a:bodyPr/>
                    <a:lstStyle/>
                    <a:p>
                      <a:pPr algn="l">
                        <a:spcBef>
                          <a:spcPts val="1200"/>
                        </a:spcBef>
                        <a:spcAft>
                          <a:spcPts val="0"/>
                        </a:spcAft>
                      </a:pPr>
                      <a:r>
                        <a:rPr lang="en-AU" sz="1600" dirty="0">
                          <a:effectLst/>
                        </a:rPr>
                        <a:t>Standards &amp; Guides</a:t>
                      </a:r>
                      <a:endParaRPr lang="en-AU" sz="1600" dirty="0">
                        <a:effectLst/>
                        <a:latin typeface="Times New Roman"/>
                        <a:ea typeface="Calibri"/>
                      </a:endParaRPr>
                    </a:p>
                  </a:txBody>
                  <a:tcPr marL="32915" marR="32915" marT="0" marB="0"/>
                </a:tc>
              </a:tr>
              <a:tr h="3585037">
                <a:tc>
                  <a:txBody>
                    <a:bodyPr/>
                    <a:lstStyle/>
                    <a:p>
                      <a:pPr algn="l">
                        <a:spcBef>
                          <a:spcPts val="1200"/>
                        </a:spcBef>
                        <a:spcAft>
                          <a:spcPts val="0"/>
                        </a:spcAft>
                      </a:pPr>
                      <a:r>
                        <a:rPr lang="en-AU" sz="1600" dirty="0">
                          <a:effectLst/>
                        </a:rPr>
                        <a:t>Replacement of cement by SCM’s</a:t>
                      </a:r>
                      <a:endParaRPr lang="en-AU" sz="1600" dirty="0">
                        <a:effectLst/>
                        <a:latin typeface="Times New Roman"/>
                        <a:ea typeface="Calibri"/>
                      </a:endParaRPr>
                    </a:p>
                  </a:txBody>
                  <a:tcPr marL="32915" marR="32915" marT="0" marB="0">
                    <a:solidFill>
                      <a:schemeClr val="accent3">
                        <a:lumMod val="20000"/>
                        <a:lumOff val="80000"/>
                      </a:schemeClr>
                    </a:solidFill>
                  </a:tcPr>
                </a:tc>
                <a:tc>
                  <a:txBody>
                    <a:bodyPr/>
                    <a:lstStyle/>
                    <a:p>
                      <a:pPr algn="l">
                        <a:spcBef>
                          <a:spcPts val="1200"/>
                        </a:spcBef>
                        <a:spcAft>
                          <a:spcPts val="0"/>
                        </a:spcAft>
                      </a:pPr>
                      <a:r>
                        <a:rPr lang="en-AU" sz="1600" dirty="0">
                          <a:effectLst/>
                        </a:rPr>
                        <a:t>Blended cements that contain a high volume of replacement materials (SCM’s) such as fly ash, slag cement (gbfs), pozzolans, silica fume, rice husk ash etc. High replacement cement concretes often have improved properties such as rheology, less shrinkage, greater durability etc. The use of reactive MgO makes the use of higher proportions of SCM’s possible.</a:t>
                      </a:r>
                      <a:endParaRPr lang="en-AU" sz="1600" dirty="0">
                        <a:effectLst/>
                        <a:latin typeface="Times New Roman"/>
                        <a:ea typeface="Calibri"/>
                      </a:endParaRPr>
                    </a:p>
                  </a:txBody>
                  <a:tcPr marL="32915" marR="32915" marT="0" marB="0">
                    <a:solidFill>
                      <a:schemeClr val="accent3">
                        <a:lumMod val="20000"/>
                        <a:lumOff val="80000"/>
                      </a:schemeClr>
                    </a:solidFill>
                  </a:tcPr>
                </a:tc>
                <a:tc>
                  <a:txBody>
                    <a:bodyPr/>
                    <a:lstStyle/>
                    <a:p>
                      <a:pPr algn="l">
                        <a:spcBef>
                          <a:spcPts val="1200"/>
                        </a:spcBef>
                        <a:spcAft>
                          <a:spcPts val="0"/>
                        </a:spcAft>
                      </a:pPr>
                      <a:r>
                        <a:rPr lang="en-AU" sz="1600" dirty="0">
                          <a:effectLst/>
                        </a:rPr>
                        <a:t>Cement technol ogists</a:t>
                      </a:r>
                      <a:endParaRPr lang="en-AU" sz="1600" dirty="0">
                        <a:effectLst/>
                        <a:latin typeface="Times New Roman"/>
                        <a:ea typeface="Calibri"/>
                      </a:endParaRPr>
                    </a:p>
                  </a:txBody>
                  <a:tcPr marL="32915" marR="32915" marT="0" marB="0">
                    <a:solidFill>
                      <a:schemeClr val="accent3">
                        <a:lumMod val="20000"/>
                        <a:lumOff val="80000"/>
                      </a:schemeClr>
                    </a:solidFill>
                  </a:tcPr>
                </a:tc>
                <a:tc>
                  <a:txBody>
                    <a:bodyPr/>
                    <a:lstStyle/>
                    <a:p>
                      <a:pPr algn="l">
                        <a:spcBef>
                          <a:spcPts val="1200"/>
                        </a:spcBef>
                        <a:spcAft>
                          <a:spcPts val="0"/>
                        </a:spcAft>
                      </a:pPr>
                      <a:r>
                        <a:rPr lang="en-AU" sz="1600" dirty="0">
                          <a:effectLst/>
                        </a:rPr>
                        <a:t>Economic cost/benefit, sustainability,  Leed, GBC</a:t>
                      </a:r>
                      <a:r>
                        <a:rPr lang="en-AU" sz="1600" dirty="0" smtClean="0">
                          <a:effectLst/>
                        </a:rPr>
                        <a:t>, R </a:t>
                      </a:r>
                      <a:r>
                        <a:rPr lang="en-AU" sz="1600" dirty="0">
                          <a:effectLst/>
                        </a:rPr>
                        <a:t>&amp; </a:t>
                      </a:r>
                      <a:r>
                        <a:rPr lang="en-AU" sz="1600" dirty="0" smtClean="0">
                          <a:effectLst/>
                        </a:rPr>
                        <a:t>D </a:t>
                      </a:r>
                      <a:r>
                        <a:rPr lang="en-AU" sz="1600" dirty="0">
                          <a:effectLst/>
                        </a:rPr>
                        <a:t>&amp; procurement Policies.</a:t>
                      </a:r>
                      <a:endParaRPr lang="en-AU" sz="1600" dirty="0">
                        <a:effectLst/>
                        <a:latin typeface="Times New Roman"/>
                        <a:ea typeface="Calibri"/>
                      </a:endParaRPr>
                    </a:p>
                  </a:txBody>
                  <a:tcPr marL="32915" marR="32915" marT="0" marB="0">
                    <a:solidFill>
                      <a:schemeClr val="accent3">
                        <a:lumMod val="20000"/>
                        <a:lumOff val="80000"/>
                      </a:schemeClr>
                    </a:solidFill>
                  </a:tcPr>
                </a:tc>
                <a:tc>
                  <a:txBody>
                    <a:bodyPr/>
                    <a:lstStyle/>
                    <a:p>
                      <a:pPr algn="l">
                        <a:spcBef>
                          <a:spcPts val="1200"/>
                        </a:spcBef>
                        <a:spcAft>
                          <a:spcPts val="0"/>
                        </a:spcAft>
                      </a:pPr>
                      <a:r>
                        <a:rPr lang="en-AU" sz="1600" dirty="0">
                          <a:effectLst/>
                        </a:rPr>
                        <a:t>Conservatism, out dated software. Prescription standards and approvals systems (see </a:t>
                      </a:r>
                      <a:r>
                        <a:rPr lang="en-AU" sz="1600" u="sng" dirty="0">
                          <a:effectLst/>
                          <a:hlinkClick r:id="rId3"/>
                        </a:rPr>
                        <a:t>http://www.tececo.com/sustainability.permissions_rewards.php</a:t>
                      </a:r>
                      <a:r>
                        <a:rPr lang="en-AU" sz="1600" dirty="0">
                          <a:effectLst/>
                        </a:rPr>
                        <a:t>.)</a:t>
                      </a:r>
                      <a:endParaRPr lang="en-AU" sz="1600" dirty="0">
                        <a:effectLst/>
                        <a:latin typeface="Times New Roman"/>
                        <a:ea typeface="Calibri"/>
                      </a:endParaRPr>
                    </a:p>
                  </a:txBody>
                  <a:tcPr marL="32915" marR="32915" marT="0" marB="0">
                    <a:solidFill>
                      <a:schemeClr val="accent3">
                        <a:lumMod val="20000"/>
                        <a:lumOff val="80000"/>
                      </a:schemeClr>
                    </a:solidFill>
                  </a:tcPr>
                </a:tc>
                <a:tc>
                  <a:txBody>
                    <a:bodyPr/>
                    <a:lstStyle/>
                    <a:p>
                      <a:pPr algn="l">
                        <a:spcBef>
                          <a:spcPts val="1200"/>
                        </a:spcBef>
                        <a:spcAft>
                          <a:spcPts val="0"/>
                        </a:spcAft>
                      </a:pPr>
                      <a:r>
                        <a:rPr lang="en-AU" sz="1600" dirty="0">
                          <a:effectLst/>
                        </a:rPr>
                        <a:t>Mix design methods. LCA &amp; LCCA. New better software.</a:t>
                      </a:r>
                      <a:endParaRPr lang="en-AU" sz="1600" dirty="0">
                        <a:effectLst/>
                        <a:latin typeface="Times New Roman"/>
                        <a:ea typeface="Calibri"/>
                      </a:endParaRPr>
                    </a:p>
                  </a:txBody>
                  <a:tcPr marL="32915" marR="32915" marT="0" marB="0">
                    <a:solidFill>
                      <a:schemeClr val="accent3">
                        <a:lumMod val="20000"/>
                        <a:lumOff val="80000"/>
                      </a:schemeClr>
                    </a:solidFill>
                  </a:tcPr>
                </a:tc>
              </a:tr>
              <a:tr h="1912020">
                <a:tc>
                  <a:txBody>
                    <a:bodyPr/>
                    <a:lstStyle/>
                    <a:p>
                      <a:pPr algn="l">
                        <a:spcBef>
                          <a:spcPts val="1200"/>
                        </a:spcBef>
                        <a:spcAft>
                          <a:spcPts val="0"/>
                        </a:spcAft>
                      </a:pPr>
                      <a:r>
                        <a:rPr lang="en-AU" sz="1600" dirty="0">
                          <a:effectLst/>
                        </a:rPr>
                        <a:t>Dematerial-isation</a:t>
                      </a:r>
                      <a:endParaRPr lang="en-AU" sz="1600" dirty="0">
                        <a:effectLst/>
                        <a:latin typeface="Times New Roman"/>
                        <a:ea typeface="Calibri"/>
                      </a:endParaRPr>
                    </a:p>
                  </a:txBody>
                  <a:tcPr marL="32915" marR="32915" marT="0" marB="0"/>
                </a:tc>
                <a:tc>
                  <a:txBody>
                    <a:bodyPr/>
                    <a:lstStyle/>
                    <a:p>
                      <a:pPr algn="l">
                        <a:spcBef>
                          <a:spcPts val="1200"/>
                        </a:spcBef>
                        <a:spcAft>
                          <a:spcPts val="0"/>
                        </a:spcAft>
                      </a:pPr>
                      <a:r>
                        <a:rPr lang="en-AU" sz="1600" dirty="0">
                          <a:effectLst/>
                        </a:rPr>
                        <a:t>Innovative architecture and engineering. More durable concretes</a:t>
                      </a:r>
                      <a:r>
                        <a:rPr lang="en-AU" sz="1600" dirty="0" smtClean="0">
                          <a:effectLst/>
                        </a:rPr>
                        <a:t>. KgCO</a:t>
                      </a:r>
                      <a:r>
                        <a:rPr lang="en-AU" sz="1600" baseline="-25000" dirty="0" smtClean="0">
                          <a:effectLst/>
                        </a:rPr>
                        <a:t>2</a:t>
                      </a:r>
                      <a:r>
                        <a:rPr lang="en-AU" sz="1600" baseline="30000" dirty="0" smtClean="0">
                          <a:effectLst/>
                        </a:rPr>
                        <a:t>e</a:t>
                      </a:r>
                      <a:r>
                        <a:rPr lang="en-AU" sz="1600" dirty="0" smtClean="0">
                          <a:effectLst/>
                        </a:rPr>
                        <a:t>/MPa</a:t>
                      </a:r>
                      <a:endParaRPr lang="en-AU" sz="1600" dirty="0">
                        <a:effectLst/>
                        <a:latin typeface="Times New Roman"/>
                        <a:ea typeface="Calibri"/>
                      </a:endParaRPr>
                    </a:p>
                  </a:txBody>
                  <a:tcPr marL="32915" marR="32915" marT="0" marB="0"/>
                </a:tc>
                <a:tc>
                  <a:txBody>
                    <a:bodyPr/>
                    <a:lstStyle/>
                    <a:p>
                      <a:pPr algn="l">
                        <a:spcBef>
                          <a:spcPts val="1200"/>
                        </a:spcBef>
                        <a:spcAft>
                          <a:spcPts val="0"/>
                        </a:spcAft>
                      </a:pPr>
                      <a:r>
                        <a:rPr lang="en-AU" sz="1600" dirty="0">
                          <a:effectLst/>
                        </a:rPr>
                        <a:t>Architects &amp; Engineers</a:t>
                      </a:r>
                      <a:endParaRPr lang="en-AU" sz="1600" dirty="0">
                        <a:effectLst/>
                        <a:latin typeface="Times New Roman"/>
                        <a:ea typeface="Calibri"/>
                      </a:endParaRPr>
                    </a:p>
                  </a:txBody>
                  <a:tcPr marL="32915" marR="32915" marT="0" marB="0"/>
                </a:tc>
                <a:tc>
                  <a:txBody>
                    <a:bodyPr/>
                    <a:lstStyle/>
                    <a:p>
                      <a:pPr algn="l">
                        <a:spcBef>
                          <a:spcPts val="1200"/>
                        </a:spcBef>
                        <a:spcAft>
                          <a:spcPts val="0"/>
                        </a:spcAft>
                      </a:pPr>
                      <a:r>
                        <a:rPr lang="en-AU" sz="1600" dirty="0">
                          <a:effectLst/>
                        </a:rPr>
                        <a:t>Economic cost/benefit, sustainability,  Leed, GBC, r &amp; d &amp; procurement Policies.</a:t>
                      </a:r>
                      <a:endParaRPr lang="en-AU" sz="1600" dirty="0">
                        <a:effectLst/>
                        <a:latin typeface="Times New Roman"/>
                        <a:ea typeface="Calibri"/>
                      </a:endParaRPr>
                    </a:p>
                  </a:txBody>
                  <a:tcPr marL="32915" marR="32915" marT="0" marB="0"/>
                </a:tc>
                <a:tc>
                  <a:txBody>
                    <a:bodyPr/>
                    <a:lstStyle/>
                    <a:p>
                      <a:pPr algn="l">
                        <a:spcBef>
                          <a:spcPts val="1200"/>
                        </a:spcBef>
                        <a:spcAft>
                          <a:spcPts val="0"/>
                        </a:spcAft>
                      </a:pPr>
                      <a:r>
                        <a:rPr lang="en-AU" sz="1600" dirty="0">
                          <a:effectLst/>
                        </a:rPr>
                        <a:t>Prescription standards and approvals systems (see </a:t>
                      </a:r>
                      <a:r>
                        <a:rPr lang="en-AU" sz="1600" u="sng" dirty="0">
                          <a:effectLst/>
                          <a:hlinkClick r:id="rId3"/>
                        </a:rPr>
                        <a:t>http://www.tececo.com/sustainability.permissions_rewards.php</a:t>
                      </a:r>
                      <a:r>
                        <a:rPr lang="en-AU" sz="1600" dirty="0">
                          <a:effectLst/>
                        </a:rPr>
                        <a:t>.)</a:t>
                      </a:r>
                      <a:endParaRPr lang="en-AU" sz="1600" dirty="0">
                        <a:effectLst/>
                        <a:latin typeface="Times New Roman"/>
                        <a:ea typeface="Calibri"/>
                      </a:endParaRPr>
                    </a:p>
                  </a:txBody>
                  <a:tcPr marL="32915" marR="32915" marT="0" marB="0"/>
                </a:tc>
                <a:tc>
                  <a:txBody>
                    <a:bodyPr/>
                    <a:lstStyle/>
                    <a:p>
                      <a:pPr algn="l">
                        <a:spcBef>
                          <a:spcPts val="1200"/>
                        </a:spcBef>
                        <a:spcAft>
                          <a:spcPts val="0"/>
                        </a:spcAft>
                      </a:pPr>
                      <a:r>
                        <a:rPr lang="en-AU" sz="1600" dirty="0">
                          <a:effectLst/>
                        </a:rPr>
                        <a:t>Design codes, LCA &amp; LCCA</a:t>
                      </a:r>
                      <a:endParaRPr lang="en-AU" sz="1600" dirty="0">
                        <a:effectLst/>
                        <a:latin typeface="Times New Roman"/>
                        <a:ea typeface="Calibri"/>
                      </a:endParaRPr>
                    </a:p>
                  </a:txBody>
                  <a:tcPr marL="32915" marR="32915" marT="0" marB="0"/>
                </a:tc>
              </a:tr>
            </a:tbl>
          </a:graphicData>
        </a:graphic>
      </p:graphicFrame>
      <p:sp>
        <p:nvSpPr>
          <p:cNvPr id="5" name="Slide Number Placeholder 4"/>
          <p:cNvSpPr>
            <a:spLocks noGrp="1"/>
          </p:cNvSpPr>
          <p:nvPr>
            <p:ph type="sldNum" sz="quarter" idx="12"/>
          </p:nvPr>
        </p:nvSpPr>
        <p:spPr/>
        <p:txBody>
          <a:bodyPr/>
          <a:lstStyle/>
          <a:p>
            <a:pPr>
              <a:defRPr/>
            </a:pPr>
            <a:fld id="{C487EC9C-28F4-44BB-9C83-313754E2EF7D}" type="slidenum">
              <a:rPr lang="en-AU" smtClean="0"/>
              <a:pPr>
                <a:defRPr/>
              </a:pPr>
              <a:t>24</a:t>
            </a:fld>
            <a:endParaRPr lang="en-AU" dirty="0"/>
          </a:p>
        </p:txBody>
      </p:sp>
    </p:spTree>
    <p:extLst>
      <p:ext uri="{BB962C8B-B14F-4D97-AF65-F5344CB8AC3E}">
        <p14:creationId xmlns:p14="http://schemas.microsoft.com/office/powerpoint/2010/main" val="307768994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1049" y="0"/>
            <a:ext cx="8707008" cy="667657"/>
          </a:xfrm>
        </p:spPr>
        <p:txBody>
          <a:bodyPr/>
          <a:lstStyle/>
          <a:p>
            <a:r>
              <a:rPr lang="en-AU" sz="3000" dirty="0" smtClean="0"/>
              <a:t>Ways to make Cement and Concrete More Sustainable.</a:t>
            </a:r>
            <a:endParaRPr lang="en-AU" sz="3000"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3422869546"/>
              </p:ext>
            </p:extLst>
          </p:nvPr>
        </p:nvGraphicFramePr>
        <p:xfrm>
          <a:off x="275770" y="686996"/>
          <a:ext cx="8665029" cy="5852160"/>
        </p:xfrm>
        <a:graphic>
          <a:graphicData uri="http://schemas.openxmlformats.org/drawingml/2006/table">
            <a:tbl>
              <a:tblPr>
                <a:tableStyleId>{5C22544A-7EE6-4342-B048-85BDC9FD1C3A}</a:tableStyleId>
              </a:tblPr>
              <a:tblGrid>
                <a:gridCol w="1378859"/>
                <a:gridCol w="2394857"/>
                <a:gridCol w="914400"/>
                <a:gridCol w="1233714"/>
                <a:gridCol w="1814286"/>
                <a:gridCol w="928913"/>
              </a:tblGrid>
              <a:tr h="175547">
                <a:tc>
                  <a:txBody>
                    <a:bodyPr/>
                    <a:lstStyle/>
                    <a:p>
                      <a:pPr algn="l">
                        <a:spcBef>
                          <a:spcPts val="1200"/>
                        </a:spcBef>
                        <a:spcAft>
                          <a:spcPts val="0"/>
                        </a:spcAft>
                      </a:pPr>
                      <a:r>
                        <a:rPr lang="en-AU" sz="1600" dirty="0">
                          <a:effectLst/>
                        </a:rPr>
                        <a:t>Option</a:t>
                      </a:r>
                      <a:endParaRPr lang="en-AU" sz="1600" dirty="0">
                        <a:effectLst/>
                        <a:latin typeface="Times New Roman"/>
                        <a:ea typeface="Calibri"/>
                      </a:endParaRPr>
                    </a:p>
                  </a:txBody>
                  <a:tcPr marL="32915" marR="32915" marT="0" marB="0"/>
                </a:tc>
                <a:tc>
                  <a:txBody>
                    <a:bodyPr/>
                    <a:lstStyle/>
                    <a:p>
                      <a:pPr algn="l">
                        <a:spcBef>
                          <a:spcPts val="1200"/>
                        </a:spcBef>
                        <a:spcAft>
                          <a:spcPts val="0"/>
                        </a:spcAft>
                      </a:pPr>
                      <a:r>
                        <a:rPr lang="en-AU" sz="1600" dirty="0">
                          <a:effectLst/>
                        </a:rPr>
                        <a:t>Description</a:t>
                      </a:r>
                      <a:endParaRPr lang="en-AU" sz="1600" dirty="0">
                        <a:effectLst/>
                        <a:latin typeface="Times New Roman"/>
                        <a:ea typeface="Calibri"/>
                      </a:endParaRPr>
                    </a:p>
                  </a:txBody>
                  <a:tcPr marL="32915" marR="32915" marT="0" marB="0"/>
                </a:tc>
                <a:tc>
                  <a:txBody>
                    <a:bodyPr/>
                    <a:lstStyle/>
                    <a:p>
                      <a:pPr algn="l">
                        <a:spcBef>
                          <a:spcPts val="1200"/>
                        </a:spcBef>
                        <a:spcAft>
                          <a:spcPts val="0"/>
                        </a:spcAft>
                      </a:pPr>
                      <a:r>
                        <a:rPr lang="en-AU" sz="1600" dirty="0">
                          <a:effectLst/>
                        </a:rPr>
                        <a:t>Players</a:t>
                      </a:r>
                      <a:endParaRPr lang="en-AU" sz="1600" dirty="0">
                        <a:effectLst/>
                        <a:latin typeface="Times New Roman"/>
                        <a:ea typeface="Calibri"/>
                      </a:endParaRPr>
                    </a:p>
                  </a:txBody>
                  <a:tcPr marL="32915" marR="32915" marT="0" marB="0"/>
                </a:tc>
                <a:tc>
                  <a:txBody>
                    <a:bodyPr/>
                    <a:lstStyle/>
                    <a:p>
                      <a:pPr algn="l">
                        <a:spcBef>
                          <a:spcPts val="1200"/>
                        </a:spcBef>
                        <a:spcAft>
                          <a:spcPts val="0"/>
                        </a:spcAft>
                      </a:pPr>
                      <a:r>
                        <a:rPr lang="en-AU" sz="1600" dirty="0">
                          <a:effectLst/>
                        </a:rPr>
                        <a:t>Drivers</a:t>
                      </a:r>
                      <a:endParaRPr lang="en-AU" sz="1600" dirty="0">
                        <a:effectLst/>
                        <a:latin typeface="Times New Roman"/>
                        <a:ea typeface="Calibri"/>
                      </a:endParaRPr>
                    </a:p>
                  </a:txBody>
                  <a:tcPr marL="32915" marR="32915" marT="0" marB="0"/>
                </a:tc>
                <a:tc>
                  <a:txBody>
                    <a:bodyPr/>
                    <a:lstStyle/>
                    <a:p>
                      <a:pPr algn="l">
                        <a:spcBef>
                          <a:spcPts val="1200"/>
                        </a:spcBef>
                        <a:spcAft>
                          <a:spcPts val="0"/>
                        </a:spcAft>
                      </a:pPr>
                      <a:r>
                        <a:rPr lang="en-AU" sz="1600" dirty="0">
                          <a:effectLst/>
                        </a:rPr>
                        <a:t>Barriers</a:t>
                      </a:r>
                      <a:endParaRPr lang="en-AU" sz="1600" dirty="0">
                        <a:effectLst/>
                        <a:latin typeface="Times New Roman"/>
                        <a:ea typeface="Calibri"/>
                      </a:endParaRPr>
                    </a:p>
                  </a:txBody>
                  <a:tcPr marL="32915" marR="32915" marT="0" marB="0"/>
                </a:tc>
                <a:tc>
                  <a:txBody>
                    <a:bodyPr/>
                    <a:lstStyle/>
                    <a:p>
                      <a:pPr algn="l">
                        <a:spcBef>
                          <a:spcPts val="1200"/>
                        </a:spcBef>
                        <a:spcAft>
                          <a:spcPts val="0"/>
                        </a:spcAft>
                      </a:pPr>
                      <a:r>
                        <a:rPr lang="en-AU" sz="1600" dirty="0">
                          <a:effectLst/>
                        </a:rPr>
                        <a:t>Standards &amp; Guides</a:t>
                      </a:r>
                      <a:endParaRPr lang="en-AU" sz="1600" dirty="0">
                        <a:effectLst/>
                        <a:latin typeface="Times New Roman"/>
                        <a:ea typeface="Calibri"/>
                      </a:endParaRPr>
                    </a:p>
                  </a:txBody>
                  <a:tcPr marL="32915" marR="32915" marT="0" marB="0"/>
                </a:tc>
              </a:tr>
              <a:tr h="702186">
                <a:tc>
                  <a:txBody>
                    <a:bodyPr/>
                    <a:lstStyle/>
                    <a:p>
                      <a:pPr algn="l">
                        <a:spcBef>
                          <a:spcPts val="1200"/>
                        </a:spcBef>
                        <a:spcAft>
                          <a:spcPts val="0"/>
                        </a:spcAft>
                      </a:pPr>
                      <a:r>
                        <a:rPr lang="en-AU" sz="1600" dirty="0">
                          <a:effectLst/>
                        </a:rPr>
                        <a:t>Mix Optimisation</a:t>
                      </a:r>
                      <a:endParaRPr lang="en-AU" sz="1600" dirty="0">
                        <a:effectLst/>
                        <a:latin typeface="Times New Roman"/>
                        <a:ea typeface="Calibri"/>
                      </a:endParaRPr>
                    </a:p>
                  </a:txBody>
                  <a:tcPr marL="32915" marR="32915" marT="0" marB="0">
                    <a:solidFill>
                      <a:schemeClr val="accent3">
                        <a:lumMod val="20000"/>
                        <a:lumOff val="80000"/>
                      </a:schemeClr>
                    </a:solidFill>
                  </a:tcPr>
                </a:tc>
                <a:tc>
                  <a:txBody>
                    <a:bodyPr/>
                    <a:lstStyle/>
                    <a:p>
                      <a:pPr algn="l">
                        <a:spcBef>
                          <a:spcPts val="1200"/>
                        </a:spcBef>
                        <a:spcAft>
                          <a:spcPts val="0"/>
                        </a:spcAft>
                      </a:pPr>
                      <a:r>
                        <a:rPr lang="en-AU" sz="1600" dirty="0">
                          <a:effectLst/>
                        </a:rPr>
                        <a:t>Appropriate particle packing, better admixtures and use of </a:t>
                      </a:r>
                      <a:r>
                        <a:rPr lang="en-AU" sz="1600" dirty="0" smtClean="0">
                          <a:effectLst/>
                        </a:rPr>
                        <a:t>Brucite </a:t>
                      </a:r>
                      <a:r>
                        <a:rPr lang="en-AU" sz="1600" dirty="0">
                          <a:effectLst/>
                        </a:rPr>
                        <a:t>hydrates to release water for more complete hydration</a:t>
                      </a:r>
                      <a:endParaRPr lang="en-AU" sz="1600" dirty="0">
                        <a:effectLst/>
                        <a:latin typeface="Times New Roman"/>
                        <a:ea typeface="Calibri"/>
                      </a:endParaRPr>
                    </a:p>
                  </a:txBody>
                  <a:tcPr marL="32915" marR="32915" marT="0" marB="0">
                    <a:solidFill>
                      <a:schemeClr val="accent3">
                        <a:lumMod val="20000"/>
                        <a:lumOff val="80000"/>
                      </a:schemeClr>
                    </a:solidFill>
                  </a:tcPr>
                </a:tc>
                <a:tc>
                  <a:txBody>
                    <a:bodyPr/>
                    <a:lstStyle/>
                    <a:p>
                      <a:pPr algn="l">
                        <a:spcBef>
                          <a:spcPts val="1200"/>
                        </a:spcBef>
                        <a:spcAft>
                          <a:spcPts val="0"/>
                        </a:spcAft>
                      </a:pPr>
                      <a:r>
                        <a:rPr lang="en-AU" sz="1600" dirty="0">
                          <a:effectLst/>
                        </a:rPr>
                        <a:t>Cement technologists</a:t>
                      </a:r>
                      <a:endParaRPr lang="en-AU" sz="1600" dirty="0">
                        <a:effectLst/>
                        <a:latin typeface="Times New Roman"/>
                        <a:ea typeface="Calibri"/>
                      </a:endParaRPr>
                    </a:p>
                  </a:txBody>
                  <a:tcPr marL="32915" marR="32915" marT="0" marB="0">
                    <a:solidFill>
                      <a:schemeClr val="accent3">
                        <a:lumMod val="20000"/>
                        <a:lumOff val="80000"/>
                      </a:schemeClr>
                    </a:solidFill>
                  </a:tcPr>
                </a:tc>
                <a:tc>
                  <a:txBody>
                    <a:bodyPr/>
                    <a:lstStyle/>
                    <a:p>
                      <a:pPr algn="l">
                        <a:spcBef>
                          <a:spcPts val="1200"/>
                        </a:spcBef>
                        <a:spcAft>
                          <a:spcPts val="0"/>
                        </a:spcAft>
                      </a:pPr>
                      <a:r>
                        <a:rPr lang="en-AU" sz="1600" dirty="0">
                          <a:effectLst/>
                        </a:rPr>
                        <a:t>Economic cost/benefit, sustainability.</a:t>
                      </a:r>
                      <a:endParaRPr lang="en-AU" sz="1600" dirty="0">
                        <a:effectLst/>
                        <a:latin typeface="Times New Roman"/>
                        <a:ea typeface="Calibri"/>
                      </a:endParaRPr>
                    </a:p>
                  </a:txBody>
                  <a:tcPr marL="32915" marR="32915" marT="0" marB="0">
                    <a:solidFill>
                      <a:schemeClr val="accent3">
                        <a:lumMod val="20000"/>
                        <a:lumOff val="80000"/>
                      </a:schemeClr>
                    </a:solidFill>
                  </a:tcPr>
                </a:tc>
                <a:tc>
                  <a:txBody>
                    <a:bodyPr/>
                    <a:lstStyle/>
                    <a:p>
                      <a:pPr algn="l">
                        <a:spcBef>
                          <a:spcPts val="1200"/>
                        </a:spcBef>
                        <a:spcAft>
                          <a:spcPts val="0"/>
                        </a:spcAft>
                      </a:pPr>
                      <a:r>
                        <a:rPr lang="en-AU" sz="1600" dirty="0">
                          <a:effectLst/>
                        </a:rPr>
                        <a:t>Conservatism, inappropriate software. Prescription standards and approvals systems (see </a:t>
                      </a:r>
                      <a:r>
                        <a:rPr lang="en-AU" sz="1600" u="sng" dirty="0">
                          <a:effectLst/>
                          <a:hlinkClick r:id="rId3"/>
                        </a:rPr>
                        <a:t>http://www.tececo.com/sustainability.permissions_rewards.php</a:t>
                      </a:r>
                      <a:r>
                        <a:rPr lang="en-AU" sz="1600" dirty="0">
                          <a:effectLst/>
                        </a:rPr>
                        <a:t>.)</a:t>
                      </a:r>
                      <a:endParaRPr lang="en-AU" sz="1600" dirty="0">
                        <a:effectLst/>
                        <a:latin typeface="Times New Roman"/>
                        <a:ea typeface="Calibri"/>
                      </a:endParaRPr>
                    </a:p>
                  </a:txBody>
                  <a:tcPr marL="32915" marR="32915" marT="0" marB="0">
                    <a:solidFill>
                      <a:schemeClr val="accent3">
                        <a:lumMod val="20000"/>
                        <a:lumOff val="80000"/>
                      </a:schemeClr>
                    </a:solidFill>
                  </a:tcPr>
                </a:tc>
                <a:tc>
                  <a:txBody>
                    <a:bodyPr/>
                    <a:lstStyle/>
                    <a:p>
                      <a:pPr algn="l">
                        <a:spcBef>
                          <a:spcPts val="1200"/>
                        </a:spcBef>
                        <a:spcAft>
                          <a:spcPts val="0"/>
                        </a:spcAft>
                      </a:pPr>
                      <a:r>
                        <a:rPr lang="en-AU" sz="1600" dirty="0">
                          <a:effectLst/>
                        </a:rPr>
                        <a:t>Mix design methods. LCA &amp; LCCA. New better software.</a:t>
                      </a:r>
                      <a:endParaRPr lang="en-AU" sz="1600" dirty="0">
                        <a:effectLst/>
                        <a:latin typeface="Times New Roman"/>
                        <a:ea typeface="Calibri"/>
                      </a:endParaRPr>
                    </a:p>
                  </a:txBody>
                  <a:tcPr marL="32915" marR="32915" marT="0" marB="0">
                    <a:solidFill>
                      <a:schemeClr val="accent3">
                        <a:lumMod val="20000"/>
                        <a:lumOff val="80000"/>
                      </a:schemeClr>
                    </a:solidFill>
                  </a:tcPr>
                </a:tc>
              </a:tr>
              <a:tr h="351093">
                <a:tc>
                  <a:txBody>
                    <a:bodyPr/>
                    <a:lstStyle/>
                    <a:p>
                      <a:pPr algn="l">
                        <a:spcBef>
                          <a:spcPts val="1200"/>
                        </a:spcBef>
                        <a:spcAft>
                          <a:spcPts val="0"/>
                        </a:spcAft>
                      </a:pPr>
                      <a:r>
                        <a:rPr lang="en-AU" sz="1600" dirty="0">
                          <a:effectLst/>
                        </a:rPr>
                        <a:t>Product Differentiation and Specialisation</a:t>
                      </a:r>
                      <a:endParaRPr lang="en-AU" sz="1600" dirty="0">
                        <a:effectLst/>
                        <a:latin typeface="Times New Roman"/>
                        <a:ea typeface="Calibri"/>
                      </a:endParaRPr>
                    </a:p>
                  </a:txBody>
                  <a:tcPr marL="32915" marR="32915" marT="0" marB="0">
                    <a:solidFill>
                      <a:schemeClr val="accent3">
                        <a:lumMod val="20000"/>
                        <a:lumOff val="80000"/>
                      </a:schemeClr>
                    </a:solidFill>
                  </a:tcPr>
                </a:tc>
                <a:tc>
                  <a:txBody>
                    <a:bodyPr/>
                    <a:lstStyle/>
                    <a:p>
                      <a:pPr algn="l">
                        <a:spcBef>
                          <a:spcPts val="1200"/>
                        </a:spcBef>
                        <a:spcAft>
                          <a:spcPts val="0"/>
                        </a:spcAft>
                      </a:pPr>
                      <a:r>
                        <a:rPr lang="en-AU" sz="1600" dirty="0">
                          <a:effectLst/>
                        </a:rPr>
                        <a:t>Mineral composites other than concrete with just stone aggregate can improve sustainability. E.g. composites with a high “R” value</a:t>
                      </a:r>
                      <a:endParaRPr lang="en-AU" sz="1600" dirty="0">
                        <a:effectLst/>
                        <a:latin typeface="Times New Roman"/>
                        <a:ea typeface="Calibri"/>
                      </a:endParaRPr>
                    </a:p>
                  </a:txBody>
                  <a:tcPr marL="32915" marR="32915" marT="0" marB="0">
                    <a:solidFill>
                      <a:schemeClr val="accent3">
                        <a:lumMod val="20000"/>
                        <a:lumOff val="80000"/>
                      </a:schemeClr>
                    </a:solidFill>
                  </a:tcPr>
                </a:tc>
                <a:tc>
                  <a:txBody>
                    <a:bodyPr/>
                    <a:lstStyle/>
                    <a:p>
                      <a:pPr algn="l">
                        <a:spcBef>
                          <a:spcPts val="1200"/>
                        </a:spcBef>
                        <a:spcAft>
                          <a:spcPts val="0"/>
                        </a:spcAft>
                      </a:pPr>
                      <a:r>
                        <a:rPr lang="en-AU" sz="1600" dirty="0">
                          <a:effectLst/>
                        </a:rPr>
                        <a:t>Materials scientists</a:t>
                      </a:r>
                      <a:endParaRPr lang="en-AU" sz="1600" dirty="0">
                        <a:effectLst/>
                        <a:latin typeface="Times New Roman"/>
                        <a:ea typeface="Calibri"/>
                      </a:endParaRPr>
                    </a:p>
                  </a:txBody>
                  <a:tcPr marL="32915" marR="32915" marT="0" marB="0">
                    <a:solidFill>
                      <a:schemeClr val="accent3">
                        <a:lumMod val="20000"/>
                        <a:lumOff val="80000"/>
                      </a:schemeClr>
                    </a:solidFill>
                  </a:tcPr>
                </a:tc>
                <a:tc>
                  <a:txBody>
                    <a:bodyPr/>
                    <a:lstStyle/>
                    <a:p>
                      <a:pPr algn="l">
                        <a:spcBef>
                          <a:spcPts val="1200"/>
                        </a:spcBef>
                        <a:spcAft>
                          <a:spcPts val="0"/>
                        </a:spcAft>
                      </a:pPr>
                      <a:r>
                        <a:rPr lang="en-AU" sz="1600" dirty="0">
                          <a:effectLst/>
                        </a:rPr>
                        <a:t>Economic cost/benefit</a:t>
                      </a:r>
                      <a:endParaRPr lang="en-AU" sz="1600" dirty="0">
                        <a:effectLst/>
                        <a:latin typeface="Times New Roman"/>
                        <a:ea typeface="Calibri"/>
                      </a:endParaRPr>
                    </a:p>
                  </a:txBody>
                  <a:tcPr marL="32915" marR="32915" marT="0" marB="0">
                    <a:solidFill>
                      <a:schemeClr val="accent3">
                        <a:lumMod val="20000"/>
                        <a:lumOff val="80000"/>
                      </a:schemeClr>
                    </a:solidFill>
                  </a:tcPr>
                </a:tc>
                <a:tc>
                  <a:txBody>
                    <a:bodyPr/>
                    <a:lstStyle/>
                    <a:p>
                      <a:pPr algn="l">
                        <a:spcBef>
                          <a:spcPts val="1200"/>
                        </a:spcBef>
                        <a:spcAft>
                          <a:spcPts val="0"/>
                        </a:spcAft>
                      </a:pPr>
                      <a:r>
                        <a:rPr lang="en-AU" sz="1600" dirty="0">
                          <a:effectLst/>
                        </a:rPr>
                        <a:t>Inability to think outside the box. Fear of change</a:t>
                      </a:r>
                      <a:endParaRPr lang="en-AU" sz="1600" dirty="0">
                        <a:effectLst/>
                        <a:latin typeface="Times New Roman"/>
                        <a:ea typeface="Calibri"/>
                      </a:endParaRPr>
                    </a:p>
                  </a:txBody>
                  <a:tcPr marL="32915" marR="32915" marT="0" marB="0">
                    <a:solidFill>
                      <a:schemeClr val="accent3">
                        <a:lumMod val="20000"/>
                        <a:lumOff val="80000"/>
                      </a:schemeClr>
                    </a:solidFill>
                  </a:tcPr>
                </a:tc>
                <a:tc>
                  <a:txBody>
                    <a:bodyPr/>
                    <a:lstStyle/>
                    <a:p>
                      <a:pPr algn="l">
                        <a:spcBef>
                          <a:spcPts val="1200"/>
                        </a:spcBef>
                        <a:spcAft>
                          <a:spcPts val="0"/>
                        </a:spcAft>
                      </a:pPr>
                      <a:r>
                        <a:rPr lang="en-AU" sz="1600" dirty="0">
                          <a:effectLst/>
                        </a:rPr>
                        <a:t>Standards, LCA &amp; LCCA</a:t>
                      </a:r>
                      <a:endParaRPr lang="en-AU" sz="1600" dirty="0">
                        <a:effectLst/>
                        <a:latin typeface="Times New Roman"/>
                        <a:ea typeface="Calibri"/>
                      </a:endParaRPr>
                    </a:p>
                  </a:txBody>
                  <a:tcPr marL="32915" marR="32915" marT="0" marB="0">
                    <a:solidFill>
                      <a:schemeClr val="accent3">
                        <a:lumMod val="20000"/>
                        <a:lumOff val="80000"/>
                      </a:schemeClr>
                    </a:solidFill>
                  </a:tcPr>
                </a:tc>
              </a:tr>
              <a:tr h="465686">
                <a:tc>
                  <a:txBody>
                    <a:bodyPr/>
                    <a:lstStyle/>
                    <a:p>
                      <a:pPr algn="l">
                        <a:spcBef>
                          <a:spcPts val="1200"/>
                        </a:spcBef>
                        <a:spcAft>
                          <a:spcPts val="0"/>
                        </a:spcAft>
                      </a:pPr>
                      <a:r>
                        <a:rPr lang="en-AU" sz="1600" dirty="0">
                          <a:effectLst/>
                        </a:rPr>
                        <a:t>Changing the emphasis</a:t>
                      </a:r>
                      <a:endParaRPr lang="en-AU" sz="1600" dirty="0">
                        <a:effectLst/>
                        <a:latin typeface="Times New Roman"/>
                        <a:ea typeface="Calibri"/>
                      </a:endParaRPr>
                    </a:p>
                  </a:txBody>
                  <a:tcPr marL="32915" marR="32915" marT="0" marB="0">
                    <a:solidFill>
                      <a:schemeClr val="accent4">
                        <a:lumMod val="40000"/>
                        <a:lumOff val="60000"/>
                      </a:schemeClr>
                    </a:solidFill>
                  </a:tcPr>
                </a:tc>
                <a:tc>
                  <a:txBody>
                    <a:bodyPr/>
                    <a:lstStyle/>
                    <a:p>
                      <a:pPr algn="l">
                        <a:spcBef>
                          <a:spcPts val="1200"/>
                        </a:spcBef>
                        <a:spcAft>
                          <a:spcPts val="0"/>
                        </a:spcAft>
                      </a:pPr>
                      <a:r>
                        <a:rPr lang="en-AU" sz="1600" dirty="0">
                          <a:effectLst/>
                        </a:rPr>
                        <a:t>An emphasis other than on the binder to improve sustainability. E.g. Use of synthetic carbonate aggregate.</a:t>
                      </a:r>
                      <a:endParaRPr lang="en-AU" sz="1600" dirty="0">
                        <a:effectLst/>
                        <a:latin typeface="Times New Roman"/>
                        <a:ea typeface="Calibri"/>
                      </a:endParaRPr>
                    </a:p>
                  </a:txBody>
                  <a:tcPr marL="32915" marR="32915" marT="0" marB="0">
                    <a:solidFill>
                      <a:schemeClr val="accent4">
                        <a:lumMod val="40000"/>
                        <a:lumOff val="60000"/>
                      </a:schemeClr>
                    </a:solidFill>
                  </a:tcPr>
                </a:tc>
                <a:tc>
                  <a:txBody>
                    <a:bodyPr/>
                    <a:lstStyle/>
                    <a:p>
                      <a:pPr algn="l">
                        <a:spcBef>
                          <a:spcPts val="1200"/>
                        </a:spcBef>
                        <a:spcAft>
                          <a:spcPts val="0"/>
                        </a:spcAft>
                      </a:pPr>
                      <a:r>
                        <a:rPr lang="en-AU" sz="1600" dirty="0">
                          <a:effectLst/>
                        </a:rPr>
                        <a:t>Scientists</a:t>
                      </a:r>
                      <a:endParaRPr lang="en-AU" sz="1600" dirty="0">
                        <a:effectLst/>
                        <a:latin typeface="Times New Roman"/>
                        <a:ea typeface="Calibri"/>
                      </a:endParaRPr>
                    </a:p>
                  </a:txBody>
                  <a:tcPr marL="32915" marR="32915" marT="0" marB="0">
                    <a:solidFill>
                      <a:schemeClr val="accent4">
                        <a:lumMod val="40000"/>
                        <a:lumOff val="60000"/>
                      </a:schemeClr>
                    </a:solidFill>
                  </a:tcPr>
                </a:tc>
                <a:tc>
                  <a:txBody>
                    <a:bodyPr/>
                    <a:lstStyle/>
                    <a:p>
                      <a:pPr algn="l">
                        <a:spcBef>
                          <a:spcPts val="1200"/>
                        </a:spcBef>
                        <a:spcAft>
                          <a:spcPts val="0"/>
                        </a:spcAft>
                      </a:pPr>
                      <a:r>
                        <a:rPr lang="en-AU" sz="1600" dirty="0">
                          <a:effectLst/>
                        </a:rPr>
                        <a:t>Sustainability, economic cost/benefit. Technical merit</a:t>
                      </a:r>
                      <a:endParaRPr lang="en-AU" sz="1600" dirty="0">
                        <a:effectLst/>
                        <a:latin typeface="Times New Roman"/>
                        <a:ea typeface="Calibri"/>
                      </a:endParaRPr>
                    </a:p>
                  </a:txBody>
                  <a:tcPr marL="32915" marR="32915" marT="0" marB="0">
                    <a:solidFill>
                      <a:schemeClr val="accent4">
                        <a:lumMod val="40000"/>
                        <a:lumOff val="60000"/>
                      </a:schemeClr>
                    </a:solidFill>
                  </a:tcPr>
                </a:tc>
                <a:tc>
                  <a:txBody>
                    <a:bodyPr/>
                    <a:lstStyle/>
                    <a:p>
                      <a:pPr algn="l">
                        <a:spcBef>
                          <a:spcPts val="1200"/>
                        </a:spcBef>
                        <a:spcAft>
                          <a:spcPts val="0"/>
                        </a:spcAft>
                      </a:pPr>
                      <a:r>
                        <a:rPr lang="en-AU" sz="1600" dirty="0">
                          <a:effectLst/>
                        </a:rPr>
                        <a:t>Inability to think outside the box. Fear of change. Technical issues (?).</a:t>
                      </a:r>
                      <a:endParaRPr lang="en-AU" sz="1600" dirty="0">
                        <a:effectLst/>
                        <a:latin typeface="Times New Roman"/>
                        <a:ea typeface="Calibri"/>
                      </a:endParaRPr>
                    </a:p>
                  </a:txBody>
                  <a:tcPr marL="32915" marR="32915" marT="0" marB="0">
                    <a:solidFill>
                      <a:schemeClr val="accent4">
                        <a:lumMod val="40000"/>
                        <a:lumOff val="60000"/>
                      </a:schemeClr>
                    </a:solidFill>
                  </a:tcPr>
                </a:tc>
                <a:tc>
                  <a:txBody>
                    <a:bodyPr/>
                    <a:lstStyle/>
                    <a:p>
                      <a:pPr algn="l">
                        <a:spcBef>
                          <a:spcPts val="1200"/>
                        </a:spcBef>
                        <a:spcAft>
                          <a:spcPts val="0"/>
                        </a:spcAft>
                      </a:pPr>
                      <a:r>
                        <a:rPr lang="en-AU" sz="1600" dirty="0">
                          <a:effectLst/>
                        </a:rPr>
                        <a:t>Common sense!</a:t>
                      </a:r>
                      <a:endParaRPr lang="en-AU" sz="1600" dirty="0">
                        <a:effectLst/>
                        <a:latin typeface="Times New Roman"/>
                        <a:ea typeface="Calibri"/>
                      </a:endParaRPr>
                    </a:p>
                  </a:txBody>
                  <a:tcPr marL="32915" marR="32915" marT="0" marB="0">
                    <a:solidFill>
                      <a:schemeClr val="accent4">
                        <a:lumMod val="40000"/>
                        <a:lumOff val="60000"/>
                      </a:schemeClr>
                    </a:solidFill>
                  </a:tcPr>
                </a:tc>
              </a:tr>
            </a:tbl>
          </a:graphicData>
        </a:graphic>
      </p:graphicFrame>
      <p:sp>
        <p:nvSpPr>
          <p:cNvPr id="4" name="Footer Placeholder 3"/>
          <p:cNvSpPr>
            <a:spLocks noGrp="1"/>
          </p:cNvSpPr>
          <p:nvPr>
            <p:ph type="ftr" sz="quarter" idx="11"/>
          </p:nvPr>
        </p:nvSpPr>
        <p:spPr/>
        <p:txBody>
          <a:bodyPr/>
          <a:lstStyle/>
          <a:p>
            <a:pPr>
              <a:defRPr/>
            </a:pPr>
            <a:r>
              <a:rPr lang="en-US" dirty="0" smtClean="0"/>
              <a:t>www.tececo.com  www.gaiaengineering.com</a:t>
            </a:r>
            <a:endParaRPr lang="en-AU" dirty="0"/>
          </a:p>
        </p:txBody>
      </p:sp>
      <p:sp>
        <p:nvSpPr>
          <p:cNvPr id="5" name="Slide Number Placeholder 4"/>
          <p:cNvSpPr>
            <a:spLocks noGrp="1"/>
          </p:cNvSpPr>
          <p:nvPr>
            <p:ph type="sldNum" sz="quarter" idx="12"/>
          </p:nvPr>
        </p:nvSpPr>
        <p:spPr/>
        <p:txBody>
          <a:bodyPr/>
          <a:lstStyle/>
          <a:p>
            <a:pPr>
              <a:defRPr/>
            </a:pPr>
            <a:fld id="{C487EC9C-28F4-44BB-9C83-313754E2EF7D}" type="slidenum">
              <a:rPr lang="en-AU" smtClean="0"/>
              <a:pPr>
                <a:defRPr/>
              </a:pPr>
              <a:t>25</a:t>
            </a:fld>
            <a:endParaRPr lang="en-AU" dirty="0"/>
          </a:p>
        </p:txBody>
      </p:sp>
    </p:spTree>
    <p:extLst>
      <p:ext uri="{BB962C8B-B14F-4D97-AF65-F5344CB8AC3E}">
        <p14:creationId xmlns:p14="http://schemas.microsoft.com/office/powerpoint/2010/main" val="199164217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049" y="0"/>
            <a:ext cx="8707008" cy="667657"/>
          </a:xfrm>
        </p:spPr>
        <p:txBody>
          <a:bodyPr/>
          <a:lstStyle/>
          <a:p>
            <a:r>
              <a:rPr lang="en-AU" sz="3000" dirty="0" smtClean="0"/>
              <a:t>Ways to make Cement and Concrete More Sustainable.</a:t>
            </a:r>
            <a:endParaRPr lang="en-AU" sz="3000"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485967207"/>
              </p:ext>
            </p:extLst>
          </p:nvPr>
        </p:nvGraphicFramePr>
        <p:xfrm>
          <a:off x="275770" y="686996"/>
          <a:ext cx="8665029" cy="2926080"/>
        </p:xfrm>
        <a:graphic>
          <a:graphicData uri="http://schemas.openxmlformats.org/drawingml/2006/table">
            <a:tbl>
              <a:tblPr>
                <a:tableStyleId>{5C22544A-7EE6-4342-B048-85BDC9FD1C3A}</a:tableStyleId>
              </a:tblPr>
              <a:tblGrid>
                <a:gridCol w="1378859"/>
                <a:gridCol w="2394857"/>
                <a:gridCol w="914400"/>
                <a:gridCol w="1233714"/>
                <a:gridCol w="1814286"/>
                <a:gridCol w="928913"/>
              </a:tblGrid>
              <a:tr h="175547">
                <a:tc>
                  <a:txBody>
                    <a:bodyPr/>
                    <a:lstStyle/>
                    <a:p>
                      <a:pPr algn="l">
                        <a:spcBef>
                          <a:spcPts val="1200"/>
                        </a:spcBef>
                        <a:spcAft>
                          <a:spcPts val="0"/>
                        </a:spcAft>
                      </a:pPr>
                      <a:r>
                        <a:rPr lang="en-AU" sz="1600" dirty="0">
                          <a:effectLst/>
                        </a:rPr>
                        <a:t>Option</a:t>
                      </a:r>
                      <a:endParaRPr lang="en-AU" sz="1600" dirty="0">
                        <a:effectLst/>
                        <a:latin typeface="Times New Roman"/>
                        <a:ea typeface="Calibri"/>
                      </a:endParaRPr>
                    </a:p>
                  </a:txBody>
                  <a:tcPr marL="32915" marR="32915" marT="0" marB="0"/>
                </a:tc>
                <a:tc>
                  <a:txBody>
                    <a:bodyPr/>
                    <a:lstStyle/>
                    <a:p>
                      <a:pPr algn="l">
                        <a:spcBef>
                          <a:spcPts val="1200"/>
                        </a:spcBef>
                        <a:spcAft>
                          <a:spcPts val="0"/>
                        </a:spcAft>
                      </a:pPr>
                      <a:r>
                        <a:rPr lang="en-AU" sz="1600" dirty="0">
                          <a:effectLst/>
                        </a:rPr>
                        <a:t>Description</a:t>
                      </a:r>
                      <a:endParaRPr lang="en-AU" sz="1600" dirty="0">
                        <a:effectLst/>
                        <a:latin typeface="Times New Roman"/>
                        <a:ea typeface="Calibri"/>
                      </a:endParaRPr>
                    </a:p>
                  </a:txBody>
                  <a:tcPr marL="32915" marR="32915" marT="0" marB="0"/>
                </a:tc>
                <a:tc>
                  <a:txBody>
                    <a:bodyPr/>
                    <a:lstStyle/>
                    <a:p>
                      <a:pPr algn="l">
                        <a:spcBef>
                          <a:spcPts val="1200"/>
                        </a:spcBef>
                        <a:spcAft>
                          <a:spcPts val="0"/>
                        </a:spcAft>
                      </a:pPr>
                      <a:r>
                        <a:rPr lang="en-AU" sz="1600" dirty="0">
                          <a:effectLst/>
                        </a:rPr>
                        <a:t>Players</a:t>
                      </a:r>
                      <a:endParaRPr lang="en-AU" sz="1600" dirty="0">
                        <a:effectLst/>
                        <a:latin typeface="Times New Roman"/>
                        <a:ea typeface="Calibri"/>
                      </a:endParaRPr>
                    </a:p>
                  </a:txBody>
                  <a:tcPr marL="32915" marR="32915" marT="0" marB="0"/>
                </a:tc>
                <a:tc>
                  <a:txBody>
                    <a:bodyPr/>
                    <a:lstStyle/>
                    <a:p>
                      <a:pPr algn="l">
                        <a:spcBef>
                          <a:spcPts val="1200"/>
                        </a:spcBef>
                        <a:spcAft>
                          <a:spcPts val="0"/>
                        </a:spcAft>
                      </a:pPr>
                      <a:r>
                        <a:rPr lang="en-AU" sz="1600" dirty="0">
                          <a:effectLst/>
                        </a:rPr>
                        <a:t>Drivers</a:t>
                      </a:r>
                      <a:endParaRPr lang="en-AU" sz="1600" dirty="0">
                        <a:effectLst/>
                        <a:latin typeface="Times New Roman"/>
                        <a:ea typeface="Calibri"/>
                      </a:endParaRPr>
                    </a:p>
                  </a:txBody>
                  <a:tcPr marL="32915" marR="32915" marT="0" marB="0"/>
                </a:tc>
                <a:tc>
                  <a:txBody>
                    <a:bodyPr/>
                    <a:lstStyle/>
                    <a:p>
                      <a:pPr algn="l">
                        <a:spcBef>
                          <a:spcPts val="1200"/>
                        </a:spcBef>
                        <a:spcAft>
                          <a:spcPts val="0"/>
                        </a:spcAft>
                      </a:pPr>
                      <a:r>
                        <a:rPr lang="en-AU" sz="1600" dirty="0">
                          <a:effectLst/>
                        </a:rPr>
                        <a:t>Barriers</a:t>
                      </a:r>
                      <a:endParaRPr lang="en-AU" sz="1600" dirty="0">
                        <a:effectLst/>
                        <a:latin typeface="Times New Roman"/>
                        <a:ea typeface="Calibri"/>
                      </a:endParaRPr>
                    </a:p>
                  </a:txBody>
                  <a:tcPr marL="32915" marR="32915" marT="0" marB="0"/>
                </a:tc>
                <a:tc>
                  <a:txBody>
                    <a:bodyPr/>
                    <a:lstStyle/>
                    <a:p>
                      <a:pPr algn="l">
                        <a:spcBef>
                          <a:spcPts val="1200"/>
                        </a:spcBef>
                        <a:spcAft>
                          <a:spcPts val="0"/>
                        </a:spcAft>
                      </a:pPr>
                      <a:r>
                        <a:rPr lang="en-AU" sz="1600" dirty="0">
                          <a:effectLst/>
                        </a:rPr>
                        <a:t>Standards &amp; Guides</a:t>
                      </a:r>
                      <a:endParaRPr lang="en-AU" sz="1600" dirty="0">
                        <a:effectLst/>
                        <a:latin typeface="Times New Roman"/>
                        <a:ea typeface="Calibri"/>
                      </a:endParaRPr>
                    </a:p>
                  </a:txBody>
                  <a:tcPr marL="32915" marR="32915" marT="0" marB="0"/>
                </a:tc>
              </a:tr>
              <a:tr h="465686">
                <a:tc>
                  <a:txBody>
                    <a:bodyPr/>
                    <a:lstStyle/>
                    <a:p>
                      <a:pPr algn="l">
                        <a:spcBef>
                          <a:spcPts val="1200"/>
                        </a:spcBef>
                        <a:spcAft>
                          <a:spcPts val="0"/>
                        </a:spcAft>
                      </a:pPr>
                      <a:r>
                        <a:rPr lang="en-AU" sz="1600" dirty="0">
                          <a:effectLst/>
                        </a:rPr>
                        <a:t>The Right Business Model</a:t>
                      </a:r>
                      <a:endParaRPr lang="en-AU" sz="1600" dirty="0">
                        <a:effectLst/>
                        <a:latin typeface="Times New Roman"/>
                        <a:ea typeface="Calibri"/>
                      </a:endParaRPr>
                    </a:p>
                  </a:txBody>
                  <a:tcPr marL="32915" marR="32915" marT="0" marB="0">
                    <a:solidFill>
                      <a:schemeClr val="accent3">
                        <a:lumMod val="20000"/>
                        <a:lumOff val="80000"/>
                      </a:schemeClr>
                    </a:solidFill>
                  </a:tcPr>
                </a:tc>
                <a:tc>
                  <a:txBody>
                    <a:bodyPr/>
                    <a:lstStyle/>
                    <a:p>
                      <a:pPr algn="l">
                        <a:spcBef>
                          <a:spcPts val="1200"/>
                        </a:spcBef>
                        <a:spcAft>
                          <a:spcPts val="0"/>
                        </a:spcAft>
                      </a:pPr>
                      <a:r>
                        <a:rPr lang="en-AU" sz="1600" dirty="0">
                          <a:effectLst/>
                        </a:rPr>
                        <a:t>Although not a technical matter the right business model is essential for progress to be made.</a:t>
                      </a:r>
                      <a:endParaRPr lang="en-AU" sz="1600" dirty="0">
                        <a:effectLst/>
                        <a:latin typeface="Times New Roman"/>
                        <a:ea typeface="Calibri"/>
                      </a:endParaRPr>
                    </a:p>
                  </a:txBody>
                  <a:tcPr marL="32915" marR="32915" marT="0" marB="0">
                    <a:solidFill>
                      <a:schemeClr val="accent3">
                        <a:lumMod val="20000"/>
                        <a:lumOff val="80000"/>
                      </a:schemeClr>
                    </a:solidFill>
                  </a:tcPr>
                </a:tc>
                <a:tc>
                  <a:txBody>
                    <a:bodyPr/>
                    <a:lstStyle/>
                    <a:p>
                      <a:pPr algn="l">
                        <a:spcBef>
                          <a:spcPts val="1200"/>
                        </a:spcBef>
                        <a:spcAft>
                          <a:spcPts val="0"/>
                        </a:spcAft>
                      </a:pPr>
                      <a:r>
                        <a:rPr lang="en-AU" sz="1600" dirty="0">
                          <a:effectLst/>
                        </a:rPr>
                        <a:t>Consultants</a:t>
                      </a:r>
                      <a:endParaRPr lang="en-AU" sz="1600" dirty="0">
                        <a:effectLst/>
                        <a:latin typeface="Times New Roman"/>
                        <a:ea typeface="Calibri"/>
                      </a:endParaRPr>
                    </a:p>
                  </a:txBody>
                  <a:tcPr marL="32915" marR="32915" marT="0" marB="0">
                    <a:solidFill>
                      <a:schemeClr val="accent3">
                        <a:lumMod val="20000"/>
                        <a:lumOff val="80000"/>
                      </a:schemeClr>
                    </a:solidFill>
                  </a:tcPr>
                </a:tc>
                <a:tc>
                  <a:txBody>
                    <a:bodyPr/>
                    <a:lstStyle/>
                    <a:p>
                      <a:pPr algn="l">
                        <a:spcBef>
                          <a:spcPts val="1200"/>
                        </a:spcBef>
                        <a:spcAft>
                          <a:spcPts val="0"/>
                        </a:spcAft>
                      </a:pPr>
                      <a:r>
                        <a:rPr lang="en-AU" sz="1600" dirty="0">
                          <a:effectLst/>
                        </a:rPr>
                        <a:t>Profitability in a changing business environment</a:t>
                      </a:r>
                      <a:endParaRPr lang="en-AU" sz="1600" dirty="0">
                        <a:effectLst/>
                        <a:latin typeface="Times New Roman"/>
                        <a:ea typeface="Calibri"/>
                      </a:endParaRPr>
                    </a:p>
                  </a:txBody>
                  <a:tcPr marL="32915" marR="32915" marT="0" marB="0">
                    <a:solidFill>
                      <a:schemeClr val="accent3">
                        <a:lumMod val="20000"/>
                        <a:lumOff val="80000"/>
                      </a:schemeClr>
                    </a:solidFill>
                  </a:tcPr>
                </a:tc>
                <a:tc>
                  <a:txBody>
                    <a:bodyPr/>
                    <a:lstStyle/>
                    <a:p>
                      <a:pPr algn="l">
                        <a:spcBef>
                          <a:spcPts val="1200"/>
                        </a:spcBef>
                        <a:spcAft>
                          <a:spcPts val="0"/>
                        </a:spcAft>
                      </a:pPr>
                      <a:r>
                        <a:rPr lang="en-AU" sz="1600" dirty="0">
                          <a:effectLst/>
                        </a:rPr>
                        <a:t>Conservatism, standards and legislative environment.</a:t>
                      </a:r>
                      <a:endParaRPr lang="en-AU" sz="1600" dirty="0">
                        <a:effectLst/>
                        <a:latin typeface="Times New Roman"/>
                        <a:ea typeface="Calibri"/>
                      </a:endParaRPr>
                    </a:p>
                  </a:txBody>
                  <a:tcPr marL="32915" marR="32915" marT="0" marB="0">
                    <a:solidFill>
                      <a:schemeClr val="accent3">
                        <a:lumMod val="20000"/>
                        <a:lumOff val="80000"/>
                      </a:schemeClr>
                    </a:solidFill>
                  </a:tcPr>
                </a:tc>
                <a:tc>
                  <a:txBody>
                    <a:bodyPr/>
                    <a:lstStyle/>
                    <a:p>
                      <a:pPr algn="l">
                        <a:spcBef>
                          <a:spcPts val="1200"/>
                        </a:spcBef>
                        <a:spcAft>
                          <a:spcPts val="0"/>
                        </a:spcAft>
                      </a:pPr>
                      <a:r>
                        <a:rPr lang="en-AU" sz="1600" dirty="0">
                          <a:effectLst/>
                        </a:rPr>
                        <a:t> </a:t>
                      </a:r>
                      <a:endParaRPr lang="en-AU" sz="1600" dirty="0">
                        <a:effectLst/>
                        <a:latin typeface="Times New Roman"/>
                        <a:ea typeface="Calibri"/>
                      </a:endParaRPr>
                    </a:p>
                  </a:txBody>
                  <a:tcPr marL="32915" marR="32915" marT="0" marB="0">
                    <a:solidFill>
                      <a:schemeClr val="accent3">
                        <a:lumMod val="20000"/>
                        <a:lumOff val="80000"/>
                      </a:schemeClr>
                    </a:solidFill>
                  </a:tcPr>
                </a:tc>
              </a:tr>
              <a:tr h="465686">
                <a:tc>
                  <a:txBody>
                    <a:bodyPr/>
                    <a:lstStyle/>
                    <a:p>
                      <a:pPr algn="l">
                        <a:spcBef>
                          <a:spcPts val="1200"/>
                        </a:spcBef>
                        <a:spcAft>
                          <a:spcPts val="0"/>
                        </a:spcAft>
                      </a:pPr>
                      <a:r>
                        <a:rPr lang="en-AU" sz="1600" dirty="0">
                          <a:effectLst/>
                        </a:rPr>
                        <a:t>The Right Framework to Operate in</a:t>
                      </a:r>
                      <a:endParaRPr lang="en-AU" sz="1600" dirty="0">
                        <a:effectLst/>
                        <a:latin typeface="Times New Roman"/>
                        <a:ea typeface="Calibri"/>
                      </a:endParaRPr>
                    </a:p>
                  </a:txBody>
                  <a:tcPr marL="32915" marR="32915" marT="0" marB="0">
                    <a:solidFill>
                      <a:schemeClr val="accent3">
                        <a:lumMod val="20000"/>
                        <a:lumOff val="80000"/>
                      </a:schemeClr>
                    </a:solidFill>
                  </a:tcPr>
                </a:tc>
                <a:tc>
                  <a:txBody>
                    <a:bodyPr/>
                    <a:lstStyle/>
                    <a:p>
                      <a:pPr algn="l">
                        <a:spcBef>
                          <a:spcPts val="1200"/>
                        </a:spcBef>
                        <a:spcAft>
                          <a:spcPts val="0"/>
                        </a:spcAft>
                      </a:pPr>
                      <a:r>
                        <a:rPr lang="en-AU" sz="1600" dirty="0">
                          <a:effectLst/>
                        </a:rPr>
                        <a:t>Legislative restrictions and standards throughout the world are prescriptive in nature and this and a lack of training is holding back innovation</a:t>
                      </a:r>
                      <a:endParaRPr lang="en-AU" sz="1600" dirty="0">
                        <a:effectLst/>
                        <a:latin typeface="Times New Roman"/>
                        <a:ea typeface="Calibri"/>
                      </a:endParaRPr>
                    </a:p>
                  </a:txBody>
                  <a:tcPr marL="32915" marR="32915" marT="0" marB="0">
                    <a:solidFill>
                      <a:schemeClr val="accent3">
                        <a:lumMod val="20000"/>
                        <a:lumOff val="80000"/>
                      </a:schemeClr>
                    </a:solidFill>
                  </a:tcPr>
                </a:tc>
                <a:tc>
                  <a:txBody>
                    <a:bodyPr/>
                    <a:lstStyle/>
                    <a:p>
                      <a:pPr algn="l">
                        <a:spcBef>
                          <a:spcPts val="1200"/>
                        </a:spcBef>
                        <a:spcAft>
                          <a:spcPts val="0"/>
                        </a:spcAft>
                      </a:pPr>
                      <a:r>
                        <a:rPr lang="en-AU" sz="1600" dirty="0">
                          <a:effectLst/>
                        </a:rPr>
                        <a:t>Consultants</a:t>
                      </a:r>
                      <a:endParaRPr lang="en-AU" sz="1600" dirty="0">
                        <a:effectLst/>
                        <a:latin typeface="Times New Roman"/>
                        <a:ea typeface="Calibri"/>
                      </a:endParaRPr>
                    </a:p>
                  </a:txBody>
                  <a:tcPr marL="32915" marR="32915" marT="0" marB="0">
                    <a:solidFill>
                      <a:schemeClr val="accent3">
                        <a:lumMod val="20000"/>
                        <a:lumOff val="80000"/>
                      </a:schemeClr>
                    </a:solidFill>
                  </a:tcPr>
                </a:tc>
                <a:tc>
                  <a:txBody>
                    <a:bodyPr/>
                    <a:lstStyle/>
                    <a:p>
                      <a:pPr algn="l">
                        <a:spcBef>
                          <a:spcPts val="1200"/>
                        </a:spcBef>
                        <a:spcAft>
                          <a:spcPts val="0"/>
                        </a:spcAft>
                      </a:pPr>
                      <a:r>
                        <a:rPr lang="en-AU" sz="1600" dirty="0">
                          <a:effectLst/>
                        </a:rPr>
                        <a:t>The need to change</a:t>
                      </a:r>
                      <a:endParaRPr lang="en-AU" sz="1600" dirty="0">
                        <a:effectLst/>
                        <a:latin typeface="Times New Roman"/>
                        <a:ea typeface="Calibri"/>
                      </a:endParaRPr>
                    </a:p>
                  </a:txBody>
                  <a:tcPr marL="32915" marR="32915" marT="0" marB="0">
                    <a:solidFill>
                      <a:schemeClr val="accent3">
                        <a:lumMod val="20000"/>
                        <a:lumOff val="80000"/>
                      </a:schemeClr>
                    </a:solidFill>
                  </a:tcPr>
                </a:tc>
                <a:tc>
                  <a:txBody>
                    <a:bodyPr/>
                    <a:lstStyle/>
                    <a:p>
                      <a:pPr algn="l">
                        <a:spcBef>
                          <a:spcPts val="1200"/>
                        </a:spcBef>
                        <a:spcAft>
                          <a:spcPts val="0"/>
                        </a:spcAft>
                      </a:pPr>
                      <a:r>
                        <a:rPr lang="en-AU" sz="1600" dirty="0">
                          <a:effectLst/>
                        </a:rPr>
                        <a:t>Conservatism, inability or unwillingness to change.</a:t>
                      </a:r>
                      <a:endParaRPr lang="en-AU" sz="1600" dirty="0">
                        <a:effectLst/>
                        <a:latin typeface="Times New Roman"/>
                        <a:ea typeface="Calibri"/>
                      </a:endParaRPr>
                    </a:p>
                  </a:txBody>
                  <a:tcPr marL="32915" marR="32915" marT="0" marB="0">
                    <a:solidFill>
                      <a:schemeClr val="accent3">
                        <a:lumMod val="20000"/>
                        <a:lumOff val="80000"/>
                      </a:schemeClr>
                    </a:solidFill>
                  </a:tcPr>
                </a:tc>
                <a:tc>
                  <a:txBody>
                    <a:bodyPr/>
                    <a:lstStyle/>
                    <a:p>
                      <a:pPr algn="l">
                        <a:spcBef>
                          <a:spcPts val="1200"/>
                        </a:spcBef>
                        <a:spcAft>
                          <a:spcPts val="0"/>
                        </a:spcAft>
                      </a:pPr>
                      <a:r>
                        <a:rPr lang="en-AU" sz="1600" dirty="0">
                          <a:effectLst/>
                        </a:rPr>
                        <a:t> </a:t>
                      </a:r>
                      <a:endParaRPr lang="en-AU" sz="1600" dirty="0">
                        <a:effectLst/>
                        <a:latin typeface="Times New Roman"/>
                        <a:ea typeface="Calibri"/>
                      </a:endParaRPr>
                    </a:p>
                  </a:txBody>
                  <a:tcPr marL="32915" marR="32915" marT="0" marB="0">
                    <a:solidFill>
                      <a:schemeClr val="accent3">
                        <a:lumMod val="20000"/>
                        <a:lumOff val="80000"/>
                      </a:schemeClr>
                    </a:solidFill>
                  </a:tcPr>
                </a:tc>
              </a:tr>
            </a:tbl>
          </a:graphicData>
        </a:graphic>
      </p:graphicFrame>
      <p:sp>
        <p:nvSpPr>
          <p:cNvPr id="4" name="Footer Placeholder 3"/>
          <p:cNvSpPr>
            <a:spLocks noGrp="1"/>
          </p:cNvSpPr>
          <p:nvPr>
            <p:ph type="ftr" sz="quarter" idx="11"/>
          </p:nvPr>
        </p:nvSpPr>
        <p:spPr/>
        <p:txBody>
          <a:bodyPr/>
          <a:lstStyle/>
          <a:p>
            <a:pPr>
              <a:defRPr/>
            </a:pPr>
            <a:r>
              <a:rPr lang="en-US" dirty="0" smtClean="0"/>
              <a:t>www.tececo.com  www.gaiaengineering.com</a:t>
            </a:r>
            <a:endParaRPr lang="en-AU" dirty="0"/>
          </a:p>
        </p:txBody>
      </p:sp>
      <p:sp>
        <p:nvSpPr>
          <p:cNvPr id="5" name="Slide Number Placeholder 4"/>
          <p:cNvSpPr>
            <a:spLocks noGrp="1"/>
          </p:cNvSpPr>
          <p:nvPr>
            <p:ph type="sldNum" sz="quarter" idx="12"/>
          </p:nvPr>
        </p:nvSpPr>
        <p:spPr/>
        <p:txBody>
          <a:bodyPr/>
          <a:lstStyle/>
          <a:p>
            <a:pPr>
              <a:defRPr/>
            </a:pPr>
            <a:fld id="{C487EC9C-28F4-44BB-9C83-313754E2EF7D}" type="slidenum">
              <a:rPr lang="en-AU" smtClean="0"/>
              <a:pPr>
                <a:defRPr/>
              </a:pPr>
              <a:t>26</a:t>
            </a:fld>
            <a:endParaRPr lang="en-AU" dirty="0"/>
          </a:p>
        </p:txBody>
      </p:sp>
      <p:graphicFrame>
        <p:nvGraphicFramePr>
          <p:cNvPr id="7" name="Table 6"/>
          <p:cNvGraphicFramePr>
            <a:graphicFrameLocks noGrp="1"/>
          </p:cNvGraphicFramePr>
          <p:nvPr>
            <p:extLst>
              <p:ext uri="{D42A27DB-BD31-4B8C-83A1-F6EECF244321}">
                <p14:modId xmlns:p14="http://schemas.microsoft.com/office/powerpoint/2010/main" val="162595360"/>
              </p:ext>
            </p:extLst>
          </p:nvPr>
        </p:nvGraphicFramePr>
        <p:xfrm>
          <a:off x="275772" y="4266473"/>
          <a:ext cx="1843314" cy="1463040"/>
        </p:xfrm>
        <a:graphic>
          <a:graphicData uri="http://schemas.openxmlformats.org/drawingml/2006/table">
            <a:tbl>
              <a:tblPr firstRow="1" bandRow="1">
                <a:tableStyleId>{5C22544A-7EE6-4342-B048-85BDC9FD1C3A}</a:tableStyleId>
              </a:tblPr>
              <a:tblGrid>
                <a:gridCol w="430418"/>
                <a:gridCol w="1412896"/>
              </a:tblGrid>
              <a:tr h="317447">
                <a:tc>
                  <a:txBody>
                    <a:bodyPr/>
                    <a:lstStyle/>
                    <a:p>
                      <a:endParaRPr lang="en-AU" dirty="0"/>
                    </a:p>
                  </a:txBody>
                  <a:tcPr>
                    <a:solidFill>
                      <a:schemeClr val="accent4">
                        <a:lumMod val="40000"/>
                        <a:lumOff val="60000"/>
                      </a:schemeClr>
                    </a:solidFill>
                  </a:tcPr>
                </a:tc>
                <a:tc>
                  <a:txBody>
                    <a:bodyPr/>
                    <a:lstStyle/>
                    <a:p>
                      <a:r>
                        <a:rPr lang="en-AU" dirty="0" smtClean="0"/>
                        <a:t>Critical</a:t>
                      </a:r>
                      <a:endParaRPr lang="en-AU" dirty="0"/>
                    </a:p>
                  </a:txBody>
                  <a:tcPr>
                    <a:solidFill>
                      <a:schemeClr val="accent4">
                        <a:lumMod val="40000"/>
                        <a:lumOff val="60000"/>
                      </a:schemeClr>
                    </a:solidFill>
                  </a:tcPr>
                </a:tc>
              </a:tr>
              <a:tr h="241318">
                <a:tc>
                  <a:txBody>
                    <a:bodyPr/>
                    <a:lstStyle/>
                    <a:p>
                      <a:endParaRPr lang="en-AU" dirty="0"/>
                    </a:p>
                  </a:txBody>
                  <a:tcPr>
                    <a:solidFill>
                      <a:schemeClr val="accent3">
                        <a:lumMod val="20000"/>
                        <a:lumOff val="80000"/>
                      </a:schemeClr>
                    </a:solidFill>
                  </a:tcPr>
                </a:tc>
                <a:tc>
                  <a:txBody>
                    <a:bodyPr/>
                    <a:lstStyle/>
                    <a:p>
                      <a:r>
                        <a:rPr lang="en-AU" dirty="0" smtClean="0"/>
                        <a:t>Important</a:t>
                      </a:r>
                      <a:endParaRPr lang="en-AU" dirty="0"/>
                    </a:p>
                  </a:txBody>
                  <a:tcPr>
                    <a:solidFill>
                      <a:schemeClr val="accent3">
                        <a:lumMod val="20000"/>
                        <a:lumOff val="80000"/>
                      </a:schemeClr>
                    </a:solidFill>
                  </a:tcPr>
                </a:tc>
              </a:tr>
              <a:tr h="241318">
                <a:tc>
                  <a:txBody>
                    <a:bodyPr/>
                    <a:lstStyle/>
                    <a:p>
                      <a:endParaRPr lang="en-AU" dirty="0"/>
                    </a:p>
                  </a:txBody>
                  <a:tcPr/>
                </a:tc>
                <a:tc>
                  <a:txBody>
                    <a:bodyPr/>
                    <a:lstStyle/>
                    <a:p>
                      <a:r>
                        <a:rPr lang="en-AU" dirty="0" smtClean="0"/>
                        <a:t>Relevant</a:t>
                      </a:r>
                      <a:endParaRPr lang="en-AU" dirty="0"/>
                    </a:p>
                  </a:txBody>
                  <a:tcPr/>
                </a:tc>
              </a:tr>
              <a:tr h="241318">
                <a:tc>
                  <a:txBody>
                    <a:bodyPr/>
                    <a:lstStyle/>
                    <a:p>
                      <a:endParaRPr lang="en-AU" b="0" dirty="0">
                        <a:solidFill>
                          <a:schemeClr val="tx1"/>
                        </a:solidFill>
                      </a:endParaRPr>
                    </a:p>
                  </a:txBody>
                  <a:tcPr>
                    <a:solidFill>
                      <a:schemeClr val="accent6">
                        <a:lumMod val="20000"/>
                        <a:lumOff val="80000"/>
                      </a:schemeClr>
                    </a:solidFill>
                  </a:tcPr>
                </a:tc>
                <a:tc>
                  <a:txBody>
                    <a:bodyPr/>
                    <a:lstStyle/>
                    <a:p>
                      <a:r>
                        <a:rPr lang="en-AU" b="0" dirty="0" smtClean="0">
                          <a:solidFill>
                            <a:schemeClr val="tx1"/>
                          </a:solidFill>
                        </a:rPr>
                        <a:t>A Furphy</a:t>
                      </a:r>
                      <a:endParaRPr lang="en-AU" b="0" dirty="0">
                        <a:solidFill>
                          <a:schemeClr val="tx1"/>
                        </a:solidFill>
                      </a:endParaRPr>
                    </a:p>
                  </a:txBody>
                  <a:tcPr>
                    <a:solidFill>
                      <a:schemeClr val="accent6">
                        <a:lumMod val="20000"/>
                        <a:lumOff val="80000"/>
                      </a:schemeClr>
                    </a:solidFill>
                  </a:tcPr>
                </a:tc>
              </a:tr>
            </a:tbl>
          </a:graphicData>
        </a:graphic>
      </p:graphicFrame>
    </p:spTree>
    <p:extLst>
      <p:ext uri="{BB962C8B-B14F-4D97-AF65-F5344CB8AC3E}">
        <p14:creationId xmlns:p14="http://schemas.microsoft.com/office/powerpoint/2010/main" val="77041159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049" y="0"/>
            <a:ext cx="8707008" cy="1001486"/>
          </a:xfrm>
        </p:spPr>
        <p:txBody>
          <a:bodyPr/>
          <a:lstStyle/>
          <a:p>
            <a:r>
              <a:rPr lang="en-AU" sz="3600" dirty="0" smtClean="0"/>
              <a:t>Alternative Binders (A Summary)</a:t>
            </a:r>
            <a:endParaRPr lang="en-AU" sz="3600" dirty="0"/>
          </a:p>
        </p:txBody>
      </p:sp>
      <p:sp>
        <p:nvSpPr>
          <p:cNvPr id="3" name="Content Placeholder 2"/>
          <p:cNvSpPr>
            <a:spLocks noGrp="1"/>
          </p:cNvSpPr>
          <p:nvPr>
            <p:ph idx="1"/>
          </p:nvPr>
        </p:nvSpPr>
        <p:spPr>
          <a:xfrm>
            <a:off x="0" y="993533"/>
            <a:ext cx="8613135" cy="5556039"/>
          </a:xfrm>
        </p:spPr>
        <p:txBody>
          <a:bodyPr/>
          <a:lstStyle/>
          <a:p>
            <a:r>
              <a:rPr lang="en-AU" dirty="0" smtClean="0"/>
              <a:t>Hydraulic Cements</a:t>
            </a:r>
          </a:p>
          <a:p>
            <a:pPr lvl="1"/>
            <a:r>
              <a:rPr lang="en-AU" dirty="0" smtClean="0"/>
              <a:t>Slag-lime or slag – Portland Cement (PC) cements</a:t>
            </a:r>
          </a:p>
          <a:p>
            <a:pPr lvl="1"/>
            <a:r>
              <a:rPr lang="en-AU" dirty="0" smtClean="0"/>
              <a:t>Calcium sulfoaluminate cements &amp; belite calcium sulfoaluminate cements</a:t>
            </a:r>
          </a:p>
          <a:p>
            <a:pPr lvl="1"/>
            <a:r>
              <a:rPr lang="en-AU" dirty="0" smtClean="0"/>
              <a:t>Calcium aluminate cements</a:t>
            </a:r>
          </a:p>
          <a:p>
            <a:pPr lvl="1"/>
            <a:r>
              <a:rPr lang="en-AU" dirty="0" smtClean="0"/>
              <a:t>Belite cements </a:t>
            </a:r>
          </a:p>
          <a:p>
            <a:pPr lvl="1"/>
            <a:r>
              <a:rPr lang="en-AU" dirty="0" smtClean="0"/>
              <a:t>Reactive magnesia blended with other hydraulic cements and Supplementary Cementitious Materials (SCM’s)</a:t>
            </a:r>
          </a:p>
          <a:p>
            <a:r>
              <a:rPr lang="en-AU" dirty="0" smtClean="0"/>
              <a:t> Chemical Cements</a:t>
            </a:r>
          </a:p>
          <a:p>
            <a:pPr lvl="1"/>
            <a:r>
              <a:rPr lang="en-AU" dirty="0" smtClean="0"/>
              <a:t>Magnesium Phosphate Cements </a:t>
            </a:r>
          </a:p>
          <a:p>
            <a:endParaRPr lang="en-AU" dirty="0"/>
          </a:p>
        </p:txBody>
      </p:sp>
      <p:sp>
        <p:nvSpPr>
          <p:cNvPr id="4" name="Footer Placeholder 3"/>
          <p:cNvSpPr>
            <a:spLocks noGrp="1"/>
          </p:cNvSpPr>
          <p:nvPr>
            <p:ph type="ftr" sz="quarter" idx="11"/>
          </p:nvPr>
        </p:nvSpPr>
        <p:spPr/>
        <p:txBody>
          <a:bodyPr/>
          <a:lstStyle/>
          <a:p>
            <a:pPr>
              <a:defRPr/>
            </a:pPr>
            <a:r>
              <a:rPr lang="en-US" dirty="0" smtClean="0"/>
              <a:t>www.tececo.com  www.gaiaengineering.com</a:t>
            </a:r>
            <a:endParaRPr lang="en-AU" dirty="0"/>
          </a:p>
        </p:txBody>
      </p:sp>
      <p:sp>
        <p:nvSpPr>
          <p:cNvPr id="5" name="Slide Number Placeholder 4"/>
          <p:cNvSpPr>
            <a:spLocks noGrp="1"/>
          </p:cNvSpPr>
          <p:nvPr>
            <p:ph type="sldNum" sz="quarter" idx="12"/>
          </p:nvPr>
        </p:nvSpPr>
        <p:spPr/>
        <p:txBody>
          <a:bodyPr/>
          <a:lstStyle/>
          <a:p>
            <a:pPr>
              <a:defRPr/>
            </a:pPr>
            <a:fld id="{C487EC9C-28F4-44BB-9C83-313754E2EF7D}" type="slidenum">
              <a:rPr lang="en-AU" smtClean="0"/>
              <a:pPr>
                <a:defRPr/>
              </a:pPr>
              <a:t>27</a:t>
            </a:fld>
            <a:endParaRPr lang="en-AU" dirty="0"/>
          </a:p>
        </p:txBody>
      </p:sp>
    </p:spTree>
    <p:extLst>
      <p:ext uri="{BB962C8B-B14F-4D97-AF65-F5344CB8AC3E}">
        <p14:creationId xmlns:p14="http://schemas.microsoft.com/office/powerpoint/2010/main" val="425825935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049" y="0"/>
            <a:ext cx="8707008" cy="1001486"/>
          </a:xfrm>
        </p:spPr>
        <p:txBody>
          <a:bodyPr/>
          <a:lstStyle/>
          <a:p>
            <a:r>
              <a:rPr lang="en-AU" sz="4000" dirty="0" smtClean="0"/>
              <a:t>Alternative Binders</a:t>
            </a:r>
            <a:endParaRPr lang="en-AU" sz="4000" dirty="0"/>
          </a:p>
        </p:txBody>
      </p:sp>
      <p:sp>
        <p:nvSpPr>
          <p:cNvPr id="3" name="Content Placeholder 2"/>
          <p:cNvSpPr>
            <a:spLocks noGrp="1"/>
          </p:cNvSpPr>
          <p:nvPr>
            <p:ph idx="1"/>
          </p:nvPr>
        </p:nvSpPr>
        <p:spPr>
          <a:xfrm>
            <a:off x="257628" y="1110343"/>
            <a:ext cx="8654143" cy="5366657"/>
          </a:xfrm>
          <a:ln w="12700"/>
        </p:spPr>
        <p:txBody>
          <a:bodyPr/>
          <a:lstStyle/>
          <a:p>
            <a:r>
              <a:rPr lang="en-AU" dirty="0" smtClean="0"/>
              <a:t>Carbonating Cements</a:t>
            </a:r>
          </a:p>
          <a:p>
            <a:pPr lvl="1"/>
            <a:r>
              <a:rPr lang="en-AU" dirty="0" smtClean="0"/>
              <a:t>Reactive Magnesia Based Carbonating Binders</a:t>
            </a:r>
          </a:p>
          <a:p>
            <a:pPr lvl="1"/>
            <a:r>
              <a:rPr lang="en-AU" dirty="0" smtClean="0"/>
              <a:t>Lime Based Carbonating Binders</a:t>
            </a:r>
          </a:p>
          <a:p>
            <a:r>
              <a:rPr lang="en-AU" dirty="0" smtClean="0"/>
              <a:t>Other Cements</a:t>
            </a:r>
          </a:p>
          <a:p>
            <a:pPr lvl="1"/>
            <a:r>
              <a:rPr lang="en-AU" dirty="0" smtClean="0"/>
              <a:t>Geopolymers</a:t>
            </a:r>
          </a:p>
          <a:p>
            <a:pPr lvl="1"/>
            <a:r>
              <a:rPr lang="en-AU" dirty="0" smtClean="0"/>
              <a:t>Sialites</a:t>
            </a:r>
            <a:endParaRPr lang="en-AU" dirty="0"/>
          </a:p>
        </p:txBody>
      </p:sp>
      <p:sp>
        <p:nvSpPr>
          <p:cNvPr id="4" name="Footer Placeholder 3"/>
          <p:cNvSpPr>
            <a:spLocks noGrp="1"/>
          </p:cNvSpPr>
          <p:nvPr>
            <p:ph type="ftr" sz="quarter" idx="11"/>
          </p:nvPr>
        </p:nvSpPr>
        <p:spPr/>
        <p:txBody>
          <a:bodyPr/>
          <a:lstStyle/>
          <a:p>
            <a:pPr>
              <a:defRPr/>
            </a:pPr>
            <a:r>
              <a:rPr lang="en-US" dirty="0" smtClean="0"/>
              <a:t>www.tececo.com  www.gaiaengineering.com</a:t>
            </a:r>
            <a:endParaRPr lang="en-AU" dirty="0"/>
          </a:p>
        </p:txBody>
      </p:sp>
      <p:sp>
        <p:nvSpPr>
          <p:cNvPr id="5" name="Slide Number Placeholder 4"/>
          <p:cNvSpPr>
            <a:spLocks noGrp="1"/>
          </p:cNvSpPr>
          <p:nvPr>
            <p:ph type="sldNum" sz="quarter" idx="12"/>
          </p:nvPr>
        </p:nvSpPr>
        <p:spPr/>
        <p:txBody>
          <a:bodyPr/>
          <a:lstStyle/>
          <a:p>
            <a:pPr>
              <a:defRPr/>
            </a:pPr>
            <a:fld id="{C487EC9C-28F4-44BB-9C83-313754E2EF7D}" type="slidenum">
              <a:rPr lang="en-AU" smtClean="0"/>
              <a:pPr>
                <a:defRPr/>
              </a:pPr>
              <a:t>28</a:t>
            </a:fld>
            <a:endParaRPr lang="en-AU" dirty="0"/>
          </a:p>
        </p:txBody>
      </p:sp>
      <p:sp>
        <p:nvSpPr>
          <p:cNvPr id="6" name="TextBox 5"/>
          <p:cNvSpPr txBox="1"/>
          <p:nvPr/>
        </p:nvSpPr>
        <p:spPr>
          <a:xfrm>
            <a:off x="3585028" y="2732314"/>
            <a:ext cx="5225143" cy="1938992"/>
          </a:xfrm>
          <a:prstGeom prst="rect">
            <a:avLst/>
          </a:prstGeom>
          <a:solidFill>
            <a:schemeClr val="accent3">
              <a:lumMod val="20000"/>
              <a:lumOff val="80000"/>
            </a:schemeClr>
          </a:solidFill>
          <a:ln w="19050">
            <a:solidFill>
              <a:schemeClr val="tx1"/>
            </a:solidFill>
          </a:ln>
        </p:spPr>
        <p:txBody>
          <a:bodyPr wrap="square" rtlCol="0">
            <a:spAutoFit/>
          </a:bodyPr>
          <a:lstStyle/>
          <a:p>
            <a:r>
              <a:rPr lang="en-AU" sz="2000" dirty="0" smtClean="0"/>
              <a:t>Please see pages 7 - 9 and Table 2 in the paper “</a:t>
            </a:r>
            <a:r>
              <a:rPr lang="en-AU" sz="2000" b="1" dirty="0"/>
              <a:t>LOW CARBON CEMENTS AND CONCRETE IN MODERN </a:t>
            </a:r>
            <a:r>
              <a:rPr lang="en-AU" sz="2000" b="1" dirty="0" smtClean="0"/>
              <a:t>CONSTRUCTION” UKIERI Conference, Jalandhar, India 5 – 8 March 2013.</a:t>
            </a:r>
            <a:endParaRPr lang="en-AU" sz="2000" b="1" dirty="0"/>
          </a:p>
          <a:p>
            <a:r>
              <a:rPr lang="en-AU" sz="2000" dirty="0" smtClean="0"/>
              <a:t> for advantages, limitations, associated energies, supply chain options and more detail !</a:t>
            </a:r>
            <a:endParaRPr lang="en-AU" sz="2000" dirty="0"/>
          </a:p>
        </p:txBody>
      </p:sp>
      <p:sp>
        <p:nvSpPr>
          <p:cNvPr id="7" name="TextBox 6"/>
          <p:cNvSpPr txBox="1"/>
          <p:nvPr/>
        </p:nvSpPr>
        <p:spPr>
          <a:xfrm>
            <a:off x="645884" y="4983842"/>
            <a:ext cx="6351816" cy="1015663"/>
          </a:xfrm>
          <a:prstGeom prst="rect">
            <a:avLst/>
          </a:prstGeom>
          <a:solidFill>
            <a:schemeClr val="accent4">
              <a:lumMod val="20000"/>
              <a:lumOff val="80000"/>
            </a:schemeClr>
          </a:solidFill>
          <a:ln w="19050">
            <a:solidFill>
              <a:schemeClr val="tx1"/>
            </a:solidFill>
          </a:ln>
        </p:spPr>
        <p:txBody>
          <a:bodyPr wrap="square" rtlCol="0">
            <a:spAutoFit/>
          </a:bodyPr>
          <a:lstStyle/>
          <a:p>
            <a:r>
              <a:rPr lang="en-AU" sz="2000" dirty="0" smtClean="0"/>
              <a:t>The LCA spreadsheet we used to calculate energies and emissions is on our web sites covering hydraulic binders and soon there will be a LCCA!</a:t>
            </a:r>
            <a:endParaRPr lang="en-AU" sz="2000" dirty="0"/>
          </a:p>
        </p:txBody>
      </p:sp>
    </p:spTree>
    <p:extLst>
      <p:ext uri="{BB962C8B-B14F-4D97-AF65-F5344CB8AC3E}">
        <p14:creationId xmlns:p14="http://schemas.microsoft.com/office/powerpoint/2010/main" val="72386680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049" y="0"/>
            <a:ext cx="8707008" cy="769257"/>
          </a:xfrm>
        </p:spPr>
        <p:txBody>
          <a:bodyPr/>
          <a:lstStyle/>
          <a:p>
            <a:r>
              <a:rPr lang="en-AU" sz="3600" dirty="0" smtClean="0"/>
              <a:t>Alternative Manufacturing Processes</a:t>
            </a:r>
            <a:endParaRPr lang="en-AU" sz="3600" dirty="0"/>
          </a:p>
        </p:txBody>
      </p:sp>
      <p:sp>
        <p:nvSpPr>
          <p:cNvPr id="3" name="Content Placeholder 2"/>
          <p:cNvSpPr>
            <a:spLocks noGrp="1"/>
          </p:cNvSpPr>
          <p:nvPr>
            <p:ph idx="1"/>
          </p:nvPr>
        </p:nvSpPr>
        <p:spPr>
          <a:xfrm>
            <a:off x="257629" y="616857"/>
            <a:ext cx="8886371" cy="5174343"/>
          </a:xfrm>
        </p:spPr>
        <p:txBody>
          <a:bodyPr/>
          <a:lstStyle/>
          <a:p>
            <a:r>
              <a:rPr lang="en-AU" dirty="0" smtClean="0"/>
              <a:t>So far the industry response has mostly been to:</a:t>
            </a:r>
          </a:p>
          <a:p>
            <a:pPr lvl="1"/>
            <a:r>
              <a:rPr lang="en-AU" dirty="0" smtClean="0"/>
              <a:t>Modernise and upgrade plant</a:t>
            </a:r>
          </a:p>
          <a:p>
            <a:pPr lvl="2"/>
            <a:r>
              <a:rPr lang="en-AU" dirty="0" smtClean="0"/>
              <a:t>Convert wet to dry plant processes</a:t>
            </a:r>
          </a:p>
          <a:p>
            <a:pPr lvl="2"/>
            <a:r>
              <a:rPr lang="en-AU" dirty="0" smtClean="0"/>
              <a:t>Convert shaft to rotary kilns</a:t>
            </a:r>
          </a:p>
          <a:p>
            <a:pPr lvl="2"/>
            <a:r>
              <a:rPr lang="en-AU" dirty="0" smtClean="0"/>
              <a:t>Install preheating, more efficient burners etc.</a:t>
            </a:r>
          </a:p>
          <a:p>
            <a:pPr lvl="2"/>
            <a:r>
              <a:rPr lang="en-AU" dirty="0" smtClean="0"/>
              <a:t>Improve grinding and other efficiencies.</a:t>
            </a:r>
          </a:p>
          <a:p>
            <a:pPr lvl="1"/>
            <a:r>
              <a:rPr lang="en-AU" dirty="0" smtClean="0"/>
              <a:t>Burn cheaper waste fuels.  Burning waste materials with high calorific value including timber, tyres, solvents, waste oil, animal fats, carbon waste from the aluminium industry</a:t>
            </a:r>
            <a:r>
              <a:rPr lang="en-AU" baseline="30000" dirty="0" smtClean="0"/>
              <a:t>1</a:t>
            </a:r>
            <a:r>
              <a:rPr lang="en-AU" dirty="0" smtClean="0"/>
              <a:t> etc. has met with opposition in some countries because of the associated pollution.</a:t>
            </a:r>
          </a:p>
          <a:p>
            <a:pPr lvl="1"/>
            <a:r>
              <a:rPr lang="en-AU" dirty="0" smtClean="0"/>
              <a:t>Reduce kiln temperatures and adjust the composition of cement accordingly with more aluminates and less alite</a:t>
            </a:r>
            <a:r>
              <a:rPr lang="en-AU" baseline="30000" dirty="0" smtClean="0"/>
              <a:t>2</a:t>
            </a:r>
            <a:r>
              <a:rPr lang="en-AU" dirty="0" smtClean="0"/>
              <a:t>.</a:t>
            </a:r>
            <a:endParaRPr lang="en-AU" dirty="0"/>
          </a:p>
        </p:txBody>
      </p:sp>
      <p:sp>
        <p:nvSpPr>
          <p:cNvPr id="4" name="Footer Placeholder 3"/>
          <p:cNvSpPr>
            <a:spLocks noGrp="1"/>
          </p:cNvSpPr>
          <p:nvPr>
            <p:ph type="ftr" sz="quarter" idx="11"/>
          </p:nvPr>
        </p:nvSpPr>
        <p:spPr/>
        <p:txBody>
          <a:bodyPr/>
          <a:lstStyle/>
          <a:p>
            <a:pPr>
              <a:defRPr/>
            </a:pPr>
            <a:r>
              <a:rPr lang="en-US" dirty="0" smtClean="0"/>
              <a:t>www.tececo.com  www.gaiaengineering.com</a:t>
            </a:r>
            <a:endParaRPr lang="en-AU" dirty="0"/>
          </a:p>
        </p:txBody>
      </p:sp>
      <p:sp>
        <p:nvSpPr>
          <p:cNvPr id="5" name="Slide Number Placeholder 4"/>
          <p:cNvSpPr>
            <a:spLocks noGrp="1"/>
          </p:cNvSpPr>
          <p:nvPr>
            <p:ph type="sldNum" sz="quarter" idx="12"/>
          </p:nvPr>
        </p:nvSpPr>
        <p:spPr/>
        <p:txBody>
          <a:bodyPr/>
          <a:lstStyle/>
          <a:p>
            <a:pPr>
              <a:defRPr/>
            </a:pPr>
            <a:fld id="{C487EC9C-28F4-44BB-9C83-313754E2EF7D}" type="slidenum">
              <a:rPr lang="en-AU" smtClean="0"/>
              <a:pPr>
                <a:defRPr/>
              </a:pPr>
              <a:t>29</a:t>
            </a:fld>
            <a:endParaRPr lang="en-AU" dirty="0"/>
          </a:p>
        </p:txBody>
      </p:sp>
      <p:sp>
        <p:nvSpPr>
          <p:cNvPr id="6" name="TextBox 5"/>
          <p:cNvSpPr txBox="1"/>
          <p:nvPr/>
        </p:nvSpPr>
        <p:spPr>
          <a:xfrm>
            <a:off x="711201" y="5691839"/>
            <a:ext cx="8633517" cy="923330"/>
          </a:xfrm>
          <a:prstGeom prst="rect">
            <a:avLst/>
          </a:prstGeom>
          <a:noFill/>
        </p:spPr>
        <p:txBody>
          <a:bodyPr wrap="none" rtlCol="0">
            <a:spAutoFit/>
          </a:bodyPr>
          <a:lstStyle/>
          <a:p>
            <a:r>
              <a:rPr lang="en-AU" baseline="30000" dirty="0" smtClean="0"/>
              <a:t>1</a:t>
            </a:r>
            <a:r>
              <a:rPr lang="en-AU" dirty="0" smtClean="0"/>
              <a:t>Mcgrath T M </a:t>
            </a:r>
            <a:r>
              <a:rPr lang="en-AU" dirty="0"/>
              <a:t>Sustainable cement and concrete. Concrete in Australia. 2012, </a:t>
            </a:r>
            <a:r>
              <a:rPr lang="en-AU" b="1" dirty="0"/>
              <a:t>38</a:t>
            </a:r>
            <a:r>
              <a:rPr lang="en-AU" dirty="0"/>
              <a:t>(1):15</a:t>
            </a:r>
            <a:r>
              <a:rPr lang="en-US" dirty="0"/>
              <a:t>‑</a:t>
            </a:r>
            <a:r>
              <a:rPr lang="en-AU" dirty="0"/>
              <a:t>15.</a:t>
            </a:r>
            <a:endParaRPr lang="en-AU" dirty="0" smtClean="0"/>
          </a:p>
          <a:p>
            <a:r>
              <a:rPr lang="en-AU" baseline="30000" dirty="0" smtClean="0"/>
              <a:t>2</a:t>
            </a:r>
            <a:r>
              <a:rPr lang="en-AU" dirty="0" smtClean="0"/>
              <a:t>Pers </a:t>
            </a:r>
            <a:r>
              <a:rPr lang="en-AU" dirty="0"/>
              <a:t>comm. WA (Tony) Thomas – Chief Engineer Concrete</a:t>
            </a:r>
            <a:r>
              <a:rPr lang="en-AU" dirty="0" smtClean="0"/>
              <a:t>,</a:t>
            </a:r>
            <a:br>
              <a:rPr lang="en-AU" dirty="0" smtClean="0"/>
            </a:br>
            <a:r>
              <a:rPr lang="en-AU" dirty="0" smtClean="0"/>
              <a:t>Boral </a:t>
            </a:r>
            <a:r>
              <a:rPr lang="en-AU" dirty="0"/>
              <a:t>Construction </a:t>
            </a:r>
            <a:r>
              <a:rPr lang="en-AU" dirty="0" smtClean="0"/>
              <a:t>Materials</a:t>
            </a:r>
            <a:endParaRPr lang="en-AU" baseline="30000" dirty="0"/>
          </a:p>
        </p:txBody>
      </p:sp>
    </p:spTree>
    <p:extLst>
      <p:ext uri="{BB962C8B-B14F-4D97-AF65-F5344CB8AC3E}">
        <p14:creationId xmlns:p14="http://schemas.microsoft.com/office/powerpoint/2010/main" val="365389166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049" y="29028"/>
            <a:ext cx="8707008" cy="1050472"/>
          </a:xfrm>
        </p:spPr>
        <p:txBody>
          <a:bodyPr/>
          <a:lstStyle/>
          <a:p>
            <a:r>
              <a:rPr lang="en-AU" sz="3600" dirty="0" smtClean="0"/>
              <a:t>Manufacturing taking Advantage of full Thermodynamic Cycles</a:t>
            </a:r>
            <a:endParaRPr lang="en-AU" sz="3600" dirty="0"/>
          </a:p>
        </p:txBody>
      </p:sp>
      <p:sp>
        <p:nvSpPr>
          <p:cNvPr id="3" name="Content Placeholder 2"/>
          <p:cNvSpPr>
            <a:spLocks noGrp="1"/>
          </p:cNvSpPr>
          <p:nvPr>
            <p:ph idx="1"/>
          </p:nvPr>
        </p:nvSpPr>
        <p:spPr>
          <a:xfrm>
            <a:off x="292465" y="1529443"/>
            <a:ext cx="8267336" cy="3956957"/>
          </a:xfrm>
        </p:spPr>
        <p:txBody>
          <a:bodyPr/>
          <a:lstStyle/>
          <a:p>
            <a:r>
              <a:rPr lang="en-AU" dirty="0" smtClean="0"/>
              <a:t>The manufacture and use of Portland cement does not involve a full thermodynamic cycle.</a:t>
            </a:r>
          </a:p>
          <a:p>
            <a:pPr lvl="1"/>
            <a:r>
              <a:rPr lang="en-AU" dirty="0" smtClean="0"/>
              <a:t>there is therefore little point in splitting the process into the endothermic and exothermic sub processes with one or two exceptions such as the manufacture of Syngas</a:t>
            </a:r>
            <a:r>
              <a:rPr lang="en-AU" baseline="30000" dirty="0" smtClean="0"/>
              <a:t>1</a:t>
            </a:r>
            <a:r>
              <a:rPr lang="en-AU" dirty="0" smtClean="0"/>
              <a:t>.</a:t>
            </a:r>
          </a:p>
          <a:p>
            <a:r>
              <a:rPr lang="en-AU" dirty="0" smtClean="0"/>
              <a:t>There is however a great deal of merit in capturing CO</a:t>
            </a:r>
            <a:r>
              <a:rPr lang="en-AU" baseline="-25000" dirty="0" smtClean="0"/>
              <a:t>2</a:t>
            </a:r>
            <a:r>
              <a:rPr lang="en-AU" dirty="0" smtClean="0"/>
              <a:t> during manufacture and our Gaia Engineering focusses on how to do this profitably in a sustainable way.</a:t>
            </a:r>
            <a:endParaRPr lang="en-AU" dirty="0"/>
          </a:p>
        </p:txBody>
      </p:sp>
      <p:sp>
        <p:nvSpPr>
          <p:cNvPr id="4" name="Footer Placeholder 3"/>
          <p:cNvSpPr>
            <a:spLocks noGrp="1"/>
          </p:cNvSpPr>
          <p:nvPr>
            <p:ph type="ftr" sz="quarter" idx="11"/>
          </p:nvPr>
        </p:nvSpPr>
        <p:spPr/>
        <p:txBody>
          <a:bodyPr/>
          <a:lstStyle/>
          <a:p>
            <a:pPr>
              <a:defRPr/>
            </a:pPr>
            <a:r>
              <a:rPr lang="en-US" dirty="0" smtClean="0"/>
              <a:t>www.tececo.com  www.gaiaengineering.com</a:t>
            </a:r>
            <a:endParaRPr lang="en-AU" dirty="0"/>
          </a:p>
        </p:txBody>
      </p:sp>
      <p:sp>
        <p:nvSpPr>
          <p:cNvPr id="5" name="Slide Number Placeholder 4"/>
          <p:cNvSpPr>
            <a:spLocks noGrp="1"/>
          </p:cNvSpPr>
          <p:nvPr>
            <p:ph type="sldNum" sz="quarter" idx="12"/>
          </p:nvPr>
        </p:nvSpPr>
        <p:spPr/>
        <p:txBody>
          <a:bodyPr/>
          <a:lstStyle/>
          <a:p>
            <a:pPr>
              <a:defRPr/>
            </a:pPr>
            <a:fld id="{C487EC9C-28F4-44BB-9C83-313754E2EF7D}" type="slidenum">
              <a:rPr lang="en-AU" smtClean="0"/>
              <a:pPr>
                <a:defRPr/>
              </a:pPr>
              <a:t>30</a:t>
            </a:fld>
            <a:endParaRPr lang="en-AU" dirty="0"/>
          </a:p>
        </p:txBody>
      </p:sp>
      <p:sp>
        <p:nvSpPr>
          <p:cNvPr id="6" name="TextBox 5"/>
          <p:cNvSpPr txBox="1"/>
          <p:nvPr/>
        </p:nvSpPr>
        <p:spPr>
          <a:xfrm>
            <a:off x="685800" y="5570835"/>
            <a:ext cx="7391399" cy="923330"/>
          </a:xfrm>
          <a:prstGeom prst="rect">
            <a:avLst/>
          </a:prstGeom>
          <a:noFill/>
        </p:spPr>
        <p:txBody>
          <a:bodyPr wrap="square" rtlCol="0">
            <a:spAutoFit/>
          </a:bodyPr>
          <a:lstStyle/>
          <a:p>
            <a:r>
              <a:rPr lang="en-AU" baseline="30000" dirty="0" smtClean="0"/>
              <a:t>1 </a:t>
            </a:r>
            <a:r>
              <a:rPr lang="en-AU" dirty="0" smtClean="0"/>
              <a:t> Dr </a:t>
            </a:r>
            <a:r>
              <a:rPr lang="en-AU" dirty="0"/>
              <a:t>Sheila Devasahayam at the SMaRT Centre, School of Materials Science and Engineering, The University Of New South Wales, is researching pyroprocessing CaCO3 with an additive to produce Syngas</a:t>
            </a:r>
          </a:p>
        </p:txBody>
      </p:sp>
    </p:spTree>
    <p:extLst>
      <p:ext uri="{BB962C8B-B14F-4D97-AF65-F5344CB8AC3E}">
        <p14:creationId xmlns:p14="http://schemas.microsoft.com/office/powerpoint/2010/main" val="112621785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049" y="0"/>
            <a:ext cx="8707008" cy="1001486"/>
          </a:xfrm>
        </p:spPr>
        <p:txBody>
          <a:bodyPr/>
          <a:lstStyle/>
          <a:p>
            <a:r>
              <a:rPr lang="en-AU" sz="3600" dirty="0" smtClean="0"/>
              <a:t>Options for Portland Cement Manufacture</a:t>
            </a:r>
            <a:endParaRPr lang="en-AU" sz="3600" dirty="0"/>
          </a:p>
        </p:txBody>
      </p:sp>
      <p:sp>
        <p:nvSpPr>
          <p:cNvPr id="4" name="Footer Placeholder 3"/>
          <p:cNvSpPr>
            <a:spLocks noGrp="1"/>
          </p:cNvSpPr>
          <p:nvPr>
            <p:ph type="ftr" sz="quarter" idx="11"/>
          </p:nvPr>
        </p:nvSpPr>
        <p:spPr/>
        <p:txBody>
          <a:bodyPr/>
          <a:lstStyle/>
          <a:p>
            <a:pPr>
              <a:defRPr/>
            </a:pPr>
            <a:r>
              <a:rPr lang="en-US" dirty="0" smtClean="0"/>
              <a:t>www.tececo.com  www.gaiaengineering.com</a:t>
            </a:r>
            <a:endParaRPr lang="en-AU" dirty="0"/>
          </a:p>
        </p:txBody>
      </p:sp>
      <p:sp>
        <p:nvSpPr>
          <p:cNvPr id="5" name="Slide Number Placeholder 4"/>
          <p:cNvSpPr>
            <a:spLocks noGrp="1"/>
          </p:cNvSpPr>
          <p:nvPr>
            <p:ph type="sldNum" sz="quarter" idx="12"/>
          </p:nvPr>
        </p:nvSpPr>
        <p:spPr/>
        <p:txBody>
          <a:bodyPr/>
          <a:lstStyle/>
          <a:p>
            <a:pPr>
              <a:defRPr/>
            </a:pPr>
            <a:fld id="{C487EC9C-28F4-44BB-9C83-313754E2EF7D}" type="slidenum">
              <a:rPr lang="en-AU" smtClean="0"/>
              <a:pPr>
                <a:defRPr/>
              </a:pPr>
              <a:t>31</a:t>
            </a:fld>
            <a:endParaRPr lang="en-AU" dirty="0"/>
          </a:p>
        </p:txBody>
      </p:sp>
      <p:pic>
        <p:nvPicPr>
          <p:cNvPr id="7170"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472720" y="1406072"/>
            <a:ext cx="8376344" cy="44647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594100" y="773668"/>
            <a:ext cx="1470274" cy="584775"/>
          </a:xfrm>
          <a:prstGeom prst="rect">
            <a:avLst/>
          </a:prstGeom>
          <a:noFill/>
        </p:spPr>
        <p:txBody>
          <a:bodyPr wrap="none" rtlCol="0">
            <a:spAutoFit/>
          </a:bodyPr>
          <a:lstStyle/>
          <a:p>
            <a:r>
              <a:rPr lang="en-AU" sz="3200" dirty="0" smtClean="0"/>
              <a:t>1450 </a:t>
            </a:r>
            <a:r>
              <a:rPr lang="en-AU" sz="3200" baseline="30000" dirty="0" smtClean="0"/>
              <a:t>0</a:t>
            </a:r>
            <a:r>
              <a:rPr lang="en-AU" sz="3200" dirty="0" smtClean="0"/>
              <a:t>C</a:t>
            </a:r>
            <a:endParaRPr lang="en-AU" sz="3200" dirty="0"/>
          </a:p>
        </p:txBody>
      </p:sp>
    </p:spTree>
    <p:extLst>
      <p:ext uri="{BB962C8B-B14F-4D97-AF65-F5344CB8AC3E}">
        <p14:creationId xmlns:p14="http://schemas.microsoft.com/office/powerpoint/2010/main" val="419335447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049" y="0"/>
            <a:ext cx="8707008" cy="1117600"/>
          </a:xfrm>
        </p:spPr>
        <p:txBody>
          <a:bodyPr/>
          <a:lstStyle/>
          <a:p>
            <a:r>
              <a:rPr lang="en-AU" sz="3600" dirty="0" smtClean="0"/>
              <a:t>Options for Carbonation Binders like TecEco Eco-Cement are Greater</a:t>
            </a:r>
            <a:endParaRPr lang="en-AU" sz="3600" dirty="0"/>
          </a:p>
        </p:txBody>
      </p:sp>
      <p:sp>
        <p:nvSpPr>
          <p:cNvPr id="4" name="Footer Placeholder 3"/>
          <p:cNvSpPr>
            <a:spLocks noGrp="1"/>
          </p:cNvSpPr>
          <p:nvPr>
            <p:ph type="ftr" sz="quarter" idx="11"/>
          </p:nvPr>
        </p:nvSpPr>
        <p:spPr/>
        <p:txBody>
          <a:bodyPr/>
          <a:lstStyle/>
          <a:p>
            <a:pPr>
              <a:defRPr/>
            </a:pPr>
            <a:r>
              <a:rPr lang="en-US" dirty="0" smtClean="0"/>
              <a:t>www.tececo.com  www.gaiaengineering.com</a:t>
            </a:r>
            <a:endParaRPr lang="en-AU" dirty="0"/>
          </a:p>
        </p:txBody>
      </p:sp>
      <p:sp>
        <p:nvSpPr>
          <p:cNvPr id="5" name="Slide Number Placeholder 4"/>
          <p:cNvSpPr>
            <a:spLocks noGrp="1"/>
          </p:cNvSpPr>
          <p:nvPr>
            <p:ph type="sldNum" sz="quarter" idx="12"/>
          </p:nvPr>
        </p:nvSpPr>
        <p:spPr/>
        <p:txBody>
          <a:bodyPr/>
          <a:lstStyle/>
          <a:p>
            <a:pPr>
              <a:defRPr/>
            </a:pPr>
            <a:fld id="{C487EC9C-28F4-44BB-9C83-313754E2EF7D}" type="slidenum">
              <a:rPr lang="en-AU" smtClean="0"/>
              <a:pPr>
                <a:defRPr/>
              </a:pPr>
              <a:t>32</a:t>
            </a:fld>
            <a:endParaRPr lang="en-AU" dirty="0"/>
          </a:p>
        </p:txBody>
      </p:sp>
      <p:pic>
        <p:nvPicPr>
          <p:cNvPr id="8194"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249948" y="1175658"/>
            <a:ext cx="8763424" cy="48548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5218419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049" y="0"/>
            <a:ext cx="8707008" cy="1001486"/>
          </a:xfrm>
        </p:spPr>
        <p:txBody>
          <a:bodyPr/>
          <a:lstStyle/>
          <a:p>
            <a:r>
              <a:rPr lang="en-AU" sz="4000" dirty="0" smtClean="0"/>
              <a:t>Capture During Manufacture</a:t>
            </a:r>
            <a:endParaRPr lang="en-AU" sz="4000" dirty="0"/>
          </a:p>
        </p:txBody>
      </p:sp>
      <p:sp>
        <p:nvSpPr>
          <p:cNvPr id="3" name="Content Placeholder 2"/>
          <p:cNvSpPr>
            <a:spLocks noGrp="1"/>
          </p:cNvSpPr>
          <p:nvPr>
            <p:ph idx="1"/>
          </p:nvPr>
        </p:nvSpPr>
        <p:spPr/>
        <p:txBody>
          <a:bodyPr/>
          <a:lstStyle/>
          <a:p>
            <a:r>
              <a:rPr lang="en-AU" dirty="0" smtClean="0"/>
              <a:t>Significant sequestration can be achieved with capture of CO</a:t>
            </a:r>
            <a:r>
              <a:rPr lang="en-AU" baseline="-25000" dirty="0" smtClean="0"/>
              <a:t>2</a:t>
            </a:r>
            <a:r>
              <a:rPr lang="en-AU" dirty="0" smtClean="0"/>
              <a:t> from cement and lime kilns which are a concentrated point source.</a:t>
            </a:r>
          </a:p>
          <a:p>
            <a:pPr lvl="1"/>
            <a:r>
              <a:rPr lang="en-AU" dirty="0" smtClean="0"/>
              <a:t>Recognised as important by the IEA Cement 2050 Roadmap. </a:t>
            </a:r>
          </a:p>
          <a:p>
            <a:pPr lvl="1"/>
            <a:r>
              <a:rPr lang="en-AU" dirty="0" smtClean="0"/>
              <a:t>The problem, which has not been solved yet for any form of sequestration, is what to do with the enormous volume of CO</a:t>
            </a:r>
            <a:r>
              <a:rPr lang="en-AU" baseline="-25000" dirty="0" smtClean="0"/>
              <a:t>2</a:t>
            </a:r>
            <a:r>
              <a:rPr lang="en-AU" dirty="0" smtClean="0"/>
              <a:t> produced</a:t>
            </a:r>
          </a:p>
          <a:p>
            <a:pPr lvl="1"/>
            <a:r>
              <a:rPr lang="en-AU" dirty="0" smtClean="0"/>
              <a:t>TecEco have developed the </a:t>
            </a:r>
            <a:r>
              <a:rPr lang="en-AU" b="1" dirty="0" smtClean="0"/>
              <a:t>N-Mg</a:t>
            </a:r>
            <a:r>
              <a:rPr lang="en-AU" dirty="0" smtClean="0"/>
              <a:t> sub-process of </a:t>
            </a:r>
            <a:r>
              <a:rPr lang="en-AU" b="1" dirty="0" smtClean="0"/>
              <a:t>Gaia Engineering</a:t>
            </a:r>
            <a:r>
              <a:rPr lang="en-AU" dirty="0" smtClean="0"/>
              <a:t> that will profitably sequester huge amounts of CO</a:t>
            </a:r>
            <a:r>
              <a:rPr lang="en-AU" baseline="-25000" dirty="0" smtClean="0"/>
              <a:t>2</a:t>
            </a:r>
            <a:r>
              <a:rPr lang="en-AU" dirty="0" smtClean="0"/>
              <a:t> as synthetic carbonate that can be used as aggregate with or without other wastes and / or as feedstock to make rMgO for our patented  cements.</a:t>
            </a:r>
            <a:endParaRPr lang="en-AU" dirty="0"/>
          </a:p>
        </p:txBody>
      </p:sp>
      <p:sp>
        <p:nvSpPr>
          <p:cNvPr id="4" name="Footer Placeholder 3"/>
          <p:cNvSpPr>
            <a:spLocks noGrp="1"/>
          </p:cNvSpPr>
          <p:nvPr>
            <p:ph type="ftr" sz="quarter" idx="11"/>
          </p:nvPr>
        </p:nvSpPr>
        <p:spPr/>
        <p:txBody>
          <a:bodyPr/>
          <a:lstStyle/>
          <a:p>
            <a:pPr>
              <a:defRPr/>
            </a:pPr>
            <a:r>
              <a:rPr lang="en-US" dirty="0" smtClean="0"/>
              <a:t>www.tececo.com  www.gaiaengineering.com</a:t>
            </a:r>
            <a:endParaRPr lang="en-AU" dirty="0"/>
          </a:p>
        </p:txBody>
      </p:sp>
      <p:sp>
        <p:nvSpPr>
          <p:cNvPr id="5" name="Slide Number Placeholder 4"/>
          <p:cNvSpPr>
            <a:spLocks noGrp="1"/>
          </p:cNvSpPr>
          <p:nvPr>
            <p:ph type="sldNum" sz="quarter" idx="12"/>
          </p:nvPr>
        </p:nvSpPr>
        <p:spPr/>
        <p:txBody>
          <a:bodyPr/>
          <a:lstStyle/>
          <a:p>
            <a:pPr>
              <a:defRPr/>
            </a:pPr>
            <a:fld id="{C487EC9C-28F4-44BB-9C83-313754E2EF7D}" type="slidenum">
              <a:rPr lang="en-AU" smtClean="0"/>
              <a:pPr>
                <a:defRPr/>
              </a:pPr>
              <a:t>33</a:t>
            </a:fld>
            <a:endParaRPr lang="en-AU" dirty="0"/>
          </a:p>
        </p:txBody>
      </p:sp>
    </p:spTree>
    <p:extLst>
      <p:ext uri="{BB962C8B-B14F-4D97-AF65-F5344CB8AC3E}">
        <p14:creationId xmlns:p14="http://schemas.microsoft.com/office/powerpoint/2010/main" val="170842244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ctrTitle"/>
          </p:nvPr>
        </p:nvSpPr>
        <p:spPr>
          <a:xfrm>
            <a:off x="302286" y="2941078"/>
            <a:ext cx="8537079" cy="2048932"/>
          </a:xfrm>
        </p:spPr>
        <p:txBody>
          <a:bodyPr/>
          <a:lstStyle/>
          <a:p>
            <a:pPr eaLnBrk="1" hangingPunct="1"/>
            <a:r>
              <a:rPr lang="en-AU" sz="3200" dirty="0" smtClean="0"/>
              <a:t>Gaia Engineering and the new TecEco “N-Mg” process to profitably sequester massive tonnages of CO</a:t>
            </a:r>
            <a:r>
              <a:rPr lang="en-AU" sz="3200" baseline="-25000" dirty="0" smtClean="0"/>
              <a:t>2</a:t>
            </a:r>
            <a:r>
              <a:rPr lang="en-AU" sz="3200" dirty="0" smtClean="0"/>
              <a:t> in the built environment as synthetic carbonate concretes.</a:t>
            </a:r>
          </a:p>
        </p:txBody>
      </p:sp>
      <p:sp>
        <p:nvSpPr>
          <p:cNvPr id="11" name="TextBox 10"/>
          <p:cNvSpPr txBox="1"/>
          <p:nvPr/>
        </p:nvSpPr>
        <p:spPr>
          <a:xfrm>
            <a:off x="3006725" y="1441450"/>
            <a:ext cx="3970338" cy="368300"/>
          </a:xfrm>
          <a:prstGeom prst="rect">
            <a:avLst/>
          </a:prstGeom>
          <a:noFill/>
        </p:spPr>
        <p:txBody>
          <a:bodyPr wrap="none" lIns="0" tIns="0" rIns="0" bIns="0">
            <a:spAutoFit/>
          </a:bodyPr>
          <a:lstStyle/>
          <a:p>
            <a:pPr>
              <a:defRPr/>
            </a:pPr>
            <a:r>
              <a:rPr lang="en-US" sz="2400" dirty="0">
                <a:solidFill>
                  <a:schemeClr val="accent1">
                    <a:lumMod val="75000"/>
                  </a:schemeClr>
                </a:solidFill>
                <a:latin typeface="Arial Rounded MT Bold" pitchFamily="34" charset="0"/>
              </a:rPr>
              <a:t>www.gaiaengineering.com</a:t>
            </a:r>
            <a:endParaRPr lang="en-AU" sz="2400" dirty="0">
              <a:solidFill>
                <a:schemeClr val="accent1">
                  <a:lumMod val="75000"/>
                </a:schemeClr>
              </a:solidFill>
              <a:latin typeface="Arial Rounded MT Bold" pitchFamily="34" charset="0"/>
            </a:endParaRPr>
          </a:p>
        </p:txBody>
      </p:sp>
      <p:sp>
        <p:nvSpPr>
          <p:cNvPr id="10" name="Rectangle 9"/>
          <p:cNvSpPr/>
          <p:nvPr/>
        </p:nvSpPr>
        <p:spPr>
          <a:xfrm>
            <a:off x="3018029" y="729039"/>
            <a:ext cx="4775666" cy="923330"/>
          </a:xfrm>
          <a:prstGeom prst="rect">
            <a:avLst/>
          </a:prstGeom>
          <a:noFill/>
        </p:spPr>
        <p:txBody>
          <a:bodyPr wrap="none">
            <a:spAutoFit/>
            <a:scene3d>
              <a:camera prst="orthographicFront"/>
              <a:lightRig rig="glow" dir="tl">
                <a:rot lat="0" lon="0" rev="5400000"/>
              </a:lightRig>
            </a:scene3d>
            <a:sp3d extrusionH="57150" contourW="12700">
              <a:bevelT w="25400" h="25400" prst="angle"/>
              <a:contourClr>
                <a:schemeClr val="accent6">
                  <a:shade val="73000"/>
                </a:schemeClr>
              </a:contourClr>
            </a:sp3d>
          </a:bodyPr>
          <a:lstStyle/>
          <a:p>
            <a:pPr algn="ctr">
              <a:defRPr/>
            </a:pPr>
            <a:r>
              <a:rPr lang="en-US" sz="5400" b="1" dirty="0">
                <a:ln w="11430">
                  <a:solidFill>
                    <a:srgbClr val="FF7325"/>
                  </a:solidFill>
                </a:ln>
                <a:solidFill>
                  <a:srgbClr val="CC5C00"/>
                </a:solidFill>
                <a:effectLst>
                  <a:outerShdw blurRad="80000" dist="40000" dir="5040000" algn="tl">
                    <a:srgbClr val="000000">
                      <a:alpha val="30000"/>
                    </a:srgbClr>
                  </a:outerShdw>
                </a:effectLst>
                <a:latin typeface="Bernard MT Condensed" pitchFamily="18" charset="0"/>
              </a:rPr>
              <a:t>Gaia Engineering</a:t>
            </a:r>
          </a:p>
        </p:txBody>
      </p:sp>
      <p:pic>
        <p:nvPicPr>
          <p:cNvPr id="4105" name="Picture 1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50988" y="476250"/>
            <a:ext cx="1522412" cy="149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673394" y="5289959"/>
            <a:ext cx="7854330" cy="400110"/>
          </a:xfrm>
          <a:prstGeom prst="rect">
            <a:avLst/>
          </a:prstGeom>
          <a:solidFill>
            <a:srgbClr val="92D050"/>
          </a:solidFill>
          <a:ln>
            <a:solidFill>
              <a:schemeClr val="tx1"/>
            </a:solidFill>
          </a:ln>
        </p:spPr>
        <p:txBody>
          <a:bodyPr wrap="none" rtlCol="0">
            <a:spAutoFit/>
          </a:bodyPr>
          <a:lstStyle/>
          <a:p>
            <a:r>
              <a:rPr lang="en-AU" sz="2000" dirty="0" smtClean="0"/>
              <a:t>This presentation is available for download on our web sites shown below</a:t>
            </a:r>
            <a:endParaRPr lang="en-AU" sz="2000" dirty="0"/>
          </a:p>
        </p:txBody>
      </p:sp>
      <p:sp>
        <p:nvSpPr>
          <p:cNvPr id="8" name="TextBox 7"/>
          <p:cNvSpPr txBox="1"/>
          <p:nvPr/>
        </p:nvSpPr>
        <p:spPr>
          <a:xfrm>
            <a:off x="2438026" y="2241960"/>
            <a:ext cx="4500014" cy="523220"/>
          </a:xfrm>
          <a:prstGeom prst="rect">
            <a:avLst/>
          </a:prstGeom>
          <a:gradFill flip="none" rotWithShape="1">
            <a:gsLst>
              <a:gs pos="0">
                <a:srgbClr val="92D050"/>
              </a:gs>
              <a:gs pos="88000">
                <a:schemeClr val="accent1">
                  <a:tint val="44500"/>
                  <a:satMod val="160000"/>
                </a:schemeClr>
              </a:gs>
              <a:gs pos="100000">
                <a:schemeClr val="accent1">
                  <a:tint val="23500"/>
                  <a:satMod val="160000"/>
                </a:schemeClr>
              </a:gs>
            </a:gsLst>
            <a:lin ang="16200000" scaled="1"/>
            <a:tileRect/>
          </a:gradFill>
          <a:ln>
            <a:solidFill>
              <a:schemeClr val="tx1"/>
            </a:solidFill>
          </a:ln>
        </p:spPr>
        <p:txBody>
          <a:bodyPr wrap="none" rtlCol="0">
            <a:spAutoFit/>
          </a:bodyPr>
          <a:lstStyle/>
          <a:p>
            <a:r>
              <a:rPr lang="en-AU" sz="2800" dirty="0" smtClean="0"/>
              <a:t>A Solution to Global Warming</a:t>
            </a:r>
            <a:endParaRPr lang="en-AU" sz="2800" dirty="0"/>
          </a:p>
        </p:txBody>
      </p:sp>
      <p:sp>
        <p:nvSpPr>
          <p:cNvPr id="4" name="Slide Number Placeholder 3"/>
          <p:cNvSpPr>
            <a:spLocks noGrp="1"/>
          </p:cNvSpPr>
          <p:nvPr>
            <p:ph type="sldNum" sz="quarter" idx="12"/>
          </p:nvPr>
        </p:nvSpPr>
        <p:spPr/>
        <p:txBody>
          <a:bodyPr/>
          <a:lstStyle/>
          <a:p>
            <a:pPr>
              <a:defRPr/>
            </a:pPr>
            <a:fld id="{F13D68CA-CE8E-4163-A272-40337CC60E7E}" type="slidenum">
              <a:rPr lang="en-AU" smtClean="0">
                <a:solidFill>
                  <a:prstClr val="black">
                    <a:tint val="75000"/>
                  </a:prstClr>
                </a:solidFill>
              </a:rPr>
              <a:pPr>
                <a:defRPr/>
              </a:pPr>
              <a:t>34</a:t>
            </a:fld>
            <a:endParaRPr lang="en-AU" dirty="0">
              <a:solidFill>
                <a:prstClr val="black">
                  <a:tint val="75000"/>
                </a:prstClr>
              </a:solidFill>
            </a:endParaRPr>
          </a:p>
        </p:txBody>
      </p:sp>
    </p:spTree>
    <p:extLst>
      <p:ext uri="{BB962C8B-B14F-4D97-AF65-F5344CB8AC3E}">
        <p14:creationId xmlns:p14="http://schemas.microsoft.com/office/powerpoint/2010/main" val="24117509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Content Placeholder 6"/>
          <p:cNvSpPr>
            <a:spLocks noGrp="1"/>
          </p:cNvSpPr>
          <p:nvPr>
            <p:ph idx="1"/>
          </p:nvPr>
        </p:nvSpPr>
        <p:spPr>
          <a:xfrm>
            <a:off x="709289" y="968869"/>
            <a:ext cx="4733980" cy="4473893"/>
          </a:xfrm>
        </p:spPr>
        <p:txBody>
          <a:bodyPr/>
          <a:lstStyle/>
          <a:p>
            <a:r>
              <a:rPr lang="en-AU" sz="2000" dirty="0" smtClean="0"/>
              <a:t>We realised that the answer to the worlds problems lay in an industrial ecology that utilised wastes including CO</a:t>
            </a:r>
            <a:r>
              <a:rPr lang="en-AU" sz="2000" baseline="-25000" dirty="0" smtClean="0"/>
              <a:t>2</a:t>
            </a:r>
            <a:r>
              <a:rPr lang="en-AU" sz="2000" dirty="0" smtClean="0"/>
              <a:t> and bitterns, de-sal waste water or oil process water to create valuable products for the worlds biggest market which is building and construction.</a:t>
            </a:r>
            <a:br>
              <a:rPr lang="en-AU" sz="2000" dirty="0" smtClean="0"/>
            </a:br>
            <a:endParaRPr lang="en-AU" sz="2000" dirty="0" smtClean="0"/>
          </a:p>
          <a:p>
            <a:r>
              <a:rPr lang="en-AU" sz="2000" dirty="0" smtClean="0"/>
              <a:t>By including the manufacture of not only TecEco patented cements but aggregates in the concept of synthetic carbonate built environment a solution to global warming can be achieved.</a:t>
            </a:r>
            <a:endParaRPr lang="en-AU" sz="2000" dirty="0"/>
          </a:p>
        </p:txBody>
      </p:sp>
      <p:sp>
        <p:nvSpPr>
          <p:cNvPr id="6" name="Slide Number Placeholder 5"/>
          <p:cNvSpPr>
            <a:spLocks noGrp="1"/>
          </p:cNvSpPr>
          <p:nvPr>
            <p:ph type="sldNum" sz="quarter" idx="12"/>
          </p:nvPr>
        </p:nvSpPr>
        <p:spPr/>
        <p:txBody>
          <a:bodyPr/>
          <a:lstStyle/>
          <a:p>
            <a:pPr>
              <a:defRPr/>
            </a:pPr>
            <a:fld id="{F71B3B6A-19B4-400D-97B4-E35E1DB243EF}" type="slidenum">
              <a:rPr lang="en-AU" smtClean="0"/>
              <a:pPr>
                <a:defRPr/>
              </a:pPr>
              <a:t>35</a:t>
            </a:fld>
            <a:endParaRPr lang="en-AU" dirty="0"/>
          </a:p>
        </p:txBody>
      </p:sp>
      <p:sp>
        <p:nvSpPr>
          <p:cNvPr id="2" name="Title 1"/>
          <p:cNvSpPr>
            <a:spLocks noGrp="1"/>
          </p:cNvSpPr>
          <p:nvPr>
            <p:ph type="title"/>
          </p:nvPr>
        </p:nvSpPr>
        <p:spPr>
          <a:xfrm>
            <a:off x="228601" y="0"/>
            <a:ext cx="8719456" cy="1001486"/>
          </a:xfrm>
        </p:spPr>
        <p:txBody>
          <a:bodyPr/>
          <a:lstStyle/>
          <a:p>
            <a:r>
              <a:rPr lang="en-AU" sz="4000" dirty="0" smtClean="0"/>
              <a:t>Gaia Engineering</a:t>
            </a:r>
            <a:endParaRPr lang="en-AU" sz="4000" dirty="0"/>
          </a:p>
        </p:txBody>
      </p:sp>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11215" y="649364"/>
            <a:ext cx="3408639" cy="4715929"/>
          </a:xfrm>
          <a:prstGeom prst="rect">
            <a:avLst/>
          </a:prstGeom>
        </p:spPr>
      </p:pic>
      <p:sp>
        <p:nvSpPr>
          <p:cNvPr id="10" name="TextBox 9"/>
          <p:cNvSpPr txBox="1"/>
          <p:nvPr/>
        </p:nvSpPr>
        <p:spPr>
          <a:xfrm>
            <a:off x="841484" y="5333116"/>
            <a:ext cx="7793558" cy="954107"/>
          </a:xfrm>
          <a:prstGeom prst="rect">
            <a:avLst/>
          </a:prstGeom>
          <a:noFill/>
        </p:spPr>
        <p:txBody>
          <a:bodyPr wrap="square" rtlCol="0">
            <a:spAutoFit/>
          </a:bodyPr>
          <a:lstStyle/>
          <a:p>
            <a:r>
              <a:rPr lang="en-AU" sz="2800" dirty="0" smtClean="0"/>
              <a:t>TecEco have changed the technical paradigm in favour of making CO</a:t>
            </a:r>
            <a:r>
              <a:rPr lang="en-AU" sz="2800" baseline="-25000" dirty="0" smtClean="0"/>
              <a:t>2</a:t>
            </a:r>
            <a:r>
              <a:rPr lang="en-AU" sz="2800" dirty="0" smtClean="0"/>
              <a:t> and other wastes resources</a:t>
            </a:r>
            <a:endParaRPr lang="en-AU" sz="2800" dirty="0"/>
          </a:p>
        </p:txBody>
      </p:sp>
      <p:sp>
        <p:nvSpPr>
          <p:cNvPr id="19" name="Footer Placeholder 18"/>
          <p:cNvSpPr>
            <a:spLocks noGrp="1"/>
          </p:cNvSpPr>
          <p:nvPr>
            <p:ph type="ftr" sz="quarter" idx="11"/>
          </p:nvPr>
        </p:nvSpPr>
        <p:spPr/>
        <p:txBody>
          <a:bodyPr/>
          <a:lstStyle/>
          <a:p>
            <a:pPr>
              <a:defRPr/>
            </a:pPr>
            <a:r>
              <a:rPr lang="en-US" dirty="0" smtClean="0"/>
              <a:t>www.tececo.com  www.gaiaengineering.com</a:t>
            </a:r>
            <a:endParaRPr lang="en-AU" dirty="0"/>
          </a:p>
        </p:txBody>
      </p:sp>
    </p:spTree>
    <p:extLst>
      <p:ext uri="{BB962C8B-B14F-4D97-AF65-F5344CB8AC3E}">
        <p14:creationId xmlns:p14="http://schemas.microsoft.com/office/powerpoint/2010/main" val="221365232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049" y="0"/>
            <a:ext cx="8707008" cy="1001486"/>
          </a:xfrm>
        </p:spPr>
        <p:txBody>
          <a:bodyPr/>
          <a:lstStyle/>
          <a:p>
            <a:r>
              <a:rPr lang="en-AU" sz="3600" dirty="0" smtClean="0"/>
              <a:t>Gaia Engineering Summary</a:t>
            </a:r>
            <a:endParaRPr lang="en-AU" sz="3600" dirty="0"/>
          </a:p>
        </p:txBody>
      </p:sp>
      <p:sp>
        <p:nvSpPr>
          <p:cNvPr id="3" name="Content Placeholder 2"/>
          <p:cNvSpPr>
            <a:spLocks noGrp="1"/>
          </p:cNvSpPr>
          <p:nvPr>
            <p:ph idx="1"/>
          </p:nvPr>
        </p:nvSpPr>
        <p:spPr>
          <a:xfrm>
            <a:off x="301171" y="1095829"/>
            <a:ext cx="8654143" cy="5366657"/>
          </a:xfrm>
        </p:spPr>
        <p:txBody>
          <a:bodyPr/>
          <a:lstStyle/>
          <a:p>
            <a:r>
              <a:rPr lang="en-AU" sz="2400" dirty="0" smtClean="0"/>
              <a:t>The real game changer and pinnacle of industrial ecology is our N-Mg sub process of Gaia Engineering that will produce large quantities of nesquehonite (MgCO</a:t>
            </a:r>
            <a:r>
              <a:rPr lang="en-AU" sz="2400" baseline="-25000" dirty="0" smtClean="0"/>
              <a:t>3</a:t>
            </a:r>
            <a:r>
              <a:rPr lang="en-AU" sz="2400" dirty="0" smtClean="0"/>
              <a:t>.3H</a:t>
            </a:r>
            <a:r>
              <a:rPr lang="en-AU" sz="2400" baseline="-25000" dirty="0" smtClean="0"/>
              <a:t>2</a:t>
            </a:r>
            <a:r>
              <a:rPr lang="en-AU" sz="2400" dirty="0" smtClean="0"/>
              <a:t>O) from waste magnesium cations such as found in oil process water, bitterns and waste from de-sal plants and if this source runs out then from any brine containing Mg</a:t>
            </a:r>
            <a:r>
              <a:rPr lang="en-AU" sz="2400" baseline="30000" dirty="0" smtClean="0"/>
              <a:t>++</a:t>
            </a:r>
            <a:r>
              <a:rPr lang="en-AU" sz="2400" dirty="0" smtClean="0"/>
              <a:t>(step 1).</a:t>
            </a:r>
          </a:p>
          <a:p>
            <a:r>
              <a:rPr lang="en-AU" sz="2400" dirty="0" smtClean="0"/>
              <a:t>Nesquehonite can then be calcined in our Tec-Kiln without releases (step 2) to make rMgO and the CO</a:t>
            </a:r>
            <a:r>
              <a:rPr lang="en-AU" sz="2400" baseline="-25000" dirty="0" smtClean="0"/>
              <a:t>2</a:t>
            </a:r>
            <a:r>
              <a:rPr lang="en-AU" sz="2400" dirty="0" smtClean="0"/>
              <a:t> fed back into the process (step 1) to precipitate more nesquehonite.</a:t>
            </a:r>
          </a:p>
          <a:p>
            <a:r>
              <a:rPr lang="en-AU" sz="2400" dirty="0" smtClean="0"/>
              <a:t>The rMgO is then used as a binder to agglomerate massive amounts of nesquehonite  with or without other wastes such as fly ash to make synthetic carbonate aggregate or in TecEco Eco-Cements where it re carbonates (step 3).</a:t>
            </a:r>
          </a:p>
          <a:p>
            <a:endParaRPr lang="en-AU" sz="2400" dirty="0"/>
          </a:p>
        </p:txBody>
      </p:sp>
      <p:sp>
        <p:nvSpPr>
          <p:cNvPr id="4" name="Footer Placeholder 3"/>
          <p:cNvSpPr>
            <a:spLocks noGrp="1"/>
          </p:cNvSpPr>
          <p:nvPr>
            <p:ph type="ftr" sz="quarter" idx="11"/>
          </p:nvPr>
        </p:nvSpPr>
        <p:spPr/>
        <p:txBody>
          <a:bodyPr/>
          <a:lstStyle/>
          <a:p>
            <a:pPr>
              <a:defRPr/>
            </a:pPr>
            <a:r>
              <a:rPr lang="en-US" dirty="0" smtClean="0"/>
              <a:t>www.tececo.com  www.gaiaengineering.com</a:t>
            </a:r>
            <a:endParaRPr lang="en-AU" dirty="0"/>
          </a:p>
        </p:txBody>
      </p:sp>
      <p:sp>
        <p:nvSpPr>
          <p:cNvPr id="5" name="Slide Number Placeholder 4"/>
          <p:cNvSpPr>
            <a:spLocks noGrp="1"/>
          </p:cNvSpPr>
          <p:nvPr>
            <p:ph type="sldNum" sz="quarter" idx="12"/>
          </p:nvPr>
        </p:nvSpPr>
        <p:spPr/>
        <p:txBody>
          <a:bodyPr/>
          <a:lstStyle/>
          <a:p>
            <a:pPr>
              <a:defRPr/>
            </a:pPr>
            <a:fld id="{C487EC9C-28F4-44BB-9C83-313754E2EF7D}" type="slidenum">
              <a:rPr lang="en-AU" smtClean="0"/>
              <a:pPr>
                <a:defRPr/>
              </a:pPr>
              <a:t>36</a:t>
            </a:fld>
            <a:endParaRPr lang="en-AU" dirty="0"/>
          </a:p>
        </p:txBody>
      </p:sp>
      <p:grpSp>
        <p:nvGrpSpPr>
          <p:cNvPr id="6" name="Group 5"/>
          <p:cNvGrpSpPr/>
          <p:nvPr/>
        </p:nvGrpSpPr>
        <p:grpSpPr>
          <a:xfrm>
            <a:off x="5524171" y="108612"/>
            <a:ext cx="3670629" cy="843888"/>
            <a:chOff x="1550988" y="476250"/>
            <a:chExt cx="6199805" cy="1492250"/>
          </a:xfrm>
        </p:grpSpPr>
        <p:sp>
          <p:nvSpPr>
            <p:cNvPr id="7" name="TextBox 6"/>
            <p:cNvSpPr txBox="1"/>
            <p:nvPr/>
          </p:nvSpPr>
          <p:spPr>
            <a:xfrm>
              <a:off x="3006725" y="1441450"/>
              <a:ext cx="4193625" cy="408181"/>
            </a:xfrm>
            <a:prstGeom prst="rect">
              <a:avLst/>
            </a:prstGeom>
            <a:noFill/>
          </p:spPr>
          <p:txBody>
            <a:bodyPr wrap="none" lIns="0" tIns="0" rIns="0" bIns="0">
              <a:spAutoFit/>
            </a:bodyPr>
            <a:lstStyle/>
            <a:p>
              <a:pPr>
                <a:defRPr/>
              </a:pPr>
              <a:r>
                <a:rPr lang="en-US" sz="1500" dirty="0">
                  <a:solidFill>
                    <a:schemeClr val="accent1">
                      <a:lumMod val="75000"/>
                    </a:schemeClr>
                  </a:solidFill>
                  <a:latin typeface="Arial Rounded MT Bold" pitchFamily="34" charset="0"/>
                </a:rPr>
                <a:t>www.gaiaengineering.com</a:t>
              </a:r>
              <a:endParaRPr lang="en-AU" sz="1500" dirty="0">
                <a:solidFill>
                  <a:schemeClr val="accent1">
                    <a:lumMod val="75000"/>
                  </a:schemeClr>
                </a:solidFill>
                <a:latin typeface="Arial Rounded MT Bold" pitchFamily="34" charset="0"/>
              </a:endParaRPr>
            </a:p>
          </p:txBody>
        </p:sp>
        <p:sp>
          <p:nvSpPr>
            <p:cNvPr id="8" name="Rectangle 7"/>
            <p:cNvSpPr/>
            <p:nvPr/>
          </p:nvSpPr>
          <p:spPr>
            <a:xfrm>
              <a:off x="2860036" y="673441"/>
              <a:ext cx="4890757" cy="979637"/>
            </a:xfrm>
            <a:prstGeom prst="rect">
              <a:avLst/>
            </a:prstGeom>
            <a:noFill/>
          </p:spPr>
          <p:txBody>
            <a:bodyPr wrap="square">
              <a:spAutoFit/>
              <a:scene3d>
                <a:camera prst="orthographicFront"/>
                <a:lightRig rig="glow" dir="tl">
                  <a:rot lat="0" lon="0" rev="5400000"/>
                </a:lightRig>
              </a:scene3d>
              <a:sp3d extrusionH="57150" contourW="12700">
                <a:bevelT w="25400" h="25400" prst="angle"/>
                <a:contourClr>
                  <a:schemeClr val="accent6">
                    <a:shade val="73000"/>
                  </a:schemeClr>
                </a:contourClr>
              </a:sp3d>
            </a:bodyPr>
            <a:lstStyle/>
            <a:p>
              <a:pPr algn="ctr">
                <a:defRPr/>
              </a:pPr>
              <a:r>
                <a:rPr lang="en-US" sz="3000" b="1" dirty="0">
                  <a:ln w="11430">
                    <a:solidFill>
                      <a:srgbClr val="FF7325"/>
                    </a:solidFill>
                  </a:ln>
                  <a:solidFill>
                    <a:srgbClr val="CC5C00"/>
                  </a:solidFill>
                  <a:effectLst>
                    <a:outerShdw blurRad="80000" dist="40000" dir="5040000" algn="tl">
                      <a:srgbClr val="000000">
                        <a:alpha val="30000"/>
                      </a:srgbClr>
                    </a:outerShdw>
                  </a:effectLst>
                  <a:latin typeface="Bernard MT Condensed" pitchFamily="18" charset="0"/>
                </a:rPr>
                <a:t>Gaia Engineering</a:t>
              </a:r>
            </a:p>
          </p:txBody>
        </p:sp>
        <p:pic>
          <p:nvPicPr>
            <p:cNvPr id="9" name="Picture 1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50988" y="476250"/>
              <a:ext cx="1522412" cy="149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39588302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a:xfrm>
            <a:off x="330200" y="1"/>
            <a:ext cx="8174038" cy="1142600"/>
          </a:xfrm>
        </p:spPr>
        <p:txBody>
          <a:bodyPr/>
          <a:lstStyle/>
          <a:p>
            <a:r>
              <a:rPr lang="en-AU" sz="3600" dirty="0" smtClean="0"/>
              <a:t>The Concept of a Carbonate</a:t>
            </a:r>
            <a:br>
              <a:rPr lang="en-AU" sz="3600" dirty="0" smtClean="0"/>
            </a:br>
            <a:r>
              <a:rPr lang="en-AU" sz="3600" dirty="0" smtClean="0"/>
              <a:t>Built Environment</a:t>
            </a:r>
          </a:p>
        </p:txBody>
      </p:sp>
      <p:sp>
        <p:nvSpPr>
          <p:cNvPr id="9219" name="TextBox 3"/>
          <p:cNvSpPr txBox="1">
            <a:spLocks noChangeArrowheads="1"/>
          </p:cNvSpPr>
          <p:nvPr/>
        </p:nvSpPr>
        <p:spPr bwMode="auto">
          <a:xfrm>
            <a:off x="552746" y="1231500"/>
            <a:ext cx="8089607" cy="4093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en-AU" sz="2000" dirty="0"/>
              <a:t>John Harrison from TecEco has for many years been advocating the carbonate built environment solution to global warming</a:t>
            </a:r>
          </a:p>
          <a:p>
            <a:pPr eaLnBrk="1" hangingPunct="1"/>
            <a:endParaRPr lang="en-AU" sz="2000" dirty="0"/>
          </a:p>
          <a:p>
            <a:pPr eaLnBrk="1" hangingPunct="1"/>
            <a:r>
              <a:rPr lang="en-AU" sz="2000" dirty="0"/>
              <a:t>13th July 2002 – Fred Pearce in New Scientist about TecEco magnesium cement technology:</a:t>
            </a:r>
          </a:p>
          <a:p>
            <a:pPr eaLnBrk="1" hangingPunct="1"/>
            <a:endParaRPr lang="en-AU" sz="2000" dirty="0"/>
          </a:p>
          <a:p>
            <a:pPr eaLnBrk="1" hangingPunct="1"/>
            <a:r>
              <a:rPr lang="en-AU" sz="2000" dirty="0"/>
              <a:t>“THERE is a way to make our city streets as green as the Amazon rainforest. Almost every aspect of the built environment, from bridges to factories to tower blocks, and from roads to sea walls, could be turned into structures that soak up carbon dioxide- the main greenhouse gas behind global warming. All we need to do is change the way we make </a:t>
            </a:r>
            <a:r>
              <a:rPr lang="en-AU" sz="2000" strike="dblStrike" dirty="0"/>
              <a:t>cement</a:t>
            </a:r>
            <a:r>
              <a:rPr lang="en-AU" sz="2000" dirty="0" smtClean="0"/>
              <a:t>.”  (By including aggregates and considering concrete as a whole the potential for sequestration is much greater.)</a:t>
            </a:r>
            <a:endParaRPr lang="en-AU" sz="2000" dirty="0"/>
          </a:p>
        </p:txBody>
      </p:sp>
      <p:sp>
        <p:nvSpPr>
          <p:cNvPr id="9220" name="TextBox 4"/>
          <p:cNvSpPr txBox="1">
            <a:spLocks noChangeArrowheads="1"/>
          </p:cNvSpPr>
          <p:nvPr/>
        </p:nvSpPr>
        <p:spPr bwMode="auto">
          <a:xfrm>
            <a:off x="711349" y="5410231"/>
            <a:ext cx="7772400" cy="647700"/>
          </a:xfrm>
          <a:prstGeom prst="rect">
            <a:avLst/>
          </a:prstGeom>
          <a:solidFill>
            <a:srgbClr val="92D050"/>
          </a:solidFill>
          <a:ln w="9525">
            <a:solidFill>
              <a:schemeClr val="tx1"/>
            </a:solidFill>
            <a:miter lim="800000"/>
            <a:headEnd/>
            <a:tailEnd/>
          </a:ln>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en-AU" dirty="0"/>
              <a:t>All we have to do is change the way we do things and do what a big old tree does – make our homes out of CO2.</a:t>
            </a:r>
          </a:p>
        </p:txBody>
      </p:sp>
      <p:sp>
        <p:nvSpPr>
          <p:cNvPr id="5" name="Slide Number Placeholder 4"/>
          <p:cNvSpPr>
            <a:spLocks noGrp="1"/>
          </p:cNvSpPr>
          <p:nvPr>
            <p:ph type="sldNum" sz="quarter" idx="12"/>
          </p:nvPr>
        </p:nvSpPr>
        <p:spPr/>
        <p:txBody>
          <a:bodyPr/>
          <a:lstStyle/>
          <a:p>
            <a:pPr>
              <a:defRPr/>
            </a:pPr>
            <a:fld id="{F71B3B6A-19B4-400D-97B4-E35E1DB243EF}" type="slidenum">
              <a:rPr lang="en-AU" smtClean="0"/>
              <a:pPr>
                <a:defRPr/>
              </a:pPr>
              <a:t>37</a:t>
            </a:fld>
            <a:endParaRPr lang="en-AU" dirty="0"/>
          </a:p>
        </p:txBody>
      </p:sp>
      <p:sp>
        <p:nvSpPr>
          <p:cNvPr id="9" name="Footer Placeholder 8"/>
          <p:cNvSpPr>
            <a:spLocks noGrp="1"/>
          </p:cNvSpPr>
          <p:nvPr>
            <p:ph type="ftr" sz="quarter" idx="11"/>
          </p:nvPr>
        </p:nvSpPr>
        <p:spPr/>
        <p:txBody>
          <a:bodyPr/>
          <a:lstStyle/>
          <a:p>
            <a:pPr>
              <a:defRPr/>
            </a:pPr>
            <a:r>
              <a:rPr lang="en-US" dirty="0" smtClean="0"/>
              <a:t>www.tececo.com  www.gaiaengineering.com</a:t>
            </a:r>
            <a:endParaRPr lang="en-AU" dirty="0"/>
          </a:p>
        </p:txBody>
      </p:sp>
    </p:spTree>
    <p:extLst>
      <p:ext uri="{BB962C8B-B14F-4D97-AF65-F5344CB8AC3E}">
        <p14:creationId xmlns:p14="http://schemas.microsoft.com/office/powerpoint/2010/main" val="66026718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10" name="Chart 9"/>
          <p:cNvGraphicFramePr>
            <a:graphicFrameLocks/>
          </p:cNvGraphicFramePr>
          <p:nvPr>
            <p:extLst>
              <p:ext uri="{D42A27DB-BD31-4B8C-83A1-F6EECF244321}">
                <p14:modId xmlns:p14="http://schemas.microsoft.com/office/powerpoint/2010/main" val="593317731"/>
              </p:ext>
            </p:extLst>
          </p:nvPr>
        </p:nvGraphicFramePr>
        <p:xfrm>
          <a:off x="382854" y="1121686"/>
          <a:ext cx="8654466" cy="3523678"/>
        </p:xfrm>
        <a:graphic>
          <a:graphicData uri="http://schemas.openxmlformats.org/drawingml/2006/chart">
            <c:chart xmlns:c="http://schemas.openxmlformats.org/drawingml/2006/chart" xmlns:r="http://schemas.openxmlformats.org/officeDocument/2006/relationships" r:id="rId3"/>
          </a:graphicData>
        </a:graphic>
      </p:graphicFrame>
      <p:sp>
        <p:nvSpPr>
          <p:cNvPr id="18436" name="Title 23"/>
          <p:cNvSpPr>
            <a:spLocks noGrp="1"/>
          </p:cNvSpPr>
          <p:nvPr>
            <p:ph type="title"/>
          </p:nvPr>
        </p:nvSpPr>
        <p:spPr>
          <a:xfrm>
            <a:off x="647555" y="0"/>
            <a:ext cx="8229600" cy="977462"/>
          </a:xfrm>
        </p:spPr>
        <p:txBody>
          <a:bodyPr/>
          <a:lstStyle/>
          <a:p>
            <a:r>
              <a:rPr lang="en-AU" sz="3200" dirty="0" smtClean="0"/>
              <a:t>The Sequestration Potential for</a:t>
            </a:r>
            <a:br>
              <a:rPr lang="en-AU" sz="3200" dirty="0" smtClean="0"/>
            </a:br>
            <a:r>
              <a:rPr lang="en-AU" sz="3200" dirty="0" smtClean="0"/>
              <a:t>Synthetic Carbonates in Concretes</a:t>
            </a:r>
          </a:p>
        </p:txBody>
      </p:sp>
      <p:sp>
        <p:nvSpPr>
          <p:cNvPr id="18482" name="TextBox 6"/>
          <p:cNvSpPr txBox="1">
            <a:spLocks noChangeArrowheads="1"/>
          </p:cNvSpPr>
          <p:nvPr/>
        </p:nvSpPr>
        <p:spPr bwMode="auto">
          <a:xfrm>
            <a:off x="6816725" y="4180969"/>
            <a:ext cx="23272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en-AU" sz="1400" dirty="0"/>
              <a:t>Source USGS: Cement Pages</a:t>
            </a:r>
          </a:p>
        </p:txBody>
      </p:sp>
      <p:graphicFrame>
        <p:nvGraphicFramePr>
          <p:cNvPr id="2" name="Table 1"/>
          <p:cNvGraphicFramePr>
            <a:graphicFrameLocks noGrp="1"/>
          </p:cNvGraphicFramePr>
          <p:nvPr>
            <p:extLst>
              <p:ext uri="{D42A27DB-BD31-4B8C-83A1-F6EECF244321}">
                <p14:modId xmlns:p14="http://schemas.microsoft.com/office/powerpoint/2010/main" val="2147627514"/>
              </p:ext>
            </p:extLst>
          </p:nvPr>
        </p:nvGraphicFramePr>
        <p:xfrm>
          <a:off x="973416" y="4660891"/>
          <a:ext cx="6946900" cy="2125980"/>
        </p:xfrm>
        <a:graphic>
          <a:graphicData uri="http://schemas.openxmlformats.org/drawingml/2006/table">
            <a:tbl>
              <a:tblPr>
                <a:tableStyleId>{5C22544A-7EE6-4342-B048-85BDC9FD1C3A}</a:tableStyleId>
              </a:tblPr>
              <a:tblGrid>
                <a:gridCol w="5041900"/>
                <a:gridCol w="990600"/>
                <a:gridCol w="914400"/>
              </a:tblGrid>
              <a:tr h="152238">
                <a:tc>
                  <a:txBody>
                    <a:bodyPr/>
                    <a:lstStyle/>
                    <a:p>
                      <a:pPr algn="l" fontAlgn="b"/>
                      <a:r>
                        <a:rPr lang="en-AU" sz="1100" b="1" u="none" strike="noStrike" dirty="0">
                          <a:effectLst/>
                        </a:rPr>
                        <a:t>Assumptions</a:t>
                      </a:r>
                      <a:endParaRPr lang="en-AU" sz="1100" b="1" i="0" u="none" strike="noStrike" dirty="0">
                        <a:effectLst/>
                        <a:latin typeface="Arial"/>
                      </a:endParaRPr>
                    </a:p>
                  </a:txBody>
                  <a:tcPr marL="9525" marR="9525" marT="9525" marB="0" anchor="b"/>
                </a:tc>
                <a:tc>
                  <a:txBody>
                    <a:bodyPr/>
                    <a:lstStyle/>
                    <a:p>
                      <a:pPr algn="l" fontAlgn="b"/>
                      <a:endParaRPr lang="en-AU" sz="1100" b="0" i="0" u="none" strike="noStrike" dirty="0">
                        <a:effectLst/>
                        <a:latin typeface="Arial"/>
                      </a:endParaRPr>
                    </a:p>
                  </a:txBody>
                  <a:tcPr marL="9525" marR="9525" marT="9525" marB="0" anchor="b"/>
                </a:tc>
                <a:tc>
                  <a:txBody>
                    <a:bodyPr/>
                    <a:lstStyle/>
                    <a:p>
                      <a:pPr algn="l" fontAlgn="b"/>
                      <a:endParaRPr lang="en-AU" sz="1100" b="0" i="0" u="none" strike="noStrike" dirty="0">
                        <a:effectLst/>
                        <a:latin typeface="Arial"/>
                      </a:endParaRPr>
                    </a:p>
                  </a:txBody>
                  <a:tcPr marL="9525" marR="9525" marT="9525" marB="0" anchor="b"/>
                </a:tc>
              </a:tr>
              <a:tr h="152238">
                <a:tc>
                  <a:txBody>
                    <a:bodyPr/>
                    <a:lstStyle/>
                    <a:p>
                      <a:pPr algn="l" fontAlgn="b"/>
                      <a:r>
                        <a:rPr lang="en-AU" sz="1100" u="none" strike="noStrike" dirty="0">
                          <a:effectLst/>
                        </a:rPr>
                        <a:t>Tec-Cement concrete with synthetic magnesium carbonate aggregate</a:t>
                      </a:r>
                      <a:endParaRPr lang="en-AU" sz="1100" b="0" i="0" u="none" strike="noStrike" dirty="0">
                        <a:effectLst/>
                        <a:latin typeface="Arial"/>
                      </a:endParaRPr>
                    </a:p>
                  </a:txBody>
                  <a:tcPr marL="9525" marR="9525" marT="9525" marB="0" anchor="b"/>
                </a:tc>
                <a:tc>
                  <a:txBody>
                    <a:bodyPr/>
                    <a:lstStyle/>
                    <a:p>
                      <a:pPr algn="l" fontAlgn="b"/>
                      <a:endParaRPr lang="en-AU" sz="1100" b="0" i="0" u="none" strike="noStrike" dirty="0">
                        <a:effectLst/>
                        <a:latin typeface="Arial"/>
                      </a:endParaRPr>
                    </a:p>
                  </a:txBody>
                  <a:tcPr marL="9525" marR="9525" marT="9525" marB="0" anchor="b"/>
                </a:tc>
                <a:tc>
                  <a:txBody>
                    <a:bodyPr/>
                    <a:lstStyle/>
                    <a:p>
                      <a:pPr algn="l" fontAlgn="b"/>
                      <a:endParaRPr lang="en-AU" sz="900" b="0" i="0" u="none" strike="noStrike" dirty="0">
                        <a:effectLst/>
                        <a:latin typeface="Arial"/>
                      </a:endParaRPr>
                    </a:p>
                  </a:txBody>
                  <a:tcPr marL="9525" marR="9525" marT="9525" marB="0" anchor="b"/>
                </a:tc>
              </a:tr>
              <a:tr h="152238">
                <a:tc>
                  <a:txBody>
                    <a:bodyPr/>
                    <a:lstStyle/>
                    <a:p>
                      <a:pPr algn="l" fontAlgn="b"/>
                      <a:r>
                        <a:rPr lang="en-AU" sz="1100" u="none" strike="noStrike" dirty="0">
                          <a:effectLst/>
                        </a:rPr>
                        <a:t>Percentage by weight of cement in concrete</a:t>
                      </a:r>
                      <a:endParaRPr lang="en-AU" sz="1100" b="0" i="0" u="none" strike="noStrike" dirty="0">
                        <a:effectLst/>
                        <a:latin typeface="Arial"/>
                      </a:endParaRPr>
                    </a:p>
                  </a:txBody>
                  <a:tcPr marL="9525" marR="9525" marT="9525" marB="0" anchor="b"/>
                </a:tc>
                <a:tc>
                  <a:txBody>
                    <a:bodyPr/>
                    <a:lstStyle/>
                    <a:p>
                      <a:pPr algn="r" fontAlgn="b"/>
                      <a:r>
                        <a:rPr lang="en-AU" sz="1100" u="none" strike="noStrike" dirty="0">
                          <a:effectLst/>
                        </a:rPr>
                        <a:t>12.00%</a:t>
                      </a:r>
                      <a:endParaRPr lang="en-AU" sz="1100" b="0" i="0" u="none" strike="noStrike" dirty="0">
                        <a:effectLst/>
                        <a:latin typeface="Arial"/>
                      </a:endParaRPr>
                    </a:p>
                  </a:txBody>
                  <a:tcPr marL="9525" marR="9525" marT="9525" marB="0" anchor="b"/>
                </a:tc>
                <a:tc>
                  <a:txBody>
                    <a:bodyPr/>
                    <a:lstStyle/>
                    <a:p>
                      <a:pPr algn="l" fontAlgn="b"/>
                      <a:endParaRPr lang="en-AU" sz="900" b="0" i="0" u="none" strike="noStrike" dirty="0">
                        <a:effectLst/>
                        <a:latin typeface="Arial"/>
                      </a:endParaRPr>
                    </a:p>
                  </a:txBody>
                  <a:tcPr marL="9525" marR="9525" marT="9525" marB="0" anchor="b"/>
                </a:tc>
              </a:tr>
              <a:tr h="152238">
                <a:tc>
                  <a:txBody>
                    <a:bodyPr/>
                    <a:lstStyle/>
                    <a:p>
                      <a:pPr algn="l" fontAlgn="b"/>
                      <a:r>
                        <a:rPr lang="en-AU" sz="1100" u="none" strike="noStrike" dirty="0">
                          <a:effectLst/>
                        </a:rPr>
                        <a:t>Percentage by weight of </a:t>
                      </a:r>
                      <a:r>
                        <a:rPr lang="en-AU" sz="1100" u="none" strike="noStrike" dirty="0" smtClean="0">
                          <a:effectLst/>
                        </a:rPr>
                        <a:t>rMgO </a:t>
                      </a:r>
                      <a:r>
                        <a:rPr lang="en-AU" sz="1100" u="none" strike="noStrike" dirty="0">
                          <a:effectLst/>
                        </a:rPr>
                        <a:t>in Tec-Cement</a:t>
                      </a:r>
                      <a:endParaRPr lang="en-AU" sz="1100" b="0" i="0" u="none" strike="noStrike" dirty="0">
                        <a:effectLst/>
                        <a:latin typeface="Arial"/>
                      </a:endParaRPr>
                    </a:p>
                  </a:txBody>
                  <a:tcPr marL="9525" marR="9525" marT="9525" marB="0" anchor="b"/>
                </a:tc>
                <a:tc>
                  <a:txBody>
                    <a:bodyPr/>
                    <a:lstStyle/>
                    <a:p>
                      <a:pPr algn="r" fontAlgn="b"/>
                      <a:r>
                        <a:rPr lang="en-AU" sz="1100" u="none" strike="noStrike" dirty="0">
                          <a:effectLst/>
                        </a:rPr>
                        <a:t>9%</a:t>
                      </a:r>
                      <a:endParaRPr lang="en-AU" sz="1100" b="0" i="0" u="none" strike="noStrike" dirty="0">
                        <a:effectLst/>
                        <a:latin typeface="Arial"/>
                      </a:endParaRPr>
                    </a:p>
                  </a:txBody>
                  <a:tcPr marL="9525" marR="9525" marT="9525" marB="0" anchor="b"/>
                </a:tc>
                <a:tc>
                  <a:txBody>
                    <a:bodyPr/>
                    <a:lstStyle/>
                    <a:p>
                      <a:pPr algn="l" fontAlgn="b"/>
                      <a:endParaRPr lang="en-AU" sz="900" b="0" i="0" u="none" strike="noStrike" dirty="0">
                        <a:effectLst/>
                        <a:latin typeface="Arial"/>
                      </a:endParaRPr>
                    </a:p>
                  </a:txBody>
                  <a:tcPr marL="9525" marR="9525" marT="9525" marB="0" anchor="b"/>
                </a:tc>
              </a:tr>
              <a:tr h="152238">
                <a:tc>
                  <a:txBody>
                    <a:bodyPr/>
                    <a:lstStyle/>
                    <a:p>
                      <a:pPr algn="l" fontAlgn="b"/>
                      <a:r>
                        <a:rPr lang="en-AU" sz="1100" u="none" strike="noStrike" dirty="0">
                          <a:effectLst/>
                        </a:rPr>
                        <a:t>Percentage by weight Ca(OH)2 in cement</a:t>
                      </a:r>
                      <a:endParaRPr lang="en-AU" sz="1100" b="0" i="0" u="none" strike="noStrike" dirty="0">
                        <a:effectLst/>
                        <a:latin typeface="Arial"/>
                      </a:endParaRPr>
                    </a:p>
                  </a:txBody>
                  <a:tcPr marL="9525" marR="9525" marT="9525" marB="0" anchor="b"/>
                </a:tc>
                <a:tc>
                  <a:txBody>
                    <a:bodyPr/>
                    <a:lstStyle/>
                    <a:p>
                      <a:pPr algn="r" fontAlgn="b"/>
                      <a:r>
                        <a:rPr lang="en-AU" sz="1100" u="none" strike="noStrike" dirty="0">
                          <a:effectLst/>
                        </a:rPr>
                        <a:t>29%</a:t>
                      </a:r>
                      <a:endParaRPr lang="en-AU" sz="1100" b="0" i="0" u="none" strike="noStrike" dirty="0">
                        <a:effectLst/>
                        <a:latin typeface="Arial"/>
                      </a:endParaRPr>
                    </a:p>
                  </a:txBody>
                  <a:tcPr marL="9525" marR="9525" marT="9525" marB="0" anchor="b"/>
                </a:tc>
                <a:tc>
                  <a:txBody>
                    <a:bodyPr/>
                    <a:lstStyle/>
                    <a:p>
                      <a:pPr algn="l" fontAlgn="b"/>
                      <a:endParaRPr lang="en-AU" sz="900" b="0" i="0" u="none" strike="noStrike" dirty="0">
                        <a:effectLst/>
                        <a:latin typeface="Arial"/>
                      </a:endParaRPr>
                    </a:p>
                  </a:txBody>
                  <a:tcPr marL="9525" marR="9525" marT="9525" marB="0" anchor="b"/>
                </a:tc>
              </a:tr>
              <a:tr h="152238">
                <a:tc>
                  <a:txBody>
                    <a:bodyPr/>
                    <a:lstStyle/>
                    <a:p>
                      <a:pPr algn="l" fontAlgn="b"/>
                      <a:r>
                        <a:rPr lang="en-AU" sz="1100" u="none" strike="noStrike" dirty="0">
                          <a:effectLst/>
                        </a:rPr>
                        <a:t>% of Ca(OH)2 in concrete that carbonates</a:t>
                      </a:r>
                      <a:endParaRPr lang="en-AU" sz="1100" b="0" i="0" u="none" strike="noStrike" dirty="0">
                        <a:effectLst/>
                        <a:latin typeface="Arial"/>
                      </a:endParaRPr>
                    </a:p>
                  </a:txBody>
                  <a:tcPr marL="9525" marR="9525" marT="9525" marB="0" anchor="b"/>
                </a:tc>
                <a:tc>
                  <a:txBody>
                    <a:bodyPr/>
                    <a:lstStyle/>
                    <a:p>
                      <a:pPr algn="r" fontAlgn="b"/>
                      <a:r>
                        <a:rPr lang="en-AU" sz="1100" u="none" strike="noStrike" dirty="0">
                          <a:effectLst/>
                        </a:rPr>
                        <a:t>10.00%</a:t>
                      </a:r>
                      <a:endParaRPr lang="en-AU" sz="1100" b="0" i="0" u="none" strike="noStrike" dirty="0">
                        <a:effectLst/>
                        <a:latin typeface="Arial"/>
                      </a:endParaRPr>
                    </a:p>
                  </a:txBody>
                  <a:tcPr marL="9525" marR="9525" marT="9525" marB="0" anchor="b"/>
                </a:tc>
                <a:tc>
                  <a:txBody>
                    <a:bodyPr/>
                    <a:lstStyle/>
                    <a:p>
                      <a:pPr algn="l" fontAlgn="b"/>
                      <a:endParaRPr lang="en-AU" sz="900" b="0" i="0" u="none" strike="noStrike" dirty="0">
                        <a:effectLst/>
                        <a:latin typeface="Arial"/>
                      </a:endParaRPr>
                    </a:p>
                  </a:txBody>
                  <a:tcPr marL="9525" marR="9525" marT="9525" marB="0" anchor="b"/>
                </a:tc>
              </a:tr>
              <a:tr h="152238">
                <a:tc>
                  <a:txBody>
                    <a:bodyPr/>
                    <a:lstStyle/>
                    <a:p>
                      <a:pPr algn="l" fontAlgn="b"/>
                      <a:r>
                        <a:rPr lang="en-AU" sz="1100" u="none" strike="noStrike" dirty="0">
                          <a:effectLst/>
                        </a:rPr>
                        <a:t>Proportion cement that is </a:t>
                      </a:r>
                      <a:r>
                        <a:rPr lang="en-AU" sz="1100" u="none" strike="noStrike" dirty="0" smtClean="0">
                          <a:effectLst/>
                        </a:rPr>
                        <a:t>fly ash </a:t>
                      </a:r>
                      <a:r>
                        <a:rPr lang="en-AU" sz="1100" u="none" strike="noStrike" dirty="0">
                          <a:effectLst/>
                        </a:rPr>
                        <a:t>and/or GBFS</a:t>
                      </a:r>
                      <a:endParaRPr lang="en-AU" sz="1100" b="0" i="0" u="none" strike="noStrike" dirty="0">
                        <a:effectLst/>
                        <a:latin typeface="Arial"/>
                      </a:endParaRPr>
                    </a:p>
                  </a:txBody>
                  <a:tcPr marL="9525" marR="9525" marT="9525" marB="0" anchor="b"/>
                </a:tc>
                <a:tc>
                  <a:txBody>
                    <a:bodyPr/>
                    <a:lstStyle/>
                    <a:p>
                      <a:pPr algn="r" fontAlgn="b"/>
                      <a:r>
                        <a:rPr lang="en-AU" sz="1100" u="none" strike="noStrike" dirty="0">
                          <a:effectLst/>
                        </a:rPr>
                        <a:t>20%</a:t>
                      </a:r>
                      <a:endParaRPr lang="en-AU" sz="1100" b="0" i="0" u="none" strike="noStrike" dirty="0">
                        <a:effectLst/>
                        <a:latin typeface="Arial"/>
                      </a:endParaRPr>
                    </a:p>
                  </a:txBody>
                  <a:tcPr marL="9525" marR="9525" marT="9525" marB="0" anchor="b"/>
                </a:tc>
                <a:tc>
                  <a:txBody>
                    <a:bodyPr/>
                    <a:lstStyle/>
                    <a:p>
                      <a:pPr algn="l" fontAlgn="b"/>
                      <a:endParaRPr lang="en-AU" sz="900" b="0" i="0" u="none" strike="noStrike" dirty="0">
                        <a:effectLst/>
                        <a:latin typeface="Arial"/>
                      </a:endParaRPr>
                    </a:p>
                  </a:txBody>
                  <a:tcPr marL="9525" marR="9525" marT="9525" marB="0" anchor="b"/>
                </a:tc>
              </a:tr>
              <a:tr h="152238">
                <a:tc>
                  <a:txBody>
                    <a:bodyPr/>
                    <a:lstStyle/>
                    <a:p>
                      <a:pPr algn="l" fontAlgn="b"/>
                      <a:r>
                        <a:rPr lang="en-AU" sz="1100" u="none" strike="noStrike" dirty="0">
                          <a:effectLst/>
                        </a:rPr>
                        <a:t>1 tonne Portland Cement</a:t>
                      </a:r>
                      <a:endParaRPr lang="en-AU" sz="1100" b="0" i="0" u="none" strike="noStrike" dirty="0">
                        <a:effectLst/>
                        <a:latin typeface="Arial"/>
                      </a:endParaRPr>
                    </a:p>
                  </a:txBody>
                  <a:tcPr marL="9525" marR="9525" marT="9525" marB="0" anchor="b"/>
                </a:tc>
                <a:tc>
                  <a:txBody>
                    <a:bodyPr/>
                    <a:lstStyle/>
                    <a:p>
                      <a:pPr algn="r" fontAlgn="b"/>
                      <a:r>
                        <a:rPr lang="en-AU" sz="1100" u="none" strike="noStrike" dirty="0">
                          <a:effectLst/>
                        </a:rPr>
                        <a:t>0.867</a:t>
                      </a:r>
                      <a:endParaRPr lang="en-AU" sz="1100" b="0" i="0" u="none" strike="noStrike" dirty="0">
                        <a:effectLst/>
                        <a:latin typeface="Arial"/>
                      </a:endParaRPr>
                    </a:p>
                  </a:txBody>
                  <a:tcPr marL="9525" marR="9525" marT="9525" marB="0" anchor="b"/>
                </a:tc>
                <a:tc>
                  <a:txBody>
                    <a:bodyPr/>
                    <a:lstStyle/>
                    <a:p>
                      <a:pPr algn="l" fontAlgn="b"/>
                      <a:r>
                        <a:rPr lang="en-AU" sz="1100" u="none" strike="noStrike" dirty="0">
                          <a:effectLst/>
                        </a:rPr>
                        <a:t>Tonnes CO2</a:t>
                      </a:r>
                      <a:endParaRPr lang="en-AU" sz="1100" b="0" i="0" u="none" strike="noStrike" dirty="0">
                        <a:effectLst/>
                        <a:latin typeface="Arial"/>
                      </a:endParaRPr>
                    </a:p>
                  </a:txBody>
                  <a:tcPr marL="9525" marR="9525" marT="9525" marB="0" anchor="b"/>
                </a:tc>
              </a:tr>
              <a:tr h="152238">
                <a:tc>
                  <a:txBody>
                    <a:bodyPr/>
                    <a:lstStyle/>
                    <a:p>
                      <a:pPr algn="l" fontAlgn="b"/>
                      <a:r>
                        <a:rPr lang="en-AU" sz="1100" u="none" strike="noStrike" dirty="0">
                          <a:effectLst/>
                        </a:rPr>
                        <a:t>Proportion concrete that is aggregate</a:t>
                      </a:r>
                      <a:endParaRPr lang="en-AU" sz="1100" b="0" i="0" u="none" strike="noStrike" dirty="0">
                        <a:effectLst/>
                        <a:latin typeface="Arial"/>
                      </a:endParaRPr>
                    </a:p>
                  </a:txBody>
                  <a:tcPr marL="9525" marR="9525" marT="9525" marB="0" anchor="b"/>
                </a:tc>
                <a:tc>
                  <a:txBody>
                    <a:bodyPr/>
                    <a:lstStyle/>
                    <a:p>
                      <a:pPr algn="r" fontAlgn="b"/>
                      <a:r>
                        <a:rPr lang="en-AU" sz="1100" u="none" strike="noStrike" dirty="0">
                          <a:effectLst/>
                        </a:rPr>
                        <a:t>80.0%</a:t>
                      </a:r>
                      <a:endParaRPr lang="en-AU" sz="1100" b="0" i="0" u="none" strike="noStrike" dirty="0">
                        <a:effectLst/>
                        <a:latin typeface="Arial"/>
                      </a:endParaRPr>
                    </a:p>
                  </a:txBody>
                  <a:tcPr marL="9525" marR="9525" marT="9525" marB="0" anchor="b"/>
                </a:tc>
                <a:tc>
                  <a:txBody>
                    <a:bodyPr/>
                    <a:lstStyle/>
                    <a:p>
                      <a:pPr algn="l" fontAlgn="b"/>
                      <a:endParaRPr lang="en-AU" sz="1100" b="0" i="0" u="none" strike="noStrike" dirty="0">
                        <a:effectLst/>
                        <a:latin typeface="Arial"/>
                      </a:endParaRPr>
                    </a:p>
                  </a:txBody>
                  <a:tcPr marL="9525" marR="9525" marT="9525" marB="0" anchor="b"/>
                </a:tc>
              </a:tr>
              <a:tr h="152238">
                <a:tc>
                  <a:txBody>
                    <a:bodyPr/>
                    <a:lstStyle/>
                    <a:p>
                      <a:pPr algn="l" fontAlgn="b"/>
                      <a:r>
                        <a:rPr lang="en-AU" sz="1100" u="none" strike="noStrike" dirty="0">
                          <a:effectLst/>
                        </a:rPr>
                        <a:t>CO2 captured in 1 tonne aggregate</a:t>
                      </a:r>
                      <a:endParaRPr lang="en-AU" sz="1100" b="0" i="0" u="none" strike="noStrike" dirty="0">
                        <a:effectLst/>
                        <a:latin typeface="Arial"/>
                      </a:endParaRPr>
                    </a:p>
                  </a:txBody>
                  <a:tcPr marL="9525" marR="9525" marT="9525" marB="0" anchor="b"/>
                </a:tc>
                <a:tc>
                  <a:txBody>
                    <a:bodyPr/>
                    <a:lstStyle/>
                    <a:p>
                      <a:pPr algn="r" fontAlgn="b"/>
                      <a:r>
                        <a:rPr lang="en-AU" sz="1100" u="none" strike="noStrike" dirty="0">
                          <a:effectLst/>
                        </a:rPr>
                        <a:t>1.084</a:t>
                      </a:r>
                      <a:endParaRPr lang="en-AU" sz="1100" b="0" i="0" u="none" strike="noStrike" dirty="0">
                        <a:effectLst/>
                        <a:latin typeface="Arial"/>
                      </a:endParaRPr>
                    </a:p>
                  </a:txBody>
                  <a:tcPr marL="9525" marR="9525" marT="9525" marB="0" anchor="b"/>
                </a:tc>
                <a:tc>
                  <a:txBody>
                    <a:bodyPr/>
                    <a:lstStyle/>
                    <a:p>
                      <a:pPr algn="l" fontAlgn="b"/>
                      <a:r>
                        <a:rPr lang="en-AU" sz="1100" u="none" strike="noStrike" dirty="0">
                          <a:effectLst/>
                        </a:rPr>
                        <a:t>Tonnes CO2</a:t>
                      </a:r>
                      <a:endParaRPr lang="en-AU" sz="1100" b="0" i="0" u="none" strike="noStrike" dirty="0">
                        <a:effectLst/>
                        <a:latin typeface="Arial"/>
                      </a:endParaRPr>
                    </a:p>
                  </a:txBody>
                  <a:tcPr marL="9525" marR="9525" marT="9525" marB="0" anchor="b"/>
                </a:tc>
              </a:tr>
              <a:tr h="152238">
                <a:tc>
                  <a:txBody>
                    <a:bodyPr/>
                    <a:lstStyle/>
                    <a:p>
                      <a:pPr algn="l" fontAlgn="b"/>
                      <a:r>
                        <a:rPr lang="en-AU" sz="1100" u="none" strike="noStrike" dirty="0">
                          <a:effectLst/>
                        </a:rPr>
                        <a:t>Net CO2 sequestration 1 tonne </a:t>
                      </a:r>
                      <a:r>
                        <a:rPr lang="en-AU" sz="1100" u="none" strike="noStrike" dirty="0" smtClean="0">
                          <a:effectLst/>
                        </a:rPr>
                        <a:t>rMgO </a:t>
                      </a:r>
                      <a:r>
                        <a:rPr lang="en-AU" sz="1100" u="none" strike="noStrike" dirty="0">
                          <a:effectLst/>
                        </a:rPr>
                        <a:t>(N-Mg route, 1 complete recycle)</a:t>
                      </a:r>
                      <a:endParaRPr lang="en-AU" sz="1100" b="0" i="0" u="none" strike="noStrike" dirty="0">
                        <a:effectLst/>
                        <a:latin typeface="Arial"/>
                      </a:endParaRPr>
                    </a:p>
                  </a:txBody>
                  <a:tcPr marL="9525" marR="9525" marT="9525" marB="0" anchor="b"/>
                </a:tc>
                <a:tc>
                  <a:txBody>
                    <a:bodyPr/>
                    <a:lstStyle/>
                    <a:p>
                      <a:pPr algn="r" fontAlgn="b"/>
                      <a:r>
                        <a:rPr lang="en-AU" sz="1100" u="none" strike="noStrike" dirty="0">
                          <a:effectLst/>
                        </a:rPr>
                        <a:t>1.794</a:t>
                      </a:r>
                      <a:endParaRPr lang="en-AU" sz="1100" b="0" i="0" u="none" strike="noStrike" dirty="0">
                        <a:effectLst/>
                        <a:latin typeface="Arial"/>
                      </a:endParaRPr>
                    </a:p>
                  </a:txBody>
                  <a:tcPr marL="9525" marR="9525" marT="9525" marB="0" anchor="b"/>
                </a:tc>
                <a:tc>
                  <a:txBody>
                    <a:bodyPr/>
                    <a:lstStyle/>
                    <a:p>
                      <a:pPr algn="l" fontAlgn="b"/>
                      <a:r>
                        <a:rPr lang="en-AU" sz="1100" u="none" strike="noStrike" dirty="0">
                          <a:effectLst/>
                        </a:rPr>
                        <a:t>Tonnes CO2</a:t>
                      </a:r>
                      <a:endParaRPr lang="en-AU" sz="1100" b="0" i="0" u="none" strike="noStrike" dirty="0">
                        <a:effectLst/>
                        <a:latin typeface="Arial"/>
                      </a:endParaRPr>
                    </a:p>
                  </a:txBody>
                  <a:tcPr marL="9525" marR="9525" marT="9525" marB="0" anchor="b"/>
                </a:tc>
              </a:tr>
              <a:tr h="152238">
                <a:tc>
                  <a:txBody>
                    <a:bodyPr/>
                    <a:lstStyle/>
                    <a:p>
                      <a:pPr algn="l" fontAlgn="b"/>
                      <a:r>
                        <a:rPr lang="en-AU" sz="1100" u="none" strike="noStrike" dirty="0">
                          <a:effectLst/>
                        </a:rPr>
                        <a:t>CO2 captured hydration and carbonation of 1 tonne CaO (in PC)</a:t>
                      </a:r>
                      <a:endParaRPr lang="en-AU" sz="1100" b="0" i="0" u="none" strike="noStrike" dirty="0">
                        <a:effectLst/>
                        <a:latin typeface="Arial"/>
                      </a:endParaRPr>
                    </a:p>
                  </a:txBody>
                  <a:tcPr marL="9525" marR="9525" marT="9525" marB="0" anchor="b"/>
                </a:tc>
                <a:tc>
                  <a:txBody>
                    <a:bodyPr/>
                    <a:lstStyle/>
                    <a:p>
                      <a:pPr algn="r" fontAlgn="b"/>
                      <a:r>
                        <a:rPr lang="en-AU" sz="1100" u="none" strike="noStrike" dirty="0">
                          <a:effectLst/>
                        </a:rPr>
                        <a:t>0.785</a:t>
                      </a:r>
                      <a:endParaRPr lang="en-AU" sz="1100" b="0" i="0" u="none" strike="noStrike" dirty="0">
                        <a:effectLst/>
                        <a:latin typeface="Arial"/>
                      </a:endParaRPr>
                    </a:p>
                  </a:txBody>
                  <a:tcPr marL="9525" marR="9525" marT="9525" marB="0" anchor="b"/>
                </a:tc>
                <a:tc>
                  <a:txBody>
                    <a:bodyPr/>
                    <a:lstStyle/>
                    <a:p>
                      <a:pPr algn="l" fontAlgn="b"/>
                      <a:r>
                        <a:rPr lang="en-AU" sz="1100" u="none" strike="noStrike" dirty="0">
                          <a:effectLst/>
                        </a:rPr>
                        <a:t>Tonnes CO2</a:t>
                      </a:r>
                      <a:endParaRPr lang="en-AU" sz="1100" b="0" i="0" u="none" strike="noStrike" dirty="0">
                        <a:effectLst/>
                        <a:latin typeface="Arial"/>
                      </a:endParaRPr>
                    </a:p>
                  </a:txBody>
                  <a:tcPr marL="9525" marR="9525" marT="9525" marB="0" anchor="b"/>
                </a:tc>
              </a:tr>
            </a:tbl>
          </a:graphicData>
        </a:graphic>
      </p:graphicFrame>
      <p:sp>
        <p:nvSpPr>
          <p:cNvPr id="3" name="TextBox 2"/>
          <p:cNvSpPr txBox="1"/>
          <p:nvPr/>
        </p:nvSpPr>
        <p:spPr>
          <a:xfrm>
            <a:off x="368704" y="877968"/>
            <a:ext cx="700898" cy="307777"/>
          </a:xfrm>
          <a:prstGeom prst="rect">
            <a:avLst/>
          </a:prstGeom>
          <a:noFill/>
        </p:spPr>
        <p:txBody>
          <a:bodyPr wrap="none" rtlCol="0">
            <a:spAutoFit/>
          </a:bodyPr>
          <a:lstStyle/>
          <a:p>
            <a:r>
              <a:rPr lang="en-AU" sz="1400" dirty="0" smtClean="0"/>
              <a:t>Tonnes</a:t>
            </a:r>
            <a:endParaRPr lang="en-AU" sz="1400" dirty="0"/>
          </a:p>
        </p:txBody>
      </p:sp>
      <p:sp>
        <p:nvSpPr>
          <p:cNvPr id="7" name="Slide Number Placeholder 6"/>
          <p:cNvSpPr>
            <a:spLocks noGrp="1"/>
          </p:cNvSpPr>
          <p:nvPr>
            <p:ph type="sldNum" sz="quarter" idx="12"/>
          </p:nvPr>
        </p:nvSpPr>
        <p:spPr/>
        <p:txBody>
          <a:bodyPr/>
          <a:lstStyle/>
          <a:p>
            <a:pPr>
              <a:defRPr/>
            </a:pPr>
            <a:fld id="{F71B3B6A-19B4-400D-97B4-E35E1DB243EF}" type="slidenum">
              <a:rPr lang="en-AU" smtClean="0"/>
              <a:pPr>
                <a:defRPr/>
              </a:pPr>
              <a:t>38</a:t>
            </a:fld>
            <a:endParaRPr lang="en-AU" dirty="0"/>
          </a:p>
        </p:txBody>
      </p:sp>
      <p:sp>
        <p:nvSpPr>
          <p:cNvPr id="4" name="Footer Placeholder 3"/>
          <p:cNvSpPr>
            <a:spLocks noGrp="1"/>
          </p:cNvSpPr>
          <p:nvPr>
            <p:ph type="ftr" sz="quarter" idx="11"/>
          </p:nvPr>
        </p:nvSpPr>
        <p:spPr/>
        <p:txBody>
          <a:bodyPr/>
          <a:lstStyle/>
          <a:p>
            <a:pPr>
              <a:defRPr/>
            </a:pPr>
            <a:r>
              <a:rPr lang="en-AU" dirty="0" smtClean="0"/>
              <a:t>www.tececo.com  www.gaiaengineering.com</a:t>
            </a:r>
            <a:endParaRPr lang="en-AU" dirty="0"/>
          </a:p>
        </p:txBody>
      </p:sp>
    </p:spTree>
    <p:extLst>
      <p:ext uri="{BB962C8B-B14F-4D97-AF65-F5344CB8AC3E}">
        <p14:creationId xmlns:p14="http://schemas.microsoft.com/office/powerpoint/2010/main" val="41927508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342900" y="0"/>
            <a:ext cx="7429499" cy="1035170"/>
          </a:xfrm>
        </p:spPr>
        <p:txBody>
          <a:bodyPr/>
          <a:lstStyle/>
          <a:p>
            <a:r>
              <a:rPr lang="en-US" sz="3600" dirty="0" smtClean="0"/>
              <a:t>The Viability of</a:t>
            </a:r>
            <a:br>
              <a:rPr lang="en-US" sz="3600" dirty="0" smtClean="0"/>
            </a:br>
            <a:r>
              <a:rPr lang="en-US" sz="3600" dirty="0" smtClean="0"/>
              <a:t>Sequestration Technologies</a:t>
            </a:r>
            <a:endParaRPr lang="en-AU" sz="3600" dirty="0" smtClean="0"/>
          </a:p>
        </p:txBody>
      </p:sp>
      <p:sp>
        <p:nvSpPr>
          <p:cNvPr id="6147" name="Content Placeholder 2"/>
          <p:cNvSpPr>
            <a:spLocks noGrp="1"/>
          </p:cNvSpPr>
          <p:nvPr>
            <p:ph idx="1"/>
          </p:nvPr>
        </p:nvSpPr>
        <p:spPr>
          <a:xfrm>
            <a:off x="277963" y="1133770"/>
            <a:ext cx="8475133" cy="4938713"/>
          </a:xfrm>
        </p:spPr>
        <p:txBody>
          <a:bodyPr/>
          <a:lstStyle/>
          <a:p>
            <a:r>
              <a:rPr lang="en-US" dirty="0" smtClean="0"/>
              <a:t>A viable Sequestration Technology must be:</a:t>
            </a:r>
          </a:p>
          <a:p>
            <a:pPr lvl="1"/>
            <a:r>
              <a:rPr lang="en-US" dirty="0" smtClean="0"/>
              <a:t>Simple</a:t>
            </a:r>
          </a:p>
          <a:p>
            <a:pPr lvl="1"/>
            <a:r>
              <a:rPr lang="en-US" dirty="0" smtClean="0"/>
              <a:t>Scalable</a:t>
            </a:r>
          </a:p>
          <a:p>
            <a:pPr lvl="1"/>
            <a:r>
              <a:rPr lang="en-US" dirty="0" smtClean="0"/>
              <a:t>Have low up front capital costs (post combustion)</a:t>
            </a:r>
          </a:p>
          <a:p>
            <a:pPr lvl="1"/>
            <a:r>
              <a:rPr lang="en-US" dirty="0" smtClean="0"/>
              <a:t>Low environmental impacts</a:t>
            </a:r>
          </a:p>
          <a:p>
            <a:pPr lvl="1"/>
            <a:r>
              <a:rPr lang="en-US" dirty="0" smtClean="0"/>
              <a:t>Produce saleable products with insatiable markets</a:t>
            </a:r>
          </a:p>
          <a:p>
            <a:pPr lvl="1"/>
            <a:r>
              <a:rPr lang="en-US" dirty="0" smtClean="0"/>
              <a:t>Easily implemented and</a:t>
            </a:r>
          </a:p>
          <a:p>
            <a:pPr lvl="1"/>
            <a:r>
              <a:rPr lang="en-US" dirty="0" smtClean="0"/>
              <a:t>Deployable over a wide geographical area</a:t>
            </a:r>
          </a:p>
          <a:p>
            <a:r>
              <a:rPr lang="en-US" dirty="0" smtClean="0"/>
              <a:t>It should also ideally</a:t>
            </a:r>
          </a:p>
          <a:p>
            <a:pPr lvl="1"/>
            <a:r>
              <a:rPr lang="en-US" dirty="0" smtClean="0"/>
              <a:t>Be industrially symbiotic and</a:t>
            </a:r>
          </a:p>
          <a:p>
            <a:pPr lvl="1"/>
            <a:r>
              <a:rPr lang="en-US" dirty="0" smtClean="0"/>
              <a:t>address one or more other major problems facing the planet.</a:t>
            </a:r>
          </a:p>
          <a:p>
            <a:pPr lvl="1"/>
            <a:endParaRPr lang="en-AU" dirty="0" smtClean="0"/>
          </a:p>
        </p:txBody>
      </p:sp>
      <p:sp>
        <p:nvSpPr>
          <p:cNvPr id="5" name="Slide Number Placeholder 4"/>
          <p:cNvSpPr>
            <a:spLocks noGrp="1"/>
          </p:cNvSpPr>
          <p:nvPr>
            <p:ph type="sldNum" sz="quarter" idx="12"/>
          </p:nvPr>
        </p:nvSpPr>
        <p:spPr/>
        <p:txBody>
          <a:bodyPr/>
          <a:lstStyle/>
          <a:p>
            <a:pPr>
              <a:defRPr/>
            </a:pPr>
            <a:fld id="{F71B3B6A-19B4-400D-97B4-E35E1DB243EF}" type="slidenum">
              <a:rPr lang="en-AU" smtClean="0"/>
              <a:pPr>
                <a:defRPr/>
              </a:pPr>
              <a:t>39</a:t>
            </a:fld>
            <a:endParaRPr lang="en-AU" dirty="0"/>
          </a:p>
        </p:txBody>
      </p:sp>
      <p:sp>
        <p:nvSpPr>
          <p:cNvPr id="9" name="Footer Placeholder 8"/>
          <p:cNvSpPr>
            <a:spLocks noGrp="1"/>
          </p:cNvSpPr>
          <p:nvPr>
            <p:ph type="ftr" sz="quarter" idx="11"/>
          </p:nvPr>
        </p:nvSpPr>
        <p:spPr/>
        <p:txBody>
          <a:bodyPr/>
          <a:lstStyle/>
          <a:p>
            <a:pPr>
              <a:defRPr/>
            </a:pPr>
            <a:r>
              <a:rPr lang="en-US" dirty="0" smtClean="0"/>
              <a:t>www.tececo.com  www.gaiaengineering.com</a:t>
            </a:r>
            <a:endParaRPr lang="en-AU" dirty="0"/>
          </a:p>
        </p:txBody>
      </p:sp>
    </p:spTree>
    <p:extLst>
      <p:ext uri="{BB962C8B-B14F-4D97-AF65-F5344CB8AC3E}">
        <p14:creationId xmlns:p14="http://schemas.microsoft.com/office/powerpoint/2010/main" val="332553585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defRPr/>
            </a:pPr>
            <a:r>
              <a:rPr lang="en-US" dirty="0" smtClean="0"/>
              <a:t>www.tececo.com  www.gaiaengineering.com</a:t>
            </a:r>
            <a:endParaRPr lang="en-AU" dirty="0"/>
          </a:p>
        </p:txBody>
      </p:sp>
      <p:sp>
        <p:nvSpPr>
          <p:cNvPr id="4" name="Slide Number Placeholder 3"/>
          <p:cNvSpPr>
            <a:spLocks noGrp="1"/>
          </p:cNvSpPr>
          <p:nvPr>
            <p:ph type="sldNum" sz="quarter" idx="12"/>
          </p:nvPr>
        </p:nvSpPr>
        <p:spPr/>
        <p:txBody>
          <a:bodyPr/>
          <a:lstStyle/>
          <a:p>
            <a:pPr>
              <a:defRPr/>
            </a:pPr>
            <a:fld id="{C487EC9C-28F4-44BB-9C83-313754E2EF7D}" type="slidenum">
              <a:rPr lang="en-AU" smtClean="0"/>
              <a:pPr>
                <a:defRPr/>
              </a:pPr>
              <a:t>40</a:t>
            </a:fld>
            <a:endParaRPr lang="en-AU" dirty="0"/>
          </a:p>
        </p:txBody>
      </p:sp>
      <p:sp>
        <p:nvSpPr>
          <p:cNvPr id="5" name="Title 4"/>
          <p:cNvSpPr>
            <a:spLocks noGrp="1"/>
          </p:cNvSpPr>
          <p:nvPr>
            <p:ph type="title"/>
          </p:nvPr>
        </p:nvSpPr>
        <p:spPr/>
        <p:txBody>
          <a:bodyPr/>
          <a:lstStyle/>
          <a:p>
            <a:r>
              <a:rPr lang="en-AU" dirty="0" smtClean="0"/>
              <a:t>ECRA Concepts – Not Viable</a:t>
            </a:r>
            <a:endParaRPr lang="en-AU" dirty="0"/>
          </a:p>
        </p:txBody>
      </p:sp>
      <p:pic>
        <p:nvPicPr>
          <p:cNvPr id="1024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8645" y="882196"/>
            <a:ext cx="8101805" cy="424134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p:cNvSpPr txBox="1"/>
          <p:nvPr/>
        </p:nvSpPr>
        <p:spPr>
          <a:xfrm>
            <a:off x="414982" y="4978403"/>
            <a:ext cx="8632326" cy="954107"/>
          </a:xfrm>
          <a:prstGeom prst="rect">
            <a:avLst/>
          </a:prstGeom>
          <a:noFill/>
        </p:spPr>
        <p:txBody>
          <a:bodyPr wrap="square" rtlCol="0">
            <a:spAutoFit/>
          </a:bodyPr>
          <a:lstStyle/>
          <a:p>
            <a:r>
              <a:rPr lang="en-AU" sz="2800" dirty="0" smtClean="0"/>
              <a:t>No efficient means of capture, no viable means of storage. Oxyfuel combustion ridiculously expensive</a:t>
            </a:r>
            <a:endParaRPr lang="en-AU" sz="2800" dirty="0"/>
          </a:p>
        </p:txBody>
      </p:sp>
      <p:sp>
        <p:nvSpPr>
          <p:cNvPr id="8" name="TextBox 7"/>
          <p:cNvSpPr txBox="1"/>
          <p:nvPr/>
        </p:nvSpPr>
        <p:spPr>
          <a:xfrm>
            <a:off x="448019" y="5835803"/>
            <a:ext cx="7705470" cy="338554"/>
          </a:xfrm>
          <a:prstGeom prst="rect">
            <a:avLst/>
          </a:prstGeom>
          <a:noFill/>
        </p:spPr>
        <p:txBody>
          <a:bodyPr wrap="square" rtlCol="0">
            <a:spAutoFit/>
          </a:bodyPr>
          <a:lstStyle/>
          <a:p>
            <a:r>
              <a:rPr lang="en-AU" sz="1600" dirty="0" smtClean="0"/>
              <a:t>http</a:t>
            </a:r>
            <a:r>
              <a:rPr lang="en-AU" sz="1600" dirty="0"/>
              <a:t>://cement.mineralproducts.org/special_features/a_carbon_capture_and_storage.php</a:t>
            </a:r>
          </a:p>
        </p:txBody>
      </p:sp>
    </p:spTree>
    <p:extLst>
      <p:ext uri="{BB962C8B-B14F-4D97-AF65-F5344CB8AC3E}">
        <p14:creationId xmlns:p14="http://schemas.microsoft.com/office/powerpoint/2010/main" val="91667837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Content Placeholder 2"/>
          <p:cNvSpPr>
            <a:spLocks noGrp="1"/>
          </p:cNvSpPr>
          <p:nvPr>
            <p:ph idx="1"/>
          </p:nvPr>
        </p:nvSpPr>
        <p:spPr>
          <a:xfrm>
            <a:off x="472440" y="966258"/>
            <a:ext cx="8397240" cy="4938713"/>
          </a:xfrm>
        </p:spPr>
        <p:txBody>
          <a:bodyPr/>
          <a:lstStyle/>
          <a:p>
            <a:r>
              <a:rPr lang="en-US" sz="3200" dirty="0" smtClean="0"/>
              <a:t>Gaia Engineering satisfies all the criteria set on the previous slide and is a magnificent example of industrial ecology in action.</a:t>
            </a:r>
          </a:p>
          <a:p>
            <a:r>
              <a:rPr lang="en-US" sz="3200" dirty="0" smtClean="0"/>
              <a:t>It can utilise many waste streams and nothing is produced that cannot be utilised.</a:t>
            </a:r>
          </a:p>
          <a:p>
            <a:r>
              <a:rPr lang="en-US" sz="3200" dirty="0" smtClean="0"/>
              <a:t>It is the only potentially profitable solution. </a:t>
            </a:r>
          </a:p>
          <a:p>
            <a:r>
              <a:rPr lang="en-US" sz="3200" dirty="0" smtClean="0"/>
              <a:t>There are environmental advantages not impacts.</a:t>
            </a:r>
          </a:p>
          <a:p>
            <a:endParaRPr lang="en-AU" sz="3200" dirty="0" smtClean="0"/>
          </a:p>
        </p:txBody>
      </p:sp>
      <p:sp>
        <p:nvSpPr>
          <p:cNvPr id="5" name="Slide Number Placeholder 4"/>
          <p:cNvSpPr>
            <a:spLocks noGrp="1"/>
          </p:cNvSpPr>
          <p:nvPr>
            <p:ph type="sldNum" sz="quarter" idx="12"/>
          </p:nvPr>
        </p:nvSpPr>
        <p:spPr/>
        <p:txBody>
          <a:bodyPr/>
          <a:lstStyle/>
          <a:p>
            <a:pPr>
              <a:defRPr/>
            </a:pPr>
            <a:fld id="{F71B3B6A-19B4-400D-97B4-E35E1DB243EF}" type="slidenum">
              <a:rPr lang="en-AU" smtClean="0"/>
              <a:pPr>
                <a:defRPr/>
              </a:pPr>
              <a:t>41</a:t>
            </a:fld>
            <a:endParaRPr lang="en-AU" dirty="0"/>
          </a:p>
        </p:txBody>
      </p:sp>
      <p:sp>
        <p:nvSpPr>
          <p:cNvPr id="9" name="Title 1"/>
          <p:cNvSpPr>
            <a:spLocks noGrp="1"/>
          </p:cNvSpPr>
          <p:nvPr>
            <p:ph type="title"/>
          </p:nvPr>
        </p:nvSpPr>
        <p:spPr>
          <a:xfrm>
            <a:off x="241049" y="0"/>
            <a:ext cx="8707008" cy="1001486"/>
          </a:xfrm>
        </p:spPr>
        <p:txBody>
          <a:bodyPr/>
          <a:lstStyle/>
          <a:p>
            <a:r>
              <a:rPr lang="en-US" dirty="0" smtClean="0"/>
              <a:t>Viability of Gaia Engineering</a:t>
            </a:r>
            <a:endParaRPr lang="en-AU" dirty="0" smtClean="0"/>
          </a:p>
        </p:txBody>
      </p:sp>
      <p:sp>
        <p:nvSpPr>
          <p:cNvPr id="10" name="Footer Placeholder 9"/>
          <p:cNvSpPr>
            <a:spLocks noGrp="1"/>
          </p:cNvSpPr>
          <p:nvPr>
            <p:ph type="ftr" sz="quarter" idx="11"/>
          </p:nvPr>
        </p:nvSpPr>
        <p:spPr/>
        <p:txBody>
          <a:bodyPr/>
          <a:lstStyle/>
          <a:p>
            <a:pPr>
              <a:defRPr/>
            </a:pPr>
            <a:r>
              <a:rPr lang="en-US" dirty="0" smtClean="0"/>
              <a:t>www.tececo.com  www.gaiaengineering.com</a:t>
            </a:r>
            <a:endParaRPr lang="en-AU" dirty="0"/>
          </a:p>
        </p:txBody>
      </p:sp>
    </p:spTree>
    <p:extLst>
      <p:ext uri="{BB962C8B-B14F-4D97-AF65-F5344CB8AC3E}">
        <p14:creationId xmlns:p14="http://schemas.microsoft.com/office/powerpoint/2010/main" val="294961988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476250" y="0"/>
            <a:ext cx="8229600" cy="898525"/>
          </a:xfrm>
        </p:spPr>
        <p:txBody>
          <a:bodyPr/>
          <a:lstStyle/>
          <a:p>
            <a:r>
              <a:rPr lang="en-US" dirty="0" smtClean="0"/>
              <a:t>Gaia Engineering</a:t>
            </a:r>
            <a:endParaRPr lang="en-AU" dirty="0" smtClean="0"/>
          </a:p>
        </p:txBody>
      </p:sp>
      <p:sp>
        <p:nvSpPr>
          <p:cNvPr id="8195" name="Content Placeholder 2"/>
          <p:cNvSpPr>
            <a:spLocks noGrp="1"/>
          </p:cNvSpPr>
          <p:nvPr>
            <p:ph idx="1"/>
          </p:nvPr>
        </p:nvSpPr>
        <p:spPr>
          <a:xfrm>
            <a:off x="533399" y="1042861"/>
            <a:ext cx="8134289" cy="4938713"/>
          </a:xfrm>
        </p:spPr>
        <p:txBody>
          <a:bodyPr/>
          <a:lstStyle/>
          <a:p>
            <a:r>
              <a:rPr lang="en-US" dirty="0" smtClean="0"/>
              <a:t>The process is scalable and can use intermittent energy from non fossil fuel sources. It can add value using  the energy available without having to store it. Gaia Engineering can produce synthetic carbonate concrete and building products with it.</a:t>
            </a:r>
          </a:p>
          <a:p>
            <a:r>
              <a:rPr lang="en-US" dirty="0" smtClean="0"/>
              <a:t>The built environment represents what we do on this planet and is a large insatiable market for synthetic carbonate building products at the right price.</a:t>
            </a:r>
          </a:p>
          <a:p>
            <a:r>
              <a:rPr lang="en-US" dirty="0" smtClean="0"/>
              <a:t>Gaia Engineering addresses other problems such as waste utilization and the production of cleaner water.</a:t>
            </a:r>
          </a:p>
          <a:p>
            <a:pPr lvl="1"/>
            <a:endParaRPr lang="en-AU" dirty="0" smtClean="0"/>
          </a:p>
        </p:txBody>
      </p:sp>
      <p:sp>
        <p:nvSpPr>
          <p:cNvPr id="5" name="Slide Number Placeholder 4"/>
          <p:cNvSpPr>
            <a:spLocks noGrp="1"/>
          </p:cNvSpPr>
          <p:nvPr>
            <p:ph type="sldNum" sz="quarter" idx="12"/>
          </p:nvPr>
        </p:nvSpPr>
        <p:spPr/>
        <p:txBody>
          <a:bodyPr/>
          <a:lstStyle/>
          <a:p>
            <a:pPr>
              <a:defRPr/>
            </a:pPr>
            <a:fld id="{F71B3B6A-19B4-400D-97B4-E35E1DB243EF}" type="slidenum">
              <a:rPr lang="en-AU" smtClean="0"/>
              <a:pPr>
                <a:defRPr/>
              </a:pPr>
              <a:t>42</a:t>
            </a:fld>
            <a:endParaRPr lang="en-AU" dirty="0"/>
          </a:p>
        </p:txBody>
      </p:sp>
      <p:sp>
        <p:nvSpPr>
          <p:cNvPr id="9" name="Footer Placeholder 8"/>
          <p:cNvSpPr>
            <a:spLocks noGrp="1"/>
          </p:cNvSpPr>
          <p:nvPr>
            <p:ph type="ftr" sz="quarter" idx="11"/>
          </p:nvPr>
        </p:nvSpPr>
        <p:spPr/>
        <p:txBody>
          <a:bodyPr/>
          <a:lstStyle/>
          <a:p>
            <a:pPr>
              <a:defRPr/>
            </a:pPr>
            <a:r>
              <a:rPr lang="en-US" dirty="0" smtClean="0"/>
              <a:t>www.tececo.com  www.gaiaengineering.com</a:t>
            </a:r>
            <a:endParaRPr lang="en-AU" dirty="0"/>
          </a:p>
        </p:txBody>
      </p:sp>
    </p:spTree>
    <p:extLst>
      <p:ext uri="{BB962C8B-B14F-4D97-AF65-F5344CB8AC3E}">
        <p14:creationId xmlns:p14="http://schemas.microsoft.com/office/powerpoint/2010/main" val="1027052672"/>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a:xfrm>
            <a:off x="476250" y="17251"/>
            <a:ext cx="8229600" cy="1158405"/>
          </a:xfrm>
        </p:spPr>
        <p:txBody>
          <a:bodyPr/>
          <a:lstStyle/>
          <a:p>
            <a:r>
              <a:rPr lang="en-AU" dirty="0" smtClean="0"/>
              <a:t>Why is Gaia Engineering</a:t>
            </a:r>
            <a:br>
              <a:rPr lang="en-AU" dirty="0" smtClean="0"/>
            </a:br>
            <a:r>
              <a:rPr lang="en-AU" dirty="0" smtClean="0"/>
              <a:t>Low Cost?</a:t>
            </a:r>
          </a:p>
        </p:txBody>
      </p:sp>
      <p:sp>
        <p:nvSpPr>
          <p:cNvPr id="11267" name="Content Placeholder 2"/>
          <p:cNvSpPr>
            <a:spLocks noGrp="1"/>
          </p:cNvSpPr>
          <p:nvPr>
            <p:ph idx="1"/>
          </p:nvPr>
        </p:nvSpPr>
        <p:spPr>
          <a:xfrm>
            <a:off x="481551" y="1186037"/>
            <a:ext cx="8229600" cy="4938713"/>
          </a:xfrm>
        </p:spPr>
        <p:txBody>
          <a:bodyPr/>
          <a:lstStyle/>
          <a:p>
            <a:r>
              <a:rPr lang="en-AU" sz="3200" dirty="0" smtClean="0"/>
              <a:t>Gaia Engineering has much lower costs than older processes such as developed by NETL some years ago because:</a:t>
            </a:r>
          </a:p>
          <a:p>
            <a:r>
              <a:rPr lang="en-AU" sz="3200" dirty="0" smtClean="0"/>
              <a:t>There are less process steps.</a:t>
            </a:r>
          </a:p>
          <a:p>
            <a:pPr lvl="1"/>
            <a:r>
              <a:rPr lang="en-AU" dirty="0" smtClean="0"/>
              <a:t>Gaia Engineering involves no mining, no transport, no grinding and no need to process silicate.</a:t>
            </a:r>
          </a:p>
          <a:p>
            <a:r>
              <a:rPr lang="en-AU" sz="3200" dirty="0" smtClean="0"/>
              <a:t>No wastes are produced that cannot be used or recycled.</a:t>
            </a:r>
          </a:p>
          <a:p>
            <a:r>
              <a:rPr lang="en-AU" sz="3200" dirty="0" smtClean="0"/>
              <a:t>The output from the process is saleable.</a:t>
            </a:r>
          </a:p>
          <a:p>
            <a:r>
              <a:rPr lang="en-AU" sz="3200" dirty="0" smtClean="0"/>
              <a:t>A draft LCCA will soon be on our web sites</a:t>
            </a:r>
          </a:p>
        </p:txBody>
      </p:sp>
      <p:sp>
        <p:nvSpPr>
          <p:cNvPr id="5" name="Slide Number Placeholder 4"/>
          <p:cNvSpPr>
            <a:spLocks noGrp="1"/>
          </p:cNvSpPr>
          <p:nvPr>
            <p:ph type="sldNum" sz="quarter" idx="12"/>
          </p:nvPr>
        </p:nvSpPr>
        <p:spPr/>
        <p:txBody>
          <a:bodyPr/>
          <a:lstStyle/>
          <a:p>
            <a:pPr>
              <a:defRPr/>
            </a:pPr>
            <a:fld id="{F71B3B6A-19B4-400D-97B4-E35E1DB243EF}" type="slidenum">
              <a:rPr lang="en-AU" smtClean="0"/>
              <a:pPr>
                <a:defRPr/>
              </a:pPr>
              <a:t>43</a:t>
            </a:fld>
            <a:endParaRPr lang="en-AU" dirty="0"/>
          </a:p>
        </p:txBody>
      </p:sp>
      <p:sp>
        <p:nvSpPr>
          <p:cNvPr id="9" name="Footer Placeholder 8"/>
          <p:cNvSpPr>
            <a:spLocks noGrp="1"/>
          </p:cNvSpPr>
          <p:nvPr>
            <p:ph type="ftr" sz="quarter" idx="11"/>
          </p:nvPr>
        </p:nvSpPr>
        <p:spPr/>
        <p:txBody>
          <a:bodyPr/>
          <a:lstStyle/>
          <a:p>
            <a:pPr>
              <a:defRPr/>
            </a:pPr>
            <a:r>
              <a:rPr lang="en-US" dirty="0" smtClean="0">
                <a:hlinkClick r:id="rId3"/>
              </a:rPr>
              <a:t>www.tececo.com  www.gaiaengineering.com</a:t>
            </a:r>
            <a:endParaRPr lang="en-AU" dirty="0"/>
          </a:p>
        </p:txBody>
      </p:sp>
    </p:spTree>
    <p:extLst>
      <p:ext uri="{BB962C8B-B14F-4D97-AF65-F5344CB8AC3E}">
        <p14:creationId xmlns:p14="http://schemas.microsoft.com/office/powerpoint/2010/main" val="3960851299"/>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5150" y="443143"/>
            <a:ext cx="8058150" cy="53927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292" name="Rectangle 3"/>
          <p:cNvSpPr>
            <a:spLocks noChangeArrowheads="1"/>
          </p:cNvSpPr>
          <p:nvPr/>
        </p:nvSpPr>
        <p:spPr bwMode="auto">
          <a:xfrm>
            <a:off x="700088" y="5690056"/>
            <a:ext cx="83248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AU" b="1" dirty="0"/>
              <a:t>Carbon Sinks and Anthropogenic Actual and Predicted Consumption of Carbon</a:t>
            </a:r>
          </a:p>
        </p:txBody>
      </p:sp>
      <p:sp>
        <p:nvSpPr>
          <p:cNvPr id="12293" name="TextBox 4"/>
          <p:cNvSpPr txBox="1">
            <a:spLocks noChangeArrowheads="1"/>
          </p:cNvSpPr>
          <p:nvPr/>
        </p:nvSpPr>
        <p:spPr bwMode="auto">
          <a:xfrm>
            <a:off x="714602" y="6014011"/>
            <a:ext cx="645545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en-AU" sz="1200" dirty="0"/>
              <a:t>Modified from Figure 2 in Ziock, H. J. and D. P. Harrison. "Zero Emission Coal Power, a New Concept." from http://www.netl.doe.gov/publications/proceedings/01/carbon_seq/2b2.pdf. by the inclusion of a bar to represent sedimentary sinks.</a:t>
            </a:r>
          </a:p>
        </p:txBody>
      </p:sp>
      <p:sp>
        <p:nvSpPr>
          <p:cNvPr id="5" name="Slide Number Placeholder 4"/>
          <p:cNvSpPr>
            <a:spLocks noGrp="1"/>
          </p:cNvSpPr>
          <p:nvPr>
            <p:ph type="sldNum" sz="quarter" idx="12"/>
          </p:nvPr>
        </p:nvSpPr>
        <p:spPr/>
        <p:txBody>
          <a:bodyPr/>
          <a:lstStyle/>
          <a:p>
            <a:pPr>
              <a:defRPr/>
            </a:pPr>
            <a:fld id="{F71B3B6A-19B4-400D-97B4-E35E1DB243EF}" type="slidenum">
              <a:rPr lang="en-AU" smtClean="0"/>
              <a:pPr>
                <a:defRPr/>
              </a:pPr>
              <a:t>44</a:t>
            </a:fld>
            <a:endParaRPr lang="en-AU" dirty="0"/>
          </a:p>
        </p:txBody>
      </p:sp>
      <p:sp>
        <p:nvSpPr>
          <p:cNvPr id="2" name="TextBox 1"/>
          <p:cNvSpPr txBox="1"/>
          <p:nvPr/>
        </p:nvSpPr>
        <p:spPr>
          <a:xfrm>
            <a:off x="1012723" y="1406013"/>
            <a:ext cx="3909321" cy="1200329"/>
          </a:xfrm>
          <a:prstGeom prst="rect">
            <a:avLst/>
          </a:prstGeom>
          <a:solidFill>
            <a:schemeClr val="bg2">
              <a:lumMod val="75000"/>
            </a:schemeClr>
          </a:solidFill>
          <a:ln>
            <a:solidFill>
              <a:schemeClr val="tx1"/>
            </a:solidFill>
          </a:ln>
        </p:spPr>
        <p:txBody>
          <a:bodyPr wrap="square" rtlCol="0">
            <a:spAutoFit/>
          </a:bodyPr>
          <a:lstStyle/>
          <a:p>
            <a:r>
              <a:rPr lang="en-AU" dirty="0" smtClean="0"/>
              <a:t>Over the last 4 billion years CO</a:t>
            </a:r>
            <a:r>
              <a:rPr lang="en-AU" baseline="-25000" dirty="0" smtClean="0"/>
              <a:t>2</a:t>
            </a:r>
            <a:r>
              <a:rPr lang="en-AU" dirty="0" smtClean="0"/>
              <a:t> produced by animals, volcanos and other sources has been sequestered in carbonate sediments such as limestone.</a:t>
            </a:r>
            <a:endParaRPr lang="en-AU" dirty="0"/>
          </a:p>
        </p:txBody>
      </p:sp>
      <p:sp>
        <p:nvSpPr>
          <p:cNvPr id="10" name="Footer Placeholder 9"/>
          <p:cNvSpPr>
            <a:spLocks noGrp="1"/>
          </p:cNvSpPr>
          <p:nvPr>
            <p:ph type="ftr" sz="quarter" idx="11"/>
          </p:nvPr>
        </p:nvSpPr>
        <p:spPr/>
        <p:txBody>
          <a:bodyPr/>
          <a:lstStyle/>
          <a:p>
            <a:pPr>
              <a:defRPr/>
            </a:pPr>
            <a:r>
              <a:rPr lang="en-US" dirty="0" smtClean="0"/>
              <a:t>www.tececo.com  www.gaiaengineering.com</a:t>
            </a:r>
            <a:endParaRPr lang="en-AU" dirty="0"/>
          </a:p>
        </p:txBody>
      </p:sp>
      <p:sp>
        <p:nvSpPr>
          <p:cNvPr id="12290" name="Title 1"/>
          <p:cNvSpPr>
            <a:spLocks noGrp="1"/>
          </p:cNvSpPr>
          <p:nvPr>
            <p:ph type="title"/>
          </p:nvPr>
        </p:nvSpPr>
        <p:spPr>
          <a:xfrm>
            <a:off x="476250" y="0"/>
            <a:ext cx="8229600" cy="898525"/>
          </a:xfrm>
        </p:spPr>
        <p:txBody>
          <a:bodyPr/>
          <a:lstStyle/>
          <a:p>
            <a:r>
              <a:rPr lang="en-AU" sz="3600" dirty="0" smtClean="0"/>
              <a:t>Natural Carbon Sinks</a:t>
            </a:r>
          </a:p>
        </p:txBody>
      </p:sp>
    </p:spTree>
    <p:extLst>
      <p:ext uri="{BB962C8B-B14F-4D97-AF65-F5344CB8AC3E}">
        <p14:creationId xmlns:p14="http://schemas.microsoft.com/office/powerpoint/2010/main" val="1187435753"/>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368300" y="0"/>
            <a:ext cx="8453438" cy="908050"/>
          </a:xfrm>
        </p:spPr>
        <p:txBody>
          <a:bodyPr/>
          <a:lstStyle/>
          <a:p>
            <a:r>
              <a:rPr lang="en-US" sz="3600" dirty="0" smtClean="0"/>
              <a:t>Sequestration Permanence</a:t>
            </a:r>
            <a:endParaRPr lang="en-AU" sz="3600" dirty="0" smtClean="0"/>
          </a:p>
        </p:txBody>
      </p:sp>
      <p:pic>
        <p:nvPicPr>
          <p:cNvPr id="13315" name="Picture 2" descr="http://www.gaiaengineering.com/images/graphics/carbon%20cycle/JHAfterZiokSequestration.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0428" y="647478"/>
            <a:ext cx="6840203" cy="5294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6" name="TextBox 4"/>
          <p:cNvSpPr txBox="1">
            <a:spLocks noChangeArrowheads="1"/>
          </p:cNvSpPr>
          <p:nvPr/>
        </p:nvSpPr>
        <p:spPr bwMode="auto">
          <a:xfrm>
            <a:off x="592138" y="5941790"/>
            <a:ext cx="654889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en-AU" sz="1200" dirty="0" smtClean="0"/>
              <a:t>Data from </a:t>
            </a:r>
            <a:r>
              <a:rPr lang="en-AU" sz="1200" dirty="0"/>
              <a:t>Figure 2 in Ziock, H. J. and D. P. Harrison. "Zero Emission Coal Power, a New Concept." from http://www.netl.doe.gov/publications/proceedings/01/carbon_seq/2b2.pdf. by the inclusion of a bar to represent sedimentary sinks.</a:t>
            </a:r>
          </a:p>
        </p:txBody>
      </p:sp>
      <p:sp>
        <p:nvSpPr>
          <p:cNvPr id="5" name="Slide Number Placeholder 4"/>
          <p:cNvSpPr>
            <a:spLocks noGrp="1"/>
          </p:cNvSpPr>
          <p:nvPr>
            <p:ph type="sldNum" sz="quarter" idx="12"/>
          </p:nvPr>
        </p:nvSpPr>
        <p:spPr/>
        <p:txBody>
          <a:bodyPr/>
          <a:lstStyle/>
          <a:p>
            <a:pPr>
              <a:defRPr/>
            </a:pPr>
            <a:fld id="{F71B3B6A-19B4-400D-97B4-E35E1DB243EF}" type="slidenum">
              <a:rPr lang="en-AU" smtClean="0"/>
              <a:pPr>
                <a:defRPr/>
              </a:pPr>
              <a:t>45</a:t>
            </a:fld>
            <a:endParaRPr lang="en-AU" dirty="0"/>
          </a:p>
        </p:txBody>
      </p:sp>
      <p:sp>
        <p:nvSpPr>
          <p:cNvPr id="8" name="TextBox 7"/>
          <p:cNvSpPr txBox="1"/>
          <p:nvPr/>
        </p:nvSpPr>
        <p:spPr>
          <a:xfrm>
            <a:off x="1946789" y="1602657"/>
            <a:ext cx="3185650" cy="646331"/>
          </a:xfrm>
          <a:prstGeom prst="rect">
            <a:avLst/>
          </a:prstGeom>
          <a:solidFill>
            <a:schemeClr val="bg2">
              <a:lumMod val="75000"/>
            </a:schemeClr>
          </a:solidFill>
          <a:ln>
            <a:solidFill>
              <a:schemeClr val="tx1"/>
            </a:solidFill>
          </a:ln>
        </p:spPr>
        <p:txBody>
          <a:bodyPr wrap="square" rtlCol="0">
            <a:spAutoFit/>
          </a:bodyPr>
          <a:lstStyle/>
          <a:p>
            <a:r>
              <a:rPr lang="en-AU" dirty="0" smtClean="0"/>
              <a:t>Carbonate sediments such as limestone are permanent sinks.</a:t>
            </a:r>
            <a:endParaRPr lang="en-AU" dirty="0"/>
          </a:p>
        </p:txBody>
      </p:sp>
      <p:sp>
        <p:nvSpPr>
          <p:cNvPr id="10" name="Footer Placeholder 9"/>
          <p:cNvSpPr>
            <a:spLocks noGrp="1"/>
          </p:cNvSpPr>
          <p:nvPr>
            <p:ph type="ftr" sz="quarter" idx="11"/>
          </p:nvPr>
        </p:nvSpPr>
        <p:spPr/>
        <p:txBody>
          <a:bodyPr/>
          <a:lstStyle/>
          <a:p>
            <a:pPr>
              <a:defRPr/>
            </a:pPr>
            <a:r>
              <a:rPr lang="en-US" dirty="0" smtClean="0"/>
              <a:t>www.tececo.com  www.gaiaengineering.com</a:t>
            </a:r>
            <a:endParaRPr lang="en-AU" dirty="0"/>
          </a:p>
        </p:txBody>
      </p:sp>
    </p:spTree>
    <p:extLst>
      <p:ext uri="{BB962C8B-B14F-4D97-AF65-F5344CB8AC3E}">
        <p14:creationId xmlns:p14="http://schemas.microsoft.com/office/powerpoint/2010/main" val="2648547474"/>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476250" y="0"/>
            <a:ext cx="8229600" cy="898525"/>
          </a:xfrm>
        </p:spPr>
        <p:txBody>
          <a:bodyPr/>
          <a:lstStyle/>
          <a:p>
            <a:r>
              <a:rPr lang="en-AU" dirty="0" smtClean="0"/>
              <a:t>What Carbonate?</a:t>
            </a:r>
          </a:p>
        </p:txBody>
      </p:sp>
      <p:sp>
        <p:nvSpPr>
          <p:cNvPr id="21507" name="Rectangle 1"/>
          <p:cNvSpPr>
            <a:spLocks noChangeArrowheads="1"/>
          </p:cNvSpPr>
          <p:nvPr/>
        </p:nvSpPr>
        <p:spPr bwMode="auto">
          <a:xfrm>
            <a:off x="450850" y="881063"/>
            <a:ext cx="8235950" cy="646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eaLnBrk="0" hangingPunct="0"/>
            <a:r>
              <a:rPr lang="en-US" dirty="0">
                <a:latin typeface="Arial" pitchFamily="34" charset="0"/>
              </a:rPr>
              <a:t>The following table lists principal metal oxides of Earth's Crust. Theoretically up to 22% of this mineral mass is able to form carbonates.</a:t>
            </a:r>
          </a:p>
        </p:txBody>
      </p:sp>
      <p:sp>
        <p:nvSpPr>
          <p:cNvPr id="21508" name="TextBox 8"/>
          <p:cNvSpPr txBox="1">
            <a:spLocks noChangeArrowheads="1"/>
          </p:cNvSpPr>
          <p:nvPr/>
        </p:nvSpPr>
        <p:spPr bwMode="auto">
          <a:xfrm>
            <a:off x="800100" y="5867400"/>
            <a:ext cx="49149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en-AU" sz="1400" dirty="0"/>
              <a:t>Table Source: http://en.wikipedia.org/wiki/Carbon_sequestration</a:t>
            </a:r>
          </a:p>
        </p:txBody>
      </p:sp>
      <p:graphicFrame>
        <p:nvGraphicFramePr>
          <p:cNvPr id="8" name="Table 7"/>
          <p:cNvGraphicFramePr>
            <a:graphicFrameLocks noGrp="1"/>
          </p:cNvGraphicFramePr>
          <p:nvPr>
            <p:extLst>
              <p:ext uri="{D42A27DB-BD31-4B8C-83A1-F6EECF244321}">
                <p14:modId xmlns:p14="http://schemas.microsoft.com/office/powerpoint/2010/main" val="2826506074"/>
              </p:ext>
            </p:extLst>
          </p:nvPr>
        </p:nvGraphicFramePr>
        <p:xfrm>
          <a:off x="800100" y="1765300"/>
          <a:ext cx="6134100" cy="4102102"/>
        </p:xfrm>
        <a:graphic>
          <a:graphicData uri="http://schemas.openxmlformats.org/drawingml/2006/table">
            <a:tbl>
              <a:tblPr/>
              <a:tblGrid>
                <a:gridCol w="1226820"/>
                <a:gridCol w="1226820"/>
                <a:gridCol w="1226820"/>
                <a:gridCol w="1226820"/>
                <a:gridCol w="1226820"/>
              </a:tblGrid>
              <a:tr h="826542">
                <a:tc>
                  <a:txBody>
                    <a:bodyPr/>
                    <a:lstStyle/>
                    <a:p>
                      <a:r>
                        <a:rPr lang="en-AU" sz="1600" dirty="0" smtClean="0"/>
                        <a:t>Oxide</a:t>
                      </a:r>
                      <a:endParaRPr lang="en-AU" sz="1600" dirty="0"/>
                    </a:p>
                  </a:txBody>
                  <a:tcPr marL="91447" marR="91447" marT="45723" marB="45723" anchor="ctr">
                    <a:lnL>
                      <a:noFill/>
                    </a:lnL>
                    <a:lnR>
                      <a:noFill/>
                    </a:lnR>
                    <a:lnT>
                      <a:noFill/>
                    </a:lnT>
                    <a:lnB>
                      <a:noFill/>
                    </a:lnB>
                    <a:lnTlToBr w="12700" cmpd="sng">
                      <a:noFill/>
                      <a:prstDash val="solid"/>
                    </a:lnTlToBr>
                    <a:lnBlToTr w="12700" cmpd="sng">
                      <a:noFill/>
                      <a:prstDash val="solid"/>
                    </a:lnBlToTr>
                  </a:tcPr>
                </a:tc>
                <a:tc>
                  <a:txBody>
                    <a:bodyPr/>
                    <a:lstStyle/>
                    <a:p>
                      <a:r>
                        <a:rPr lang="en-AU" sz="1600" dirty="0"/>
                        <a:t>Percent of Crust</a:t>
                      </a:r>
                    </a:p>
                  </a:txBody>
                  <a:tcPr marL="91447" marR="91447" marT="45723" marB="45723" anchor="ctr">
                    <a:lnL>
                      <a:noFill/>
                    </a:lnL>
                    <a:lnR>
                      <a:noFill/>
                    </a:lnR>
                    <a:lnT>
                      <a:noFill/>
                    </a:lnT>
                    <a:lnB>
                      <a:noFill/>
                    </a:lnB>
                    <a:lnTlToBr w="12700" cmpd="sng">
                      <a:noFill/>
                      <a:prstDash val="solid"/>
                    </a:lnTlToBr>
                    <a:lnBlToTr w="12700" cmpd="sng">
                      <a:noFill/>
                      <a:prstDash val="solid"/>
                    </a:lnBlToTr>
                  </a:tcPr>
                </a:tc>
                <a:tc>
                  <a:txBody>
                    <a:bodyPr/>
                    <a:lstStyle/>
                    <a:p>
                      <a:r>
                        <a:rPr lang="en-AU" sz="1600" dirty="0"/>
                        <a:t>Carbonate</a:t>
                      </a:r>
                    </a:p>
                  </a:txBody>
                  <a:tcPr marL="91447" marR="91447" marT="45723" marB="45723" anchor="ctr">
                    <a:lnL>
                      <a:noFill/>
                    </a:lnL>
                    <a:lnR>
                      <a:noFill/>
                    </a:lnR>
                    <a:lnT>
                      <a:noFill/>
                    </a:lnT>
                    <a:lnB>
                      <a:noFill/>
                    </a:lnB>
                    <a:lnTlToBr w="12700" cmpd="sng">
                      <a:noFill/>
                      <a:prstDash val="solid"/>
                    </a:lnTlToBr>
                    <a:lnBlToTr w="12700" cmpd="sng">
                      <a:noFill/>
                      <a:prstDash val="solid"/>
                    </a:lnBlToTr>
                  </a:tcPr>
                </a:tc>
                <a:tc>
                  <a:txBody>
                    <a:bodyPr/>
                    <a:lstStyle/>
                    <a:p>
                      <a:r>
                        <a:rPr lang="en-AU" sz="1600" dirty="0">
                          <a:hlinkClick r:id="rId3" tooltip="Standard enthalpy change of reaction"/>
                        </a:rPr>
                        <a:t>Enthalpy change</a:t>
                      </a:r>
                      <a:r>
                        <a:rPr lang="en-AU" sz="1600" dirty="0"/>
                        <a:t/>
                      </a:r>
                      <a:br>
                        <a:rPr lang="en-AU" sz="1600" dirty="0"/>
                      </a:br>
                      <a:r>
                        <a:rPr lang="en-AU" sz="1600" dirty="0"/>
                        <a:t>(kJ/mol)</a:t>
                      </a:r>
                    </a:p>
                  </a:txBody>
                  <a:tcPr marL="91447" marR="91447" marT="45723" marB="45723" anchor="ctr">
                    <a:lnL>
                      <a:noFill/>
                    </a:lnL>
                    <a:lnR>
                      <a:noFill/>
                    </a:lnR>
                    <a:lnT>
                      <a:noFill/>
                    </a:lnT>
                    <a:lnB>
                      <a:noFill/>
                    </a:lnB>
                    <a:lnTlToBr w="12700" cmpd="sng">
                      <a:noFill/>
                      <a:prstDash val="solid"/>
                    </a:lnTlToBr>
                    <a:lnBlToTr w="12700" cmpd="sng">
                      <a:noFill/>
                      <a:prstDash val="solid"/>
                    </a:lnBlToTr>
                  </a:tcPr>
                </a:tc>
                <a:tc>
                  <a:txBody>
                    <a:bodyPr/>
                    <a:lstStyle/>
                    <a:p>
                      <a:r>
                        <a:rPr lang="en-AU" sz="1600" dirty="0" smtClean="0"/>
                        <a:t>Comment</a:t>
                      </a:r>
                      <a:endParaRPr lang="en-AU" sz="1600" dirty="0"/>
                    </a:p>
                  </a:txBody>
                  <a:tcPr marL="91447" marR="91447" marT="45723" marB="45723" anchor="ctr">
                    <a:lnL>
                      <a:noFill/>
                    </a:lnL>
                    <a:lnR>
                      <a:noFill/>
                    </a:lnR>
                    <a:lnT>
                      <a:noFill/>
                    </a:lnT>
                    <a:lnB>
                      <a:noFill/>
                    </a:lnB>
                    <a:lnTlToBr w="12700" cmpd="sng">
                      <a:noFill/>
                      <a:prstDash val="solid"/>
                    </a:lnTlToBr>
                    <a:lnBlToTr w="12700" cmpd="sng">
                      <a:noFill/>
                      <a:prstDash val="solid"/>
                    </a:lnBlToTr>
                  </a:tcPr>
                </a:tc>
              </a:tr>
              <a:tr h="336740">
                <a:tc>
                  <a:txBody>
                    <a:bodyPr/>
                    <a:lstStyle/>
                    <a:p>
                      <a:r>
                        <a:rPr lang="en-AU" sz="1600" dirty="0">
                          <a:effectLst/>
                        </a:rPr>
                        <a:t>SiO</a:t>
                      </a:r>
                      <a:r>
                        <a:rPr lang="en-AU" sz="1600" baseline="-25000" dirty="0">
                          <a:effectLst/>
                        </a:rPr>
                        <a:t>2</a:t>
                      </a:r>
                      <a:endParaRPr lang="en-AU" sz="1600" dirty="0"/>
                    </a:p>
                  </a:txBody>
                  <a:tcPr marL="91447" marR="91447" marT="45723" marB="45723" anchor="ctr">
                    <a:lnL>
                      <a:noFill/>
                    </a:lnL>
                    <a:lnR>
                      <a:noFill/>
                    </a:lnR>
                    <a:lnT>
                      <a:noFill/>
                    </a:lnT>
                    <a:lnB>
                      <a:noFill/>
                    </a:lnB>
                    <a:lnTlToBr w="12700" cmpd="sng">
                      <a:noFill/>
                      <a:prstDash val="solid"/>
                    </a:lnTlToBr>
                    <a:lnBlToTr w="12700" cmpd="sng">
                      <a:noFill/>
                      <a:prstDash val="solid"/>
                    </a:lnBlToTr>
                  </a:tcPr>
                </a:tc>
                <a:tc>
                  <a:txBody>
                    <a:bodyPr/>
                    <a:lstStyle/>
                    <a:p>
                      <a:r>
                        <a:rPr lang="en-AU" sz="1600" dirty="0"/>
                        <a:t>59.71</a:t>
                      </a:r>
                    </a:p>
                  </a:txBody>
                  <a:tcPr marL="91447" marR="91447" marT="45723" marB="45723" anchor="ctr">
                    <a:lnL>
                      <a:noFill/>
                    </a:lnL>
                    <a:lnR>
                      <a:noFill/>
                    </a:lnR>
                    <a:lnT>
                      <a:noFill/>
                    </a:lnT>
                    <a:lnB>
                      <a:noFill/>
                    </a:lnB>
                    <a:lnTlToBr w="12700" cmpd="sng">
                      <a:noFill/>
                      <a:prstDash val="solid"/>
                    </a:lnTlToBr>
                    <a:lnBlToTr w="12700" cmpd="sng">
                      <a:noFill/>
                      <a:prstDash val="solid"/>
                    </a:lnBlToTr>
                  </a:tcPr>
                </a:tc>
                <a:tc>
                  <a:txBody>
                    <a:bodyPr/>
                    <a:lstStyle/>
                    <a:p>
                      <a:endParaRPr lang="en-AU" sz="1600" dirty="0"/>
                    </a:p>
                  </a:txBody>
                  <a:tcPr marL="91447" marR="91447" marT="45723" marB="45723" anchor="ctr">
                    <a:lnL>
                      <a:noFill/>
                    </a:lnL>
                    <a:lnR>
                      <a:noFill/>
                    </a:lnR>
                    <a:lnT>
                      <a:noFill/>
                    </a:lnT>
                    <a:lnB>
                      <a:noFill/>
                    </a:lnB>
                    <a:lnTlToBr w="12700" cmpd="sng">
                      <a:noFill/>
                      <a:prstDash val="solid"/>
                    </a:lnTlToBr>
                    <a:lnBlToTr w="12700" cmpd="sng">
                      <a:noFill/>
                      <a:prstDash val="solid"/>
                    </a:lnBlToTr>
                  </a:tcPr>
                </a:tc>
                <a:tc>
                  <a:txBody>
                    <a:bodyPr/>
                    <a:lstStyle/>
                    <a:p>
                      <a:endParaRPr lang="en-AU" sz="1600" dirty="0"/>
                    </a:p>
                  </a:txBody>
                  <a:tcPr marL="91447" marR="91447" marT="45723" marB="45723" anchor="ctr">
                    <a:lnL>
                      <a:noFill/>
                    </a:lnL>
                    <a:lnR>
                      <a:noFill/>
                    </a:lnR>
                    <a:lnT>
                      <a:noFill/>
                    </a:lnT>
                    <a:lnB>
                      <a:noFill/>
                    </a:lnB>
                    <a:lnTlToBr w="12700" cmpd="sng">
                      <a:noFill/>
                      <a:prstDash val="solid"/>
                    </a:lnTlToBr>
                    <a:lnBlToTr w="12700" cmpd="sng">
                      <a:noFill/>
                      <a:prstDash val="solid"/>
                    </a:lnBlToTr>
                  </a:tcPr>
                </a:tc>
                <a:tc>
                  <a:txBody>
                    <a:bodyPr/>
                    <a:lstStyle/>
                    <a:p>
                      <a:r>
                        <a:rPr lang="en-AU" sz="1600" dirty="0" smtClean="0"/>
                        <a:t>Too difficult</a:t>
                      </a:r>
                      <a:endParaRPr lang="en-AU" sz="1600" dirty="0"/>
                    </a:p>
                  </a:txBody>
                  <a:tcPr marL="91447" marR="91447" marT="45723" marB="45723" anchor="ctr">
                    <a:lnL>
                      <a:noFill/>
                    </a:lnL>
                    <a:lnR>
                      <a:noFill/>
                    </a:lnR>
                    <a:lnT>
                      <a:noFill/>
                    </a:lnT>
                    <a:lnB>
                      <a:noFill/>
                    </a:lnB>
                    <a:lnTlToBr w="12700" cmpd="sng">
                      <a:noFill/>
                      <a:prstDash val="solid"/>
                    </a:lnTlToBr>
                    <a:lnBlToTr w="12700" cmpd="sng">
                      <a:noFill/>
                      <a:prstDash val="solid"/>
                    </a:lnBlToTr>
                  </a:tcPr>
                </a:tc>
              </a:tr>
              <a:tr h="336740">
                <a:tc>
                  <a:txBody>
                    <a:bodyPr/>
                    <a:lstStyle/>
                    <a:p>
                      <a:r>
                        <a:rPr lang="en-AU" sz="1600" dirty="0">
                          <a:effectLst/>
                        </a:rPr>
                        <a:t>Al</a:t>
                      </a:r>
                      <a:r>
                        <a:rPr lang="en-AU" sz="1600" baseline="-25000" dirty="0">
                          <a:effectLst/>
                        </a:rPr>
                        <a:t>2</a:t>
                      </a:r>
                      <a:r>
                        <a:rPr lang="en-AU" sz="1600" dirty="0">
                          <a:effectLst/>
                        </a:rPr>
                        <a:t>O</a:t>
                      </a:r>
                      <a:r>
                        <a:rPr lang="en-AU" sz="1600" baseline="-25000" dirty="0">
                          <a:effectLst/>
                        </a:rPr>
                        <a:t>3</a:t>
                      </a:r>
                      <a:endParaRPr lang="en-AU" sz="1600" dirty="0"/>
                    </a:p>
                  </a:txBody>
                  <a:tcPr marL="91447" marR="91447" marT="45723" marB="45723" anchor="ctr">
                    <a:lnL>
                      <a:noFill/>
                    </a:lnL>
                    <a:lnR>
                      <a:noFill/>
                    </a:lnR>
                    <a:lnT>
                      <a:noFill/>
                    </a:lnT>
                    <a:lnB>
                      <a:noFill/>
                    </a:lnB>
                    <a:lnTlToBr w="12700" cmpd="sng">
                      <a:noFill/>
                      <a:prstDash val="solid"/>
                    </a:lnTlToBr>
                    <a:lnBlToTr w="12700" cmpd="sng">
                      <a:noFill/>
                      <a:prstDash val="solid"/>
                    </a:lnBlToTr>
                  </a:tcPr>
                </a:tc>
                <a:tc>
                  <a:txBody>
                    <a:bodyPr/>
                    <a:lstStyle/>
                    <a:p>
                      <a:r>
                        <a:rPr lang="en-AU" sz="1600" dirty="0"/>
                        <a:t>15.41</a:t>
                      </a:r>
                    </a:p>
                  </a:txBody>
                  <a:tcPr marL="91447" marR="91447" marT="45723" marB="45723" anchor="ctr">
                    <a:lnL>
                      <a:noFill/>
                    </a:lnL>
                    <a:lnR>
                      <a:noFill/>
                    </a:lnR>
                    <a:lnT>
                      <a:noFill/>
                    </a:lnT>
                    <a:lnB>
                      <a:noFill/>
                    </a:lnB>
                    <a:lnTlToBr w="12700" cmpd="sng">
                      <a:noFill/>
                      <a:prstDash val="solid"/>
                    </a:lnTlToBr>
                    <a:lnBlToTr w="12700" cmpd="sng">
                      <a:noFill/>
                      <a:prstDash val="solid"/>
                    </a:lnBlToTr>
                  </a:tcPr>
                </a:tc>
                <a:tc>
                  <a:txBody>
                    <a:bodyPr/>
                    <a:lstStyle/>
                    <a:p>
                      <a:endParaRPr lang="en-AU" sz="1600" dirty="0"/>
                    </a:p>
                  </a:txBody>
                  <a:tcPr marL="91447" marR="91447" marT="45723" marB="45723" anchor="ctr">
                    <a:lnL>
                      <a:noFill/>
                    </a:lnL>
                    <a:lnR>
                      <a:noFill/>
                    </a:lnR>
                    <a:lnT>
                      <a:noFill/>
                    </a:lnT>
                    <a:lnB>
                      <a:noFill/>
                    </a:lnB>
                    <a:lnTlToBr w="12700" cmpd="sng">
                      <a:noFill/>
                      <a:prstDash val="solid"/>
                    </a:lnTlToBr>
                    <a:lnBlToTr w="12700" cmpd="sng">
                      <a:noFill/>
                      <a:prstDash val="solid"/>
                    </a:lnBlToTr>
                  </a:tcPr>
                </a:tc>
                <a:tc>
                  <a:txBody>
                    <a:bodyPr/>
                    <a:lstStyle/>
                    <a:p>
                      <a:endParaRPr lang="en-AU" sz="1600" dirty="0"/>
                    </a:p>
                  </a:txBody>
                  <a:tcPr marL="91447" marR="91447" marT="45723" marB="45723" anchor="ctr">
                    <a:lnL>
                      <a:noFill/>
                    </a:lnL>
                    <a:lnR>
                      <a:noFill/>
                    </a:lnR>
                    <a:lnT>
                      <a:noFill/>
                    </a:lnT>
                    <a:lnB>
                      <a:noFill/>
                    </a:lnB>
                    <a:lnTlToBr w="12700" cmpd="sng">
                      <a:noFill/>
                      <a:prstDash val="solid"/>
                    </a:lnTlToBr>
                    <a:lnBlToTr w="12700" cmpd="sng">
                      <a:noFill/>
                      <a:prstDash val="solid"/>
                    </a:lnBlToTr>
                  </a:tcPr>
                </a:tc>
                <a:tc>
                  <a:txBody>
                    <a:bodyPr/>
                    <a:lstStyle/>
                    <a:p>
                      <a:r>
                        <a:rPr lang="en-AU" sz="1600" dirty="0" smtClean="0"/>
                        <a:t>Too difficult</a:t>
                      </a:r>
                      <a:endParaRPr lang="en-AU" sz="1600" dirty="0"/>
                    </a:p>
                  </a:txBody>
                  <a:tcPr marL="91447" marR="91447" marT="45723" marB="45723" anchor="ctr">
                    <a:lnL>
                      <a:noFill/>
                    </a:lnL>
                    <a:lnR>
                      <a:noFill/>
                    </a:lnR>
                    <a:lnT>
                      <a:noFill/>
                    </a:lnT>
                    <a:lnB>
                      <a:noFill/>
                    </a:lnB>
                    <a:lnTlToBr w="12700" cmpd="sng">
                      <a:noFill/>
                      <a:prstDash val="solid"/>
                    </a:lnTlToBr>
                    <a:lnBlToTr w="12700" cmpd="sng">
                      <a:noFill/>
                      <a:prstDash val="solid"/>
                    </a:lnBlToTr>
                  </a:tcPr>
                </a:tc>
              </a:tr>
              <a:tr h="336740">
                <a:tc>
                  <a:txBody>
                    <a:bodyPr/>
                    <a:lstStyle/>
                    <a:p>
                      <a:r>
                        <a:rPr lang="en-AU" sz="1600" dirty="0"/>
                        <a:t>CaO</a:t>
                      </a:r>
                    </a:p>
                  </a:txBody>
                  <a:tcPr marL="91447" marR="91447" marT="45723" marB="45723" anchor="ctr">
                    <a:lnL>
                      <a:noFill/>
                    </a:lnL>
                    <a:lnR>
                      <a:noFill/>
                    </a:lnR>
                    <a:lnT>
                      <a:noFill/>
                    </a:lnT>
                    <a:lnB>
                      <a:noFill/>
                    </a:lnB>
                    <a:lnTlToBr w="12700" cmpd="sng">
                      <a:noFill/>
                      <a:prstDash val="solid"/>
                    </a:lnTlToBr>
                    <a:lnBlToTr w="12700" cmpd="sng">
                      <a:noFill/>
                      <a:prstDash val="solid"/>
                    </a:lnBlToTr>
                  </a:tcPr>
                </a:tc>
                <a:tc>
                  <a:txBody>
                    <a:bodyPr/>
                    <a:lstStyle/>
                    <a:p>
                      <a:r>
                        <a:rPr lang="en-AU" sz="1600" dirty="0"/>
                        <a:t>4.90</a:t>
                      </a:r>
                    </a:p>
                  </a:txBody>
                  <a:tcPr marL="91447" marR="91447" marT="45723" marB="45723" anchor="ctr">
                    <a:lnL>
                      <a:noFill/>
                    </a:lnL>
                    <a:lnR>
                      <a:noFill/>
                    </a:lnR>
                    <a:lnT>
                      <a:noFill/>
                    </a:lnT>
                    <a:lnB>
                      <a:noFill/>
                    </a:lnB>
                    <a:lnTlToBr w="12700" cmpd="sng">
                      <a:noFill/>
                      <a:prstDash val="solid"/>
                    </a:lnTlToBr>
                    <a:lnBlToTr w="12700" cmpd="sng">
                      <a:noFill/>
                      <a:prstDash val="solid"/>
                    </a:lnBlToTr>
                  </a:tcPr>
                </a:tc>
                <a:tc>
                  <a:txBody>
                    <a:bodyPr/>
                    <a:lstStyle/>
                    <a:p>
                      <a:r>
                        <a:rPr lang="en-AU" sz="1600" dirty="0">
                          <a:effectLst/>
                          <a:hlinkClick r:id="rId4" tooltip="Calcium carbonate"/>
                        </a:rPr>
                        <a:t>CaCO</a:t>
                      </a:r>
                      <a:r>
                        <a:rPr lang="en-AU" sz="1600" baseline="-25000" dirty="0">
                          <a:effectLst/>
                          <a:hlinkClick r:id="rId4" tooltip="Calcium carbonate"/>
                        </a:rPr>
                        <a:t>3</a:t>
                      </a:r>
                      <a:endParaRPr lang="en-AU" sz="1600" dirty="0"/>
                    </a:p>
                  </a:txBody>
                  <a:tcPr marL="91447" marR="91447" marT="45723" marB="45723" anchor="ctr">
                    <a:lnL>
                      <a:noFill/>
                    </a:lnL>
                    <a:lnR>
                      <a:noFill/>
                    </a:lnR>
                    <a:lnT>
                      <a:noFill/>
                    </a:lnT>
                    <a:lnB>
                      <a:noFill/>
                    </a:lnB>
                    <a:lnTlToBr w="12700" cmpd="sng">
                      <a:noFill/>
                      <a:prstDash val="solid"/>
                    </a:lnTlToBr>
                    <a:lnBlToTr w="12700" cmpd="sng">
                      <a:noFill/>
                      <a:prstDash val="solid"/>
                    </a:lnBlToTr>
                  </a:tcPr>
                </a:tc>
                <a:tc>
                  <a:txBody>
                    <a:bodyPr/>
                    <a:lstStyle/>
                    <a:p>
                      <a:r>
                        <a:rPr lang="en-AU" sz="1600" dirty="0"/>
                        <a:t>-179</a:t>
                      </a:r>
                    </a:p>
                  </a:txBody>
                  <a:tcPr marL="91447" marR="91447" marT="45723" marB="45723" anchor="ctr">
                    <a:lnL>
                      <a:noFill/>
                    </a:lnL>
                    <a:lnR>
                      <a:noFill/>
                    </a:lnR>
                    <a:lnT>
                      <a:noFill/>
                    </a:lnT>
                    <a:lnB>
                      <a:noFill/>
                    </a:lnB>
                    <a:lnTlToBr w="12700" cmpd="sng">
                      <a:noFill/>
                      <a:prstDash val="solid"/>
                    </a:lnTlToBr>
                    <a:lnBlToTr w="12700" cmpd="sng">
                      <a:noFill/>
                      <a:prstDash val="solid"/>
                    </a:lnBlToTr>
                  </a:tcPr>
                </a:tc>
                <a:tc>
                  <a:txBody>
                    <a:bodyPr/>
                    <a:lstStyle/>
                    <a:p>
                      <a:r>
                        <a:rPr lang="en-AU" sz="1600" dirty="0" smtClean="0"/>
                        <a:t>Feasible</a:t>
                      </a:r>
                      <a:endParaRPr lang="en-AU" sz="1600" dirty="0"/>
                    </a:p>
                  </a:txBody>
                  <a:tcPr marL="91447" marR="91447" marT="45723" marB="45723" anchor="ctr">
                    <a:lnL>
                      <a:noFill/>
                    </a:lnL>
                    <a:lnR>
                      <a:noFill/>
                    </a:lnR>
                    <a:lnT>
                      <a:noFill/>
                    </a:lnT>
                    <a:lnB>
                      <a:noFill/>
                    </a:lnB>
                    <a:lnTlToBr w="12700" cmpd="sng">
                      <a:noFill/>
                      <a:prstDash val="solid"/>
                    </a:lnTlToBr>
                    <a:lnBlToTr w="12700" cmpd="sng">
                      <a:noFill/>
                      <a:prstDash val="solid"/>
                    </a:lnBlToTr>
                  </a:tcPr>
                </a:tc>
              </a:tr>
              <a:tr h="336740">
                <a:tc>
                  <a:txBody>
                    <a:bodyPr/>
                    <a:lstStyle/>
                    <a:p>
                      <a:r>
                        <a:rPr lang="en-AU" sz="1600" dirty="0" smtClean="0"/>
                        <a:t>rMgO</a:t>
                      </a:r>
                      <a:endParaRPr lang="en-AU" sz="1600" dirty="0"/>
                    </a:p>
                  </a:txBody>
                  <a:tcPr marL="91447" marR="91447" marT="45723" marB="45723" anchor="ctr">
                    <a:lnL>
                      <a:noFill/>
                    </a:lnL>
                    <a:lnR>
                      <a:noFill/>
                    </a:lnR>
                    <a:lnT>
                      <a:noFill/>
                    </a:lnT>
                    <a:lnB>
                      <a:noFill/>
                    </a:lnB>
                    <a:lnTlToBr w="12700" cmpd="sng">
                      <a:noFill/>
                      <a:prstDash val="solid"/>
                    </a:lnTlToBr>
                    <a:lnBlToTr w="12700" cmpd="sng">
                      <a:noFill/>
                      <a:prstDash val="solid"/>
                    </a:lnBlToTr>
                  </a:tcPr>
                </a:tc>
                <a:tc>
                  <a:txBody>
                    <a:bodyPr/>
                    <a:lstStyle/>
                    <a:p>
                      <a:r>
                        <a:rPr lang="en-AU" sz="1600" dirty="0"/>
                        <a:t>4.36</a:t>
                      </a:r>
                    </a:p>
                  </a:txBody>
                  <a:tcPr marL="91447" marR="91447" marT="45723" marB="45723" anchor="ctr">
                    <a:lnL>
                      <a:noFill/>
                    </a:lnL>
                    <a:lnR>
                      <a:noFill/>
                    </a:lnR>
                    <a:lnT>
                      <a:noFill/>
                    </a:lnT>
                    <a:lnB>
                      <a:noFill/>
                    </a:lnB>
                    <a:lnTlToBr w="12700" cmpd="sng">
                      <a:noFill/>
                      <a:prstDash val="solid"/>
                    </a:lnTlToBr>
                    <a:lnBlToTr w="12700" cmpd="sng">
                      <a:noFill/>
                      <a:prstDash val="solid"/>
                    </a:lnBlToTr>
                  </a:tcPr>
                </a:tc>
                <a:tc>
                  <a:txBody>
                    <a:bodyPr/>
                    <a:lstStyle/>
                    <a:p>
                      <a:r>
                        <a:rPr lang="en-AU" sz="1600" dirty="0">
                          <a:effectLst/>
                          <a:hlinkClick r:id="rId5" tooltip="Magnesium carbonate"/>
                        </a:rPr>
                        <a:t>MgCO</a:t>
                      </a:r>
                      <a:r>
                        <a:rPr lang="en-AU" sz="1600" baseline="-25000" dirty="0">
                          <a:effectLst/>
                          <a:hlinkClick r:id="rId5" tooltip="Magnesium carbonate"/>
                        </a:rPr>
                        <a:t>3</a:t>
                      </a:r>
                      <a:endParaRPr lang="en-AU" sz="1600" dirty="0"/>
                    </a:p>
                  </a:txBody>
                  <a:tcPr marL="91447" marR="91447" marT="45723" marB="45723" anchor="ctr">
                    <a:lnL>
                      <a:noFill/>
                    </a:lnL>
                    <a:lnR>
                      <a:noFill/>
                    </a:lnR>
                    <a:lnT>
                      <a:noFill/>
                    </a:lnT>
                    <a:lnB>
                      <a:noFill/>
                    </a:lnB>
                    <a:lnTlToBr w="12700" cmpd="sng">
                      <a:noFill/>
                      <a:prstDash val="solid"/>
                    </a:lnTlToBr>
                    <a:lnBlToTr w="12700" cmpd="sng">
                      <a:noFill/>
                      <a:prstDash val="solid"/>
                    </a:lnBlToTr>
                  </a:tcPr>
                </a:tc>
                <a:tc>
                  <a:txBody>
                    <a:bodyPr/>
                    <a:lstStyle/>
                    <a:p>
                      <a:r>
                        <a:rPr lang="en-AU" sz="1600" dirty="0"/>
                        <a:t>-117</a:t>
                      </a:r>
                    </a:p>
                  </a:txBody>
                  <a:tcPr marL="91447" marR="91447" marT="45723" marB="45723" anchor="ctr">
                    <a:lnL>
                      <a:noFill/>
                    </a:lnL>
                    <a:lnR>
                      <a:noFill/>
                    </a:lnR>
                    <a:lnT>
                      <a:noFill/>
                    </a:lnT>
                    <a:lnB>
                      <a:noFill/>
                    </a:lnB>
                    <a:lnTlToBr w="12700" cmpd="sng">
                      <a:noFill/>
                      <a:prstDash val="solid"/>
                    </a:lnTlToBr>
                    <a:lnBlToTr w="12700" cmpd="sng">
                      <a:noFill/>
                      <a:prstDash val="solid"/>
                    </a:lnBlToTr>
                  </a:tcPr>
                </a:tc>
                <a:tc>
                  <a:txBody>
                    <a:bodyPr/>
                    <a:lstStyle/>
                    <a:p>
                      <a:r>
                        <a:rPr lang="en-AU" sz="1600" dirty="0" smtClean="0"/>
                        <a:t>Feasible</a:t>
                      </a:r>
                      <a:endParaRPr lang="en-AU" sz="1600" dirty="0"/>
                    </a:p>
                  </a:txBody>
                  <a:tcPr marL="91447" marR="91447" marT="45723" marB="45723" anchor="ctr">
                    <a:lnL>
                      <a:noFill/>
                    </a:lnL>
                    <a:lnR>
                      <a:noFill/>
                    </a:lnR>
                    <a:lnT>
                      <a:noFill/>
                    </a:lnT>
                    <a:lnB>
                      <a:noFill/>
                    </a:lnB>
                    <a:lnTlToBr w="12700" cmpd="sng">
                      <a:noFill/>
                      <a:prstDash val="solid"/>
                    </a:lnTlToBr>
                    <a:lnBlToTr w="12700" cmpd="sng">
                      <a:noFill/>
                      <a:prstDash val="solid"/>
                    </a:lnBlToTr>
                  </a:tcPr>
                </a:tc>
              </a:tr>
              <a:tr h="336740">
                <a:tc>
                  <a:txBody>
                    <a:bodyPr/>
                    <a:lstStyle/>
                    <a:p>
                      <a:r>
                        <a:rPr lang="en-AU" sz="1600" dirty="0">
                          <a:effectLst/>
                        </a:rPr>
                        <a:t>Na</a:t>
                      </a:r>
                      <a:r>
                        <a:rPr lang="en-AU" sz="1600" baseline="-25000" dirty="0">
                          <a:effectLst/>
                        </a:rPr>
                        <a:t>2</a:t>
                      </a:r>
                      <a:r>
                        <a:rPr lang="en-AU" sz="1600" dirty="0">
                          <a:effectLst/>
                        </a:rPr>
                        <a:t>O</a:t>
                      </a:r>
                      <a:endParaRPr lang="en-AU" sz="1600" dirty="0"/>
                    </a:p>
                  </a:txBody>
                  <a:tcPr marL="91447" marR="91447" marT="45723" marB="45723" anchor="ctr">
                    <a:lnL>
                      <a:noFill/>
                    </a:lnL>
                    <a:lnR>
                      <a:noFill/>
                    </a:lnR>
                    <a:lnT>
                      <a:noFill/>
                    </a:lnT>
                    <a:lnB>
                      <a:noFill/>
                    </a:lnB>
                    <a:lnTlToBr w="12700" cmpd="sng">
                      <a:noFill/>
                      <a:prstDash val="solid"/>
                    </a:lnTlToBr>
                    <a:lnBlToTr w="12700" cmpd="sng">
                      <a:noFill/>
                      <a:prstDash val="solid"/>
                    </a:lnBlToTr>
                  </a:tcPr>
                </a:tc>
                <a:tc>
                  <a:txBody>
                    <a:bodyPr/>
                    <a:lstStyle/>
                    <a:p>
                      <a:r>
                        <a:rPr lang="en-AU" sz="1600" dirty="0"/>
                        <a:t>3.55</a:t>
                      </a:r>
                    </a:p>
                  </a:txBody>
                  <a:tcPr marL="91447" marR="91447" marT="45723" marB="45723" anchor="ctr">
                    <a:lnL>
                      <a:noFill/>
                    </a:lnL>
                    <a:lnR>
                      <a:noFill/>
                    </a:lnR>
                    <a:lnT>
                      <a:noFill/>
                    </a:lnT>
                    <a:lnB>
                      <a:noFill/>
                    </a:lnB>
                    <a:lnTlToBr w="12700" cmpd="sng">
                      <a:noFill/>
                      <a:prstDash val="solid"/>
                    </a:lnTlToBr>
                    <a:lnBlToTr w="12700" cmpd="sng">
                      <a:noFill/>
                      <a:prstDash val="solid"/>
                    </a:lnBlToTr>
                  </a:tcPr>
                </a:tc>
                <a:tc>
                  <a:txBody>
                    <a:bodyPr/>
                    <a:lstStyle/>
                    <a:p>
                      <a:r>
                        <a:rPr lang="en-AU" sz="1600" dirty="0">
                          <a:effectLst/>
                          <a:hlinkClick r:id="rId6" tooltip="Sodium carbonate"/>
                        </a:rPr>
                        <a:t>Na</a:t>
                      </a:r>
                      <a:r>
                        <a:rPr lang="en-AU" sz="1600" baseline="-25000" dirty="0">
                          <a:effectLst/>
                          <a:hlinkClick r:id="rId6" tooltip="Sodium carbonate"/>
                        </a:rPr>
                        <a:t>2</a:t>
                      </a:r>
                      <a:r>
                        <a:rPr lang="en-AU" sz="1600" dirty="0">
                          <a:effectLst/>
                          <a:hlinkClick r:id="rId6" tooltip="Sodium carbonate"/>
                        </a:rPr>
                        <a:t>CO</a:t>
                      </a:r>
                      <a:r>
                        <a:rPr lang="en-AU" sz="1600" baseline="-25000" dirty="0">
                          <a:effectLst/>
                          <a:hlinkClick r:id="rId6" tooltip="Sodium carbonate"/>
                        </a:rPr>
                        <a:t>3</a:t>
                      </a:r>
                      <a:endParaRPr lang="en-AU" sz="1600" dirty="0"/>
                    </a:p>
                  </a:txBody>
                  <a:tcPr marL="91447" marR="91447" marT="45723" marB="45723" anchor="ctr">
                    <a:lnL>
                      <a:noFill/>
                    </a:lnL>
                    <a:lnR>
                      <a:noFill/>
                    </a:lnR>
                    <a:lnT>
                      <a:noFill/>
                    </a:lnT>
                    <a:lnB>
                      <a:noFill/>
                    </a:lnB>
                    <a:lnTlToBr w="12700" cmpd="sng">
                      <a:noFill/>
                      <a:prstDash val="solid"/>
                    </a:lnTlToBr>
                    <a:lnBlToTr w="12700" cmpd="sng">
                      <a:noFill/>
                      <a:prstDash val="solid"/>
                    </a:lnBlToTr>
                  </a:tcPr>
                </a:tc>
                <a:tc>
                  <a:txBody>
                    <a:bodyPr/>
                    <a:lstStyle/>
                    <a:p>
                      <a:endParaRPr lang="en-AU" sz="1600" dirty="0"/>
                    </a:p>
                  </a:txBody>
                  <a:tcPr marL="91447" marR="91447" marT="45723" marB="45723" anchor="ctr">
                    <a:lnL>
                      <a:noFill/>
                    </a:lnL>
                    <a:lnR>
                      <a:noFill/>
                    </a:lnR>
                    <a:lnT>
                      <a:noFill/>
                    </a:lnT>
                    <a:lnB>
                      <a:noFill/>
                    </a:lnB>
                    <a:lnTlToBr w="12700" cmpd="sng">
                      <a:noFill/>
                      <a:prstDash val="solid"/>
                    </a:lnTlToBr>
                    <a:lnBlToTr w="12700" cmpd="sng">
                      <a:noFill/>
                      <a:prstDash val="solid"/>
                    </a:lnBlToTr>
                  </a:tcPr>
                </a:tc>
                <a:tc>
                  <a:txBody>
                    <a:bodyPr/>
                    <a:lstStyle/>
                    <a:p>
                      <a:r>
                        <a:rPr lang="en-AU" sz="1600" dirty="0" smtClean="0"/>
                        <a:t>Too soluble</a:t>
                      </a:r>
                      <a:endParaRPr lang="en-AU" sz="1600" dirty="0"/>
                    </a:p>
                  </a:txBody>
                  <a:tcPr marL="91447" marR="91447" marT="45723" marB="45723" anchor="ctr">
                    <a:lnL>
                      <a:noFill/>
                    </a:lnL>
                    <a:lnR>
                      <a:noFill/>
                    </a:lnR>
                    <a:lnT>
                      <a:noFill/>
                    </a:lnT>
                    <a:lnB>
                      <a:noFill/>
                    </a:lnB>
                    <a:lnTlToBr w="12700" cmpd="sng">
                      <a:noFill/>
                      <a:prstDash val="solid"/>
                    </a:lnTlToBr>
                    <a:lnBlToTr w="12700" cmpd="sng">
                      <a:noFill/>
                      <a:prstDash val="solid"/>
                    </a:lnBlToTr>
                  </a:tcPr>
                </a:tc>
              </a:tr>
              <a:tr h="336740">
                <a:tc>
                  <a:txBody>
                    <a:bodyPr/>
                    <a:lstStyle/>
                    <a:p>
                      <a:r>
                        <a:rPr lang="en-AU" sz="1600" dirty="0"/>
                        <a:t>FeO</a:t>
                      </a:r>
                    </a:p>
                  </a:txBody>
                  <a:tcPr marL="91447" marR="91447" marT="45723" marB="45723" anchor="ctr">
                    <a:lnL>
                      <a:noFill/>
                    </a:lnL>
                    <a:lnR>
                      <a:noFill/>
                    </a:lnR>
                    <a:lnT>
                      <a:noFill/>
                    </a:lnT>
                    <a:lnB>
                      <a:noFill/>
                    </a:lnB>
                    <a:lnTlToBr w="12700" cmpd="sng">
                      <a:noFill/>
                      <a:prstDash val="solid"/>
                    </a:lnTlToBr>
                    <a:lnBlToTr w="12700" cmpd="sng">
                      <a:noFill/>
                      <a:prstDash val="solid"/>
                    </a:lnBlToTr>
                  </a:tcPr>
                </a:tc>
                <a:tc>
                  <a:txBody>
                    <a:bodyPr/>
                    <a:lstStyle/>
                    <a:p>
                      <a:r>
                        <a:rPr lang="en-AU" sz="1600" dirty="0"/>
                        <a:t>3.52</a:t>
                      </a:r>
                    </a:p>
                  </a:txBody>
                  <a:tcPr marL="91447" marR="91447" marT="45723" marB="45723" anchor="ctr">
                    <a:lnL>
                      <a:noFill/>
                    </a:lnL>
                    <a:lnR>
                      <a:noFill/>
                    </a:lnR>
                    <a:lnT>
                      <a:noFill/>
                    </a:lnT>
                    <a:lnB>
                      <a:noFill/>
                    </a:lnB>
                    <a:lnTlToBr w="12700" cmpd="sng">
                      <a:noFill/>
                      <a:prstDash val="solid"/>
                    </a:lnTlToBr>
                    <a:lnBlToTr w="12700" cmpd="sng">
                      <a:noFill/>
                      <a:prstDash val="solid"/>
                    </a:lnBlToTr>
                  </a:tcPr>
                </a:tc>
                <a:tc>
                  <a:txBody>
                    <a:bodyPr/>
                    <a:lstStyle/>
                    <a:p>
                      <a:r>
                        <a:rPr lang="en-AU" sz="1600" dirty="0">
                          <a:effectLst/>
                          <a:hlinkClick r:id="rId7" tooltip="Iron carbonate"/>
                        </a:rPr>
                        <a:t>FeCO</a:t>
                      </a:r>
                      <a:r>
                        <a:rPr lang="en-AU" sz="1600" baseline="-25000" dirty="0">
                          <a:effectLst/>
                          <a:hlinkClick r:id="rId7" tooltip="Iron carbonate"/>
                        </a:rPr>
                        <a:t>3</a:t>
                      </a:r>
                      <a:endParaRPr lang="en-AU" sz="1600" dirty="0"/>
                    </a:p>
                  </a:txBody>
                  <a:tcPr marL="91447" marR="91447" marT="45723" marB="45723" anchor="ctr">
                    <a:lnL>
                      <a:noFill/>
                    </a:lnL>
                    <a:lnR>
                      <a:noFill/>
                    </a:lnR>
                    <a:lnT>
                      <a:noFill/>
                    </a:lnT>
                    <a:lnB>
                      <a:noFill/>
                    </a:lnB>
                    <a:lnTlToBr w="12700" cmpd="sng">
                      <a:noFill/>
                      <a:prstDash val="solid"/>
                    </a:lnTlToBr>
                    <a:lnBlToTr w="12700" cmpd="sng">
                      <a:noFill/>
                      <a:prstDash val="solid"/>
                    </a:lnBlToTr>
                  </a:tcPr>
                </a:tc>
                <a:tc>
                  <a:txBody>
                    <a:bodyPr/>
                    <a:lstStyle/>
                    <a:p>
                      <a:endParaRPr lang="en-AU" sz="1600" dirty="0"/>
                    </a:p>
                  </a:txBody>
                  <a:tcPr marL="91447" marR="91447" marT="45723" marB="45723" anchor="ctr">
                    <a:lnL>
                      <a:noFill/>
                    </a:lnL>
                    <a:lnR>
                      <a:noFill/>
                    </a:lnR>
                    <a:lnT>
                      <a:noFill/>
                    </a:lnT>
                    <a:lnB>
                      <a:noFill/>
                    </a:lnB>
                    <a:lnTlToBr w="12700" cmpd="sng">
                      <a:noFill/>
                      <a:prstDash val="solid"/>
                    </a:lnTlToBr>
                    <a:lnBlToTr w="12700" cmpd="sng">
                      <a:noFill/>
                      <a:prstDash val="solid"/>
                    </a:lnBlToTr>
                  </a:tcPr>
                </a:tc>
                <a:tc>
                  <a:txBody>
                    <a:bodyPr/>
                    <a:lstStyle/>
                    <a:p>
                      <a:r>
                        <a:rPr lang="en-AU" sz="1600" dirty="0" smtClean="0"/>
                        <a:t>Too difficult</a:t>
                      </a:r>
                      <a:endParaRPr lang="en-AU" sz="1600" dirty="0"/>
                    </a:p>
                  </a:txBody>
                  <a:tcPr marL="91447" marR="91447" marT="45723" marB="45723" anchor="ctr">
                    <a:lnL>
                      <a:noFill/>
                    </a:lnL>
                    <a:lnR>
                      <a:noFill/>
                    </a:lnR>
                    <a:lnT>
                      <a:noFill/>
                    </a:lnT>
                    <a:lnB>
                      <a:noFill/>
                    </a:lnB>
                    <a:lnTlToBr w="12700" cmpd="sng">
                      <a:noFill/>
                      <a:prstDash val="solid"/>
                    </a:lnTlToBr>
                    <a:lnBlToTr w="12700" cmpd="sng">
                      <a:noFill/>
                      <a:prstDash val="solid"/>
                    </a:lnBlToTr>
                  </a:tcPr>
                </a:tc>
              </a:tr>
              <a:tr h="336740">
                <a:tc>
                  <a:txBody>
                    <a:bodyPr/>
                    <a:lstStyle/>
                    <a:p>
                      <a:r>
                        <a:rPr lang="en-AU" sz="1600" dirty="0">
                          <a:effectLst/>
                        </a:rPr>
                        <a:t>K</a:t>
                      </a:r>
                      <a:r>
                        <a:rPr lang="en-AU" sz="1600" baseline="-25000" dirty="0">
                          <a:effectLst/>
                        </a:rPr>
                        <a:t>2</a:t>
                      </a:r>
                      <a:r>
                        <a:rPr lang="en-AU" sz="1600" dirty="0">
                          <a:effectLst/>
                        </a:rPr>
                        <a:t>O</a:t>
                      </a:r>
                      <a:endParaRPr lang="en-AU" sz="1600" dirty="0"/>
                    </a:p>
                  </a:txBody>
                  <a:tcPr marL="91447" marR="91447" marT="45723" marB="45723" anchor="ctr">
                    <a:lnL>
                      <a:noFill/>
                    </a:lnL>
                    <a:lnR>
                      <a:noFill/>
                    </a:lnR>
                    <a:lnT>
                      <a:noFill/>
                    </a:lnT>
                    <a:lnB>
                      <a:noFill/>
                    </a:lnB>
                    <a:lnTlToBr w="12700" cmpd="sng">
                      <a:noFill/>
                      <a:prstDash val="solid"/>
                    </a:lnTlToBr>
                    <a:lnBlToTr w="12700" cmpd="sng">
                      <a:noFill/>
                      <a:prstDash val="solid"/>
                    </a:lnBlToTr>
                  </a:tcPr>
                </a:tc>
                <a:tc>
                  <a:txBody>
                    <a:bodyPr/>
                    <a:lstStyle/>
                    <a:p>
                      <a:r>
                        <a:rPr lang="en-AU" sz="1600" dirty="0"/>
                        <a:t>2.80</a:t>
                      </a:r>
                    </a:p>
                  </a:txBody>
                  <a:tcPr marL="91447" marR="91447" marT="45723" marB="45723" anchor="ctr">
                    <a:lnL>
                      <a:noFill/>
                    </a:lnL>
                    <a:lnR>
                      <a:noFill/>
                    </a:lnR>
                    <a:lnT>
                      <a:noFill/>
                    </a:lnT>
                    <a:lnB>
                      <a:noFill/>
                    </a:lnB>
                    <a:lnTlToBr w="12700" cmpd="sng">
                      <a:noFill/>
                      <a:prstDash val="solid"/>
                    </a:lnTlToBr>
                    <a:lnBlToTr w="12700" cmpd="sng">
                      <a:noFill/>
                      <a:prstDash val="solid"/>
                    </a:lnBlToTr>
                  </a:tcPr>
                </a:tc>
                <a:tc>
                  <a:txBody>
                    <a:bodyPr/>
                    <a:lstStyle/>
                    <a:p>
                      <a:r>
                        <a:rPr lang="en-AU" sz="1600" dirty="0">
                          <a:effectLst/>
                          <a:hlinkClick r:id="rId8" tooltip="Potassium carbonate"/>
                        </a:rPr>
                        <a:t>K</a:t>
                      </a:r>
                      <a:r>
                        <a:rPr lang="en-AU" sz="1600" baseline="-25000" dirty="0">
                          <a:effectLst/>
                          <a:hlinkClick r:id="rId8" tooltip="Potassium carbonate"/>
                        </a:rPr>
                        <a:t>2</a:t>
                      </a:r>
                      <a:r>
                        <a:rPr lang="en-AU" sz="1600" dirty="0">
                          <a:effectLst/>
                          <a:hlinkClick r:id="rId8" tooltip="Potassium carbonate"/>
                        </a:rPr>
                        <a:t>CO</a:t>
                      </a:r>
                      <a:r>
                        <a:rPr lang="en-AU" sz="1600" baseline="-25000" dirty="0">
                          <a:effectLst/>
                          <a:hlinkClick r:id="rId8" tooltip="Potassium carbonate"/>
                        </a:rPr>
                        <a:t>3</a:t>
                      </a:r>
                      <a:endParaRPr lang="en-AU" sz="1600" dirty="0"/>
                    </a:p>
                  </a:txBody>
                  <a:tcPr marL="91447" marR="91447" marT="45723" marB="45723" anchor="ctr">
                    <a:lnL>
                      <a:noFill/>
                    </a:lnL>
                    <a:lnR>
                      <a:noFill/>
                    </a:lnR>
                    <a:lnT>
                      <a:noFill/>
                    </a:lnT>
                    <a:lnB>
                      <a:noFill/>
                    </a:lnB>
                    <a:lnTlToBr w="12700" cmpd="sng">
                      <a:noFill/>
                      <a:prstDash val="solid"/>
                    </a:lnTlToBr>
                    <a:lnBlToTr w="12700" cmpd="sng">
                      <a:noFill/>
                      <a:prstDash val="solid"/>
                    </a:lnBlToTr>
                  </a:tcPr>
                </a:tc>
                <a:tc>
                  <a:txBody>
                    <a:bodyPr/>
                    <a:lstStyle/>
                    <a:p>
                      <a:endParaRPr lang="en-AU" sz="1600" dirty="0"/>
                    </a:p>
                  </a:txBody>
                  <a:tcPr marL="91447" marR="91447" marT="45723" marB="45723" anchor="ctr">
                    <a:lnL>
                      <a:noFill/>
                    </a:lnL>
                    <a:lnR>
                      <a:noFill/>
                    </a:lnR>
                    <a:lnT>
                      <a:noFill/>
                    </a:lnT>
                    <a:lnB>
                      <a:noFill/>
                    </a:lnB>
                    <a:lnTlToBr w="12700" cmpd="sng">
                      <a:noFill/>
                      <a:prstDash val="solid"/>
                    </a:lnTlToBr>
                    <a:lnBlToTr w="12700" cmpd="sng">
                      <a:noFill/>
                      <a:prstDash val="solid"/>
                    </a:lnBlToTr>
                  </a:tcPr>
                </a:tc>
                <a:tc>
                  <a:txBody>
                    <a:bodyPr/>
                    <a:lstStyle/>
                    <a:p>
                      <a:r>
                        <a:rPr lang="en-AU" sz="1600" dirty="0" smtClean="0"/>
                        <a:t>Too soluble</a:t>
                      </a:r>
                      <a:endParaRPr lang="en-AU" sz="1600" dirty="0"/>
                    </a:p>
                  </a:txBody>
                  <a:tcPr marL="91447" marR="91447" marT="45723" marB="45723" anchor="ctr">
                    <a:lnL>
                      <a:noFill/>
                    </a:lnL>
                    <a:lnR>
                      <a:noFill/>
                    </a:lnR>
                    <a:lnT>
                      <a:noFill/>
                    </a:lnT>
                    <a:lnB>
                      <a:noFill/>
                    </a:lnB>
                    <a:lnTlToBr w="12700" cmpd="sng">
                      <a:noFill/>
                      <a:prstDash val="solid"/>
                    </a:lnTlToBr>
                    <a:lnBlToTr w="12700" cmpd="sng">
                      <a:noFill/>
                      <a:prstDash val="solid"/>
                    </a:lnBlToTr>
                  </a:tcPr>
                </a:tc>
              </a:tr>
              <a:tr h="336740">
                <a:tc>
                  <a:txBody>
                    <a:bodyPr/>
                    <a:lstStyle/>
                    <a:p>
                      <a:r>
                        <a:rPr lang="en-AU" sz="1600" dirty="0">
                          <a:effectLst/>
                        </a:rPr>
                        <a:t>Fe</a:t>
                      </a:r>
                      <a:r>
                        <a:rPr lang="en-AU" sz="1600" baseline="-25000" dirty="0">
                          <a:effectLst/>
                        </a:rPr>
                        <a:t>2</a:t>
                      </a:r>
                      <a:r>
                        <a:rPr lang="en-AU" sz="1600" dirty="0">
                          <a:effectLst/>
                        </a:rPr>
                        <a:t>O</a:t>
                      </a:r>
                      <a:r>
                        <a:rPr lang="en-AU" sz="1600" baseline="-25000" dirty="0">
                          <a:effectLst/>
                        </a:rPr>
                        <a:t>3</a:t>
                      </a:r>
                      <a:endParaRPr lang="en-AU" sz="1600" dirty="0"/>
                    </a:p>
                  </a:txBody>
                  <a:tcPr marL="91447" marR="91447" marT="45723" marB="45723" anchor="ctr">
                    <a:lnL>
                      <a:noFill/>
                    </a:lnL>
                    <a:lnR>
                      <a:noFill/>
                    </a:lnR>
                    <a:lnT>
                      <a:noFill/>
                    </a:lnT>
                    <a:lnB>
                      <a:noFill/>
                    </a:lnB>
                    <a:lnTlToBr w="12700" cmpd="sng">
                      <a:noFill/>
                      <a:prstDash val="solid"/>
                    </a:lnTlToBr>
                    <a:lnBlToTr w="12700" cmpd="sng">
                      <a:noFill/>
                      <a:prstDash val="solid"/>
                    </a:lnBlToTr>
                  </a:tcPr>
                </a:tc>
                <a:tc>
                  <a:txBody>
                    <a:bodyPr/>
                    <a:lstStyle/>
                    <a:p>
                      <a:r>
                        <a:rPr lang="en-AU" sz="1600" dirty="0"/>
                        <a:t>2.63</a:t>
                      </a:r>
                    </a:p>
                  </a:txBody>
                  <a:tcPr marL="91447" marR="91447" marT="45723" marB="45723" anchor="ctr">
                    <a:lnL>
                      <a:noFill/>
                    </a:lnL>
                    <a:lnR>
                      <a:noFill/>
                    </a:lnR>
                    <a:lnT>
                      <a:noFill/>
                    </a:lnT>
                    <a:lnB>
                      <a:noFill/>
                    </a:lnB>
                    <a:lnTlToBr w="12700" cmpd="sng">
                      <a:noFill/>
                      <a:prstDash val="solid"/>
                    </a:lnTlToBr>
                    <a:lnBlToTr w="12700" cmpd="sng">
                      <a:noFill/>
                      <a:prstDash val="solid"/>
                    </a:lnBlToTr>
                  </a:tcPr>
                </a:tc>
                <a:tc>
                  <a:txBody>
                    <a:bodyPr/>
                    <a:lstStyle/>
                    <a:p>
                      <a:r>
                        <a:rPr lang="en-AU" sz="1600" dirty="0">
                          <a:effectLst/>
                          <a:hlinkClick r:id="rId7" tooltip="Iron carbonate"/>
                        </a:rPr>
                        <a:t>FeCO</a:t>
                      </a:r>
                      <a:r>
                        <a:rPr lang="en-AU" sz="1600" baseline="-25000" dirty="0">
                          <a:effectLst/>
                          <a:hlinkClick r:id="rId7" tooltip="Iron carbonate"/>
                        </a:rPr>
                        <a:t>3</a:t>
                      </a:r>
                      <a:endParaRPr lang="en-AU" sz="1600" dirty="0"/>
                    </a:p>
                  </a:txBody>
                  <a:tcPr marL="91447" marR="91447" marT="45723" marB="45723" anchor="ctr">
                    <a:lnL>
                      <a:noFill/>
                    </a:lnL>
                    <a:lnR>
                      <a:noFill/>
                    </a:lnR>
                    <a:lnT>
                      <a:noFill/>
                    </a:lnT>
                    <a:lnB>
                      <a:noFill/>
                    </a:lnB>
                    <a:lnTlToBr w="12700" cmpd="sng">
                      <a:noFill/>
                      <a:prstDash val="solid"/>
                    </a:lnTlToBr>
                    <a:lnBlToTr w="12700" cmpd="sng">
                      <a:noFill/>
                      <a:prstDash val="solid"/>
                    </a:lnBlToTr>
                  </a:tcPr>
                </a:tc>
                <a:tc>
                  <a:txBody>
                    <a:bodyPr/>
                    <a:lstStyle/>
                    <a:p>
                      <a:endParaRPr lang="en-AU" sz="1600" dirty="0"/>
                    </a:p>
                  </a:txBody>
                  <a:tcPr marL="91447" marR="91447" marT="45723" marB="45723" anchor="ctr">
                    <a:lnL>
                      <a:noFill/>
                    </a:lnL>
                    <a:lnR>
                      <a:noFill/>
                    </a:lnR>
                    <a:lnT>
                      <a:noFill/>
                    </a:lnT>
                    <a:lnB>
                      <a:noFill/>
                    </a:lnB>
                    <a:lnTlToBr w="12700" cmpd="sng">
                      <a:noFill/>
                      <a:prstDash val="solid"/>
                    </a:lnTlToBr>
                    <a:lnBlToTr w="12700" cmpd="sng">
                      <a:noFill/>
                      <a:prstDash val="solid"/>
                    </a:lnBlToTr>
                  </a:tcPr>
                </a:tc>
                <a:tc>
                  <a:txBody>
                    <a:bodyPr/>
                    <a:lstStyle/>
                    <a:p>
                      <a:r>
                        <a:rPr lang="en-AU" sz="1600" dirty="0" smtClean="0"/>
                        <a:t>Too</a:t>
                      </a:r>
                      <a:r>
                        <a:rPr lang="en-AU" sz="1600" baseline="0" dirty="0" smtClean="0"/>
                        <a:t> </a:t>
                      </a:r>
                      <a:r>
                        <a:rPr lang="en-AU" sz="1600" dirty="0" smtClean="0"/>
                        <a:t>difficult</a:t>
                      </a:r>
                      <a:endParaRPr lang="en-AU" sz="1600" dirty="0"/>
                    </a:p>
                  </a:txBody>
                  <a:tcPr marL="91447" marR="91447" marT="45723" marB="45723" anchor="ctr">
                    <a:lnL>
                      <a:noFill/>
                    </a:lnL>
                    <a:lnR>
                      <a:noFill/>
                    </a:lnR>
                    <a:lnT>
                      <a:noFill/>
                    </a:lnT>
                    <a:lnB>
                      <a:noFill/>
                    </a:lnB>
                    <a:lnTlToBr w="12700" cmpd="sng">
                      <a:noFill/>
                      <a:prstDash val="solid"/>
                    </a:lnTlToBr>
                    <a:lnBlToTr w="12700" cmpd="sng">
                      <a:noFill/>
                      <a:prstDash val="solid"/>
                    </a:lnBlToTr>
                  </a:tcPr>
                </a:tc>
              </a:tr>
              <a:tr h="581640">
                <a:tc>
                  <a:txBody>
                    <a:bodyPr/>
                    <a:lstStyle/>
                    <a:p>
                      <a:endParaRPr lang="en-AU" sz="1600" dirty="0"/>
                    </a:p>
                  </a:txBody>
                  <a:tcPr marL="91447" marR="91447" marT="45723" marB="45723" anchor="ctr">
                    <a:lnL>
                      <a:noFill/>
                    </a:lnL>
                    <a:lnR>
                      <a:noFill/>
                    </a:lnR>
                    <a:lnT>
                      <a:noFill/>
                    </a:lnT>
                    <a:lnB>
                      <a:noFill/>
                    </a:lnB>
                    <a:lnTlToBr w="12700" cmpd="sng">
                      <a:noFill/>
                      <a:prstDash val="solid"/>
                    </a:lnTlToBr>
                    <a:lnBlToTr w="12700" cmpd="sng">
                      <a:noFill/>
                      <a:prstDash val="solid"/>
                    </a:lnBlToTr>
                  </a:tcPr>
                </a:tc>
                <a:tc>
                  <a:txBody>
                    <a:bodyPr/>
                    <a:lstStyle/>
                    <a:p>
                      <a:r>
                        <a:rPr lang="en-AU" sz="1600" dirty="0"/>
                        <a:t>21.76</a:t>
                      </a:r>
                    </a:p>
                  </a:txBody>
                  <a:tcPr marL="91447" marR="91447" marT="45723" marB="45723" anchor="ctr">
                    <a:lnL>
                      <a:noFill/>
                    </a:lnL>
                    <a:lnR>
                      <a:noFill/>
                    </a:lnR>
                    <a:lnT>
                      <a:noFill/>
                    </a:lnT>
                    <a:lnB>
                      <a:noFill/>
                    </a:lnB>
                    <a:lnTlToBr w="12700" cmpd="sng">
                      <a:noFill/>
                      <a:prstDash val="solid"/>
                    </a:lnTlToBr>
                    <a:lnBlToTr w="12700" cmpd="sng">
                      <a:noFill/>
                      <a:prstDash val="solid"/>
                    </a:lnBlToTr>
                  </a:tcPr>
                </a:tc>
                <a:tc>
                  <a:txBody>
                    <a:bodyPr/>
                    <a:lstStyle/>
                    <a:p>
                      <a:r>
                        <a:rPr lang="en-AU" sz="1600" dirty="0"/>
                        <a:t>All Carbonates</a:t>
                      </a:r>
                    </a:p>
                  </a:txBody>
                  <a:tcPr marL="91447" marR="91447" marT="45723" marB="45723" anchor="ctr">
                    <a:lnL>
                      <a:noFill/>
                    </a:lnL>
                    <a:lnR>
                      <a:noFill/>
                    </a:lnR>
                    <a:lnT>
                      <a:noFill/>
                    </a:lnT>
                    <a:lnB>
                      <a:noFill/>
                    </a:lnB>
                    <a:lnTlToBr w="12700" cmpd="sng">
                      <a:noFill/>
                      <a:prstDash val="solid"/>
                    </a:lnTlToBr>
                    <a:lnBlToTr w="12700" cmpd="sng">
                      <a:noFill/>
                      <a:prstDash val="solid"/>
                    </a:lnBlToTr>
                  </a:tcPr>
                </a:tc>
                <a:tc>
                  <a:txBody>
                    <a:bodyPr/>
                    <a:lstStyle/>
                    <a:p>
                      <a:endParaRPr lang="en-AU" sz="1600" dirty="0"/>
                    </a:p>
                  </a:txBody>
                  <a:tcPr marL="91447" marR="91447" marT="45723" marB="45723">
                    <a:lnL>
                      <a:noFill/>
                    </a:lnL>
                    <a:lnR w="12700" cmpd="sng">
                      <a:noFill/>
                      <a:prstDash val="solid"/>
                    </a:lnR>
                    <a:lnT>
                      <a:noFill/>
                    </a:lnT>
                    <a:lnB w="12700" cmpd="sng">
                      <a:noFill/>
                      <a:prstDash val="solid"/>
                    </a:lnB>
                    <a:lnTlToBr w="12700" cmpd="sng">
                      <a:noFill/>
                      <a:prstDash val="solid"/>
                    </a:lnTlToBr>
                    <a:lnBlToTr w="12700" cmpd="sng">
                      <a:noFill/>
                      <a:prstDash val="solid"/>
                    </a:lnBlToTr>
                  </a:tcPr>
                </a:tc>
                <a:tc>
                  <a:txBody>
                    <a:bodyPr/>
                    <a:lstStyle/>
                    <a:p>
                      <a:endParaRPr lang="en-AU" sz="1600" dirty="0"/>
                    </a:p>
                  </a:txBody>
                  <a:tcPr marL="91447" marR="91447" marT="45723" marB="45723">
                    <a:lnL>
                      <a:noFill/>
                    </a:lnL>
                    <a:lnR w="12700" cmpd="sng">
                      <a:noFill/>
                      <a:prstDash val="solid"/>
                    </a:lnR>
                    <a:lnT>
                      <a:noFill/>
                    </a:lnT>
                    <a:lnB w="12700" cmpd="sng">
                      <a:noFill/>
                      <a:prstDash val="solid"/>
                    </a:lnB>
                    <a:lnTlToBr w="12700" cmpd="sng">
                      <a:noFill/>
                      <a:prstDash val="solid"/>
                    </a:lnTlToBr>
                    <a:lnBlToTr w="12700" cmpd="sng">
                      <a:noFill/>
                      <a:prstDash val="solid"/>
                    </a:lnBlToTr>
                  </a:tcPr>
                </a:tc>
              </a:tr>
            </a:tbl>
          </a:graphicData>
        </a:graphic>
      </p:graphicFrame>
      <p:sp>
        <p:nvSpPr>
          <p:cNvPr id="5" name="Slide Number Placeholder 4"/>
          <p:cNvSpPr>
            <a:spLocks noGrp="1"/>
          </p:cNvSpPr>
          <p:nvPr>
            <p:ph type="sldNum" sz="quarter" idx="12"/>
          </p:nvPr>
        </p:nvSpPr>
        <p:spPr/>
        <p:txBody>
          <a:bodyPr/>
          <a:lstStyle/>
          <a:p>
            <a:pPr>
              <a:defRPr/>
            </a:pPr>
            <a:fld id="{F71B3B6A-19B4-400D-97B4-E35E1DB243EF}" type="slidenum">
              <a:rPr lang="en-AU" smtClean="0"/>
              <a:pPr>
                <a:defRPr/>
              </a:pPr>
              <a:t>46</a:t>
            </a:fld>
            <a:endParaRPr lang="en-AU" dirty="0"/>
          </a:p>
        </p:txBody>
      </p:sp>
      <p:sp>
        <p:nvSpPr>
          <p:cNvPr id="10" name="Footer Placeholder 9"/>
          <p:cNvSpPr>
            <a:spLocks noGrp="1"/>
          </p:cNvSpPr>
          <p:nvPr>
            <p:ph type="ftr" sz="quarter" idx="11"/>
          </p:nvPr>
        </p:nvSpPr>
        <p:spPr/>
        <p:txBody>
          <a:bodyPr/>
          <a:lstStyle/>
          <a:p>
            <a:pPr>
              <a:defRPr/>
            </a:pPr>
            <a:r>
              <a:rPr lang="en-US" dirty="0" smtClean="0"/>
              <a:t>www.tececo.com  www.gaiaengineering.com</a:t>
            </a:r>
            <a:endParaRPr lang="en-AU" dirty="0"/>
          </a:p>
        </p:txBody>
      </p:sp>
    </p:spTree>
    <p:extLst>
      <p:ext uri="{BB962C8B-B14F-4D97-AF65-F5344CB8AC3E}">
        <p14:creationId xmlns:p14="http://schemas.microsoft.com/office/powerpoint/2010/main" val="3368766293"/>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476250" y="0"/>
            <a:ext cx="8229600" cy="898525"/>
          </a:xfrm>
        </p:spPr>
        <p:txBody>
          <a:bodyPr/>
          <a:lstStyle/>
          <a:p>
            <a:r>
              <a:rPr lang="en-AU" dirty="0" smtClean="0"/>
              <a:t>Magnesium Carbonates</a:t>
            </a:r>
          </a:p>
        </p:txBody>
      </p:sp>
      <p:graphicFrame>
        <p:nvGraphicFramePr>
          <p:cNvPr id="4" name="Group 52"/>
          <p:cNvGraphicFramePr>
            <a:graphicFrameLocks noGrp="1"/>
          </p:cNvGraphicFramePr>
          <p:nvPr>
            <p:ph sz="half" idx="4294967295"/>
            <p:extLst>
              <p:ext uri="{D42A27DB-BD31-4B8C-83A1-F6EECF244321}">
                <p14:modId xmlns:p14="http://schemas.microsoft.com/office/powerpoint/2010/main" val="3066156070"/>
              </p:ext>
            </p:extLst>
          </p:nvPr>
        </p:nvGraphicFramePr>
        <p:xfrm>
          <a:off x="5861050" y="1254125"/>
          <a:ext cx="3084513" cy="4821237"/>
        </p:xfrm>
        <a:graphic>
          <a:graphicData uri="http://schemas.openxmlformats.org/drawingml/2006/table">
            <a:tbl>
              <a:tblPr/>
              <a:tblGrid>
                <a:gridCol w="1720850"/>
                <a:gridCol w="665163"/>
                <a:gridCol w="698500"/>
              </a:tblGrid>
              <a:tr h="1287123">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AU" sz="2400" b="0" i="0" u="none" strike="noStrike" cap="none" normalizeH="0" baseline="0" dirty="0" smtClean="0">
                          <a:ln>
                            <a:noFill/>
                          </a:ln>
                          <a:solidFill>
                            <a:schemeClr val="tx1"/>
                          </a:solidFill>
                          <a:effectLst/>
                          <a:latin typeface="Times New Roman" pitchFamily="18" charset="0"/>
                        </a:rPr>
                        <a:t>Seawater Reference Data</a:t>
                      </a:r>
                      <a:endParaRPr kumimoji="0" lang="en-US" sz="2400" b="0" i="0" u="none" strike="noStrike" cap="none" normalizeH="0" baseline="0" dirty="0" smtClean="0">
                        <a:ln>
                          <a:noFill/>
                        </a:ln>
                        <a:solidFill>
                          <a:schemeClr val="tx1"/>
                        </a:solidFill>
                        <a:effectLst/>
                        <a:latin typeface="Times New Roman" pitchFamily="18" charset="0"/>
                      </a:endParaRPr>
                    </a:p>
                  </a:txBody>
                  <a:tcPr marT="45724" marB="14401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AU" sz="1400" b="0" i="0" u="none" strike="noStrike" cap="none" normalizeH="0" baseline="0" dirty="0" smtClean="0">
                          <a:ln>
                            <a:noFill/>
                          </a:ln>
                          <a:solidFill>
                            <a:schemeClr val="tx1"/>
                          </a:solidFill>
                          <a:effectLst/>
                          <a:latin typeface="Arial Unicode MS" pitchFamily="34" charset="-128"/>
                        </a:rPr>
                        <a:t>g/l H</a:t>
                      </a:r>
                      <a:r>
                        <a:rPr kumimoji="0" lang="en-AU" sz="1400" b="0" i="0" u="none" strike="noStrike" cap="none" normalizeH="0" baseline="-25000" dirty="0" smtClean="0">
                          <a:ln>
                            <a:noFill/>
                          </a:ln>
                          <a:solidFill>
                            <a:schemeClr val="tx1"/>
                          </a:solidFill>
                          <a:effectLst/>
                          <a:latin typeface="Arial Unicode MS" pitchFamily="34" charset="-128"/>
                        </a:rPr>
                        <a:t>2</a:t>
                      </a:r>
                      <a:r>
                        <a:rPr kumimoji="0" lang="en-AU" sz="1400" b="0" i="0" u="none" strike="noStrike" cap="none" normalizeH="0" baseline="0" dirty="0" smtClean="0">
                          <a:ln>
                            <a:noFill/>
                          </a:ln>
                          <a:solidFill>
                            <a:schemeClr val="tx1"/>
                          </a:solidFill>
                          <a:effectLst/>
                          <a:latin typeface="Arial Unicode MS" pitchFamily="34" charset="-128"/>
                        </a:rPr>
                        <a:t>0</a:t>
                      </a:r>
                    </a:p>
                  </a:txBody>
                  <a:tcPr marT="45724" marB="14401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AU" sz="1400" b="0" i="0" u="none" strike="noStrike" cap="none" normalizeH="0" baseline="0" dirty="0" smtClean="0">
                          <a:ln>
                            <a:noFill/>
                          </a:ln>
                          <a:solidFill>
                            <a:schemeClr val="tx1"/>
                          </a:solidFill>
                          <a:effectLst/>
                          <a:latin typeface="Arial Unicode MS" pitchFamily="34" charset="-128"/>
                        </a:rPr>
                        <a:t>Cation radius (pm)</a:t>
                      </a:r>
                    </a:p>
                  </a:txBody>
                  <a:tcPr marT="45724" marB="14401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solidFill>
                  </a:tcPr>
                </a:tc>
              </a:tr>
              <a:tr h="589019">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AU" sz="1400" b="0" i="0" u="none" strike="noStrike" cap="none" normalizeH="0" baseline="0" dirty="0" smtClean="0">
                          <a:ln>
                            <a:noFill/>
                          </a:ln>
                          <a:solidFill>
                            <a:schemeClr val="tx1"/>
                          </a:solidFill>
                          <a:effectLst/>
                          <a:latin typeface="Arial" pitchFamily="34" charset="0"/>
                          <a:cs typeface="Arial" pitchFamily="34" charset="0"/>
                        </a:rPr>
                        <a:t>Chloride (Cl</a:t>
                      </a:r>
                      <a:r>
                        <a:rPr kumimoji="0" lang="en-AU" sz="1400" b="0" i="0" u="none" strike="noStrike" cap="none" normalizeH="0" baseline="30000" dirty="0" smtClean="0">
                          <a:ln>
                            <a:noFill/>
                          </a:ln>
                          <a:solidFill>
                            <a:schemeClr val="tx1"/>
                          </a:solidFill>
                          <a:effectLst/>
                          <a:latin typeface="Arial" pitchFamily="34" charset="0"/>
                          <a:cs typeface="Arial" pitchFamily="34" charset="0"/>
                        </a:rPr>
                        <a:t>--</a:t>
                      </a:r>
                      <a:r>
                        <a:rPr kumimoji="0" lang="en-AU" sz="1400" b="0" i="0" u="none" strike="noStrike" cap="none" normalizeH="0" baseline="0" dirty="0" smtClean="0">
                          <a:ln>
                            <a:noFill/>
                          </a:ln>
                          <a:solidFill>
                            <a:schemeClr val="tx1"/>
                          </a:solidFill>
                          <a:effectLst/>
                          <a:latin typeface="Arial" pitchFamily="34" charset="0"/>
                          <a:cs typeface="Arial" pitchFamily="34" charset="0"/>
                        </a:rPr>
                        <a:t>)</a:t>
                      </a:r>
                      <a:endParaRPr kumimoji="0" lang="en-AU" sz="3200" b="0" i="0" u="none" strike="noStrike" cap="none" normalizeH="0" baseline="0" dirty="0" smtClean="0">
                        <a:ln>
                          <a:noFill/>
                        </a:ln>
                        <a:solidFill>
                          <a:schemeClr val="tx1"/>
                        </a:solidFill>
                        <a:effectLst/>
                        <a:latin typeface="Times New Roman" pitchFamily="18" charset="0"/>
                      </a:endParaRPr>
                    </a:p>
                  </a:txBody>
                  <a:tcPr marT="45724" marB="14401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AU" sz="1400" b="0" i="0" u="none" strike="noStrike" cap="none" normalizeH="0" baseline="0" dirty="0" smtClean="0">
                          <a:ln>
                            <a:noFill/>
                          </a:ln>
                          <a:solidFill>
                            <a:schemeClr val="tx1"/>
                          </a:solidFill>
                          <a:effectLst/>
                          <a:latin typeface="Arial" pitchFamily="34" charset="0"/>
                          <a:cs typeface="Arial" pitchFamily="34" charset="0"/>
                        </a:rPr>
                        <a:t>19</a:t>
                      </a:r>
                      <a:endParaRPr kumimoji="0" lang="en-AU" sz="3200" b="0" i="0" u="none" strike="noStrike" cap="none" normalizeH="0" baseline="0" dirty="0" smtClean="0">
                        <a:ln>
                          <a:noFill/>
                        </a:ln>
                        <a:solidFill>
                          <a:schemeClr val="tx1"/>
                        </a:solidFill>
                        <a:effectLst/>
                        <a:latin typeface="Times New Roman" pitchFamily="18" charset="0"/>
                      </a:endParaRPr>
                    </a:p>
                  </a:txBody>
                  <a:tcPr marT="45724" marB="14401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AU" sz="1400" b="0" i="0" u="none" strike="noStrike" cap="none" normalizeH="0" baseline="0" dirty="0" smtClean="0">
                          <a:ln>
                            <a:noFill/>
                          </a:ln>
                          <a:solidFill>
                            <a:schemeClr val="tx1"/>
                          </a:solidFill>
                          <a:effectLst/>
                          <a:latin typeface="Arial" pitchFamily="34" charset="0"/>
                        </a:rPr>
                        <a:t>167</a:t>
                      </a:r>
                    </a:p>
                  </a:txBody>
                  <a:tcPr marT="45724" marB="14401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solidFill>
                  </a:tcPr>
                </a:tc>
              </a:tr>
              <a:tr h="589019">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AU" sz="1400" b="0" i="0" u="none" strike="noStrike" cap="none" normalizeH="0" baseline="0" dirty="0" smtClean="0">
                          <a:ln>
                            <a:noFill/>
                          </a:ln>
                          <a:solidFill>
                            <a:schemeClr val="tx1"/>
                          </a:solidFill>
                          <a:effectLst/>
                          <a:latin typeface="Arial" pitchFamily="34" charset="0"/>
                          <a:cs typeface="Arial" pitchFamily="34" charset="0"/>
                        </a:rPr>
                        <a:t>Sodium (Na</a:t>
                      </a:r>
                      <a:r>
                        <a:rPr kumimoji="0" lang="en-AU" sz="1400" b="0" i="0" u="none" strike="noStrike" cap="none" normalizeH="0" baseline="30000" dirty="0" smtClean="0">
                          <a:ln>
                            <a:noFill/>
                          </a:ln>
                          <a:solidFill>
                            <a:schemeClr val="tx1"/>
                          </a:solidFill>
                          <a:effectLst/>
                          <a:latin typeface="Arial" pitchFamily="34" charset="0"/>
                          <a:cs typeface="Arial" pitchFamily="34" charset="0"/>
                        </a:rPr>
                        <a:t>+</a:t>
                      </a:r>
                      <a:r>
                        <a:rPr kumimoji="0" lang="en-AU" sz="1400" b="0" i="0" u="none" strike="noStrike" cap="none" normalizeH="0" baseline="0" dirty="0" smtClean="0">
                          <a:ln>
                            <a:noFill/>
                          </a:ln>
                          <a:solidFill>
                            <a:schemeClr val="tx1"/>
                          </a:solidFill>
                          <a:effectLst/>
                          <a:latin typeface="Arial" pitchFamily="34" charset="0"/>
                          <a:cs typeface="Arial" pitchFamily="34" charset="0"/>
                        </a:rPr>
                        <a:t>)</a:t>
                      </a:r>
                      <a:endParaRPr kumimoji="0" lang="en-AU" sz="3200" b="0" i="0" u="none" strike="noStrike" cap="none" normalizeH="0" baseline="0" dirty="0" smtClean="0">
                        <a:ln>
                          <a:noFill/>
                        </a:ln>
                        <a:solidFill>
                          <a:schemeClr val="tx1"/>
                        </a:solidFill>
                        <a:effectLst/>
                        <a:latin typeface="Times New Roman" pitchFamily="18" charset="0"/>
                      </a:endParaRPr>
                    </a:p>
                  </a:txBody>
                  <a:tcPr marT="45724" marB="14401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AU" sz="1400" b="0" i="0" u="none" strike="noStrike" cap="none" normalizeH="0" baseline="0" dirty="0" smtClean="0">
                          <a:ln>
                            <a:noFill/>
                          </a:ln>
                          <a:solidFill>
                            <a:schemeClr val="tx1"/>
                          </a:solidFill>
                          <a:effectLst/>
                          <a:latin typeface="Arial" pitchFamily="34" charset="0"/>
                          <a:cs typeface="Arial" pitchFamily="34" charset="0"/>
                        </a:rPr>
                        <a:t>10.5</a:t>
                      </a:r>
                      <a:endParaRPr kumimoji="0" lang="en-AU" sz="3200" b="0" i="0" u="none" strike="noStrike" cap="none" normalizeH="0" baseline="0" dirty="0" smtClean="0">
                        <a:ln>
                          <a:noFill/>
                        </a:ln>
                        <a:solidFill>
                          <a:schemeClr val="tx1"/>
                        </a:solidFill>
                        <a:effectLst/>
                        <a:latin typeface="Times New Roman" pitchFamily="18" charset="0"/>
                      </a:endParaRPr>
                    </a:p>
                  </a:txBody>
                  <a:tcPr marT="45724" marB="14401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AU" sz="1400" b="0" i="0" u="none" strike="noStrike" cap="none" normalizeH="0" baseline="0" dirty="0" smtClean="0">
                          <a:ln>
                            <a:noFill/>
                          </a:ln>
                          <a:solidFill>
                            <a:schemeClr val="tx1"/>
                          </a:solidFill>
                          <a:effectLst/>
                          <a:latin typeface="Arial" pitchFamily="34" charset="0"/>
                          <a:cs typeface="Arial" pitchFamily="34" charset="0"/>
                        </a:rPr>
                        <a:t>116</a:t>
                      </a:r>
                      <a:endParaRPr kumimoji="0" lang="en-AU" sz="3200" b="0" i="0" u="none" strike="noStrike" cap="none" normalizeH="0" baseline="0" dirty="0" smtClean="0">
                        <a:ln>
                          <a:noFill/>
                        </a:ln>
                        <a:solidFill>
                          <a:schemeClr val="tx1"/>
                        </a:solidFill>
                        <a:effectLst/>
                        <a:latin typeface="Times New Roman" pitchFamily="18" charset="0"/>
                      </a:endParaRPr>
                    </a:p>
                  </a:txBody>
                  <a:tcPr marT="45724" marB="14401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solidFill>
                  </a:tcPr>
                </a:tc>
              </a:tr>
              <a:tr h="589019">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AU" sz="1400" b="0" i="0" u="none" strike="noStrike" cap="none" normalizeH="0" baseline="0" dirty="0" smtClean="0">
                          <a:ln>
                            <a:noFill/>
                          </a:ln>
                          <a:solidFill>
                            <a:schemeClr val="tx1"/>
                          </a:solidFill>
                          <a:effectLst/>
                          <a:latin typeface="Arial" pitchFamily="34" charset="0"/>
                          <a:cs typeface="Arial" pitchFamily="34" charset="0"/>
                        </a:rPr>
                        <a:t>Sulfate (S04</a:t>
                      </a:r>
                      <a:r>
                        <a:rPr kumimoji="0" lang="en-AU" sz="1400" b="0" i="0" u="none" strike="noStrike" cap="none" normalizeH="0" baseline="30000" dirty="0" smtClean="0">
                          <a:ln>
                            <a:noFill/>
                          </a:ln>
                          <a:solidFill>
                            <a:schemeClr val="tx1"/>
                          </a:solidFill>
                          <a:effectLst/>
                          <a:latin typeface="Arial" pitchFamily="34" charset="0"/>
                          <a:cs typeface="Arial" pitchFamily="34" charset="0"/>
                        </a:rPr>
                        <a:t>--</a:t>
                      </a:r>
                      <a:r>
                        <a:rPr kumimoji="0" lang="en-AU" sz="1400" b="0" i="0" u="none" strike="noStrike" cap="none" normalizeH="0" baseline="0" dirty="0" smtClean="0">
                          <a:ln>
                            <a:noFill/>
                          </a:ln>
                          <a:solidFill>
                            <a:schemeClr val="tx1"/>
                          </a:solidFill>
                          <a:effectLst/>
                          <a:latin typeface="Arial" pitchFamily="34" charset="0"/>
                          <a:cs typeface="Arial" pitchFamily="34" charset="0"/>
                        </a:rPr>
                        <a:t>)</a:t>
                      </a:r>
                      <a:endParaRPr kumimoji="0" lang="en-AU" sz="3200" b="0" i="0" u="none" strike="noStrike" cap="none" normalizeH="0" baseline="0" dirty="0" smtClean="0">
                        <a:ln>
                          <a:noFill/>
                        </a:ln>
                        <a:solidFill>
                          <a:schemeClr val="tx1"/>
                        </a:solidFill>
                        <a:effectLst/>
                        <a:latin typeface="Times New Roman" pitchFamily="18" charset="0"/>
                      </a:endParaRPr>
                    </a:p>
                  </a:txBody>
                  <a:tcPr marT="45724" marB="14401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AU" sz="1400" b="0" i="0" u="none" strike="noStrike" cap="none" normalizeH="0" baseline="0" dirty="0" smtClean="0">
                          <a:ln>
                            <a:noFill/>
                          </a:ln>
                          <a:solidFill>
                            <a:schemeClr val="tx1"/>
                          </a:solidFill>
                          <a:effectLst/>
                          <a:latin typeface="Arial" pitchFamily="34" charset="0"/>
                          <a:cs typeface="Arial" pitchFamily="34" charset="0"/>
                        </a:rPr>
                        <a:t>2.7</a:t>
                      </a:r>
                      <a:endParaRPr kumimoji="0" lang="en-AU" sz="3200" b="0" i="0" u="none" strike="noStrike" cap="none" normalizeH="0" baseline="0" dirty="0" smtClean="0">
                        <a:ln>
                          <a:noFill/>
                        </a:ln>
                        <a:solidFill>
                          <a:schemeClr val="tx1"/>
                        </a:solidFill>
                        <a:effectLst/>
                        <a:latin typeface="Times New Roman" pitchFamily="18" charset="0"/>
                      </a:endParaRPr>
                    </a:p>
                  </a:txBody>
                  <a:tcPr marT="45724" marB="14401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AU" sz="1400" b="0" i="0" u="none" strike="noStrike" cap="none" normalizeH="0" baseline="0" dirty="0" smtClean="0">
                          <a:ln>
                            <a:noFill/>
                          </a:ln>
                          <a:solidFill>
                            <a:schemeClr val="tx1"/>
                          </a:solidFill>
                          <a:effectLst/>
                          <a:latin typeface="Arial" pitchFamily="34" charset="0"/>
                        </a:rPr>
                        <a:t>?</a:t>
                      </a:r>
                    </a:p>
                  </a:txBody>
                  <a:tcPr marT="45724" marB="14401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solidFill>
                  </a:tcPr>
                </a:tc>
              </a:tr>
              <a:tr h="589019">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AU" sz="1400" b="0" i="0" u="none" strike="noStrike" cap="none" normalizeH="0" baseline="0" dirty="0" smtClean="0">
                          <a:ln>
                            <a:noFill/>
                          </a:ln>
                          <a:solidFill>
                            <a:schemeClr val="tx1"/>
                          </a:solidFill>
                          <a:effectLst/>
                          <a:latin typeface="Arial" pitchFamily="34" charset="0"/>
                          <a:cs typeface="Arial" pitchFamily="34" charset="0"/>
                        </a:rPr>
                        <a:t>Magnesium (Mg</a:t>
                      </a:r>
                      <a:r>
                        <a:rPr kumimoji="0" lang="en-AU" sz="1400" b="0" i="0" u="none" strike="noStrike" cap="none" normalizeH="0" baseline="30000" dirty="0" smtClean="0">
                          <a:ln>
                            <a:noFill/>
                          </a:ln>
                          <a:solidFill>
                            <a:schemeClr val="tx1"/>
                          </a:solidFill>
                          <a:effectLst/>
                          <a:latin typeface="Arial" pitchFamily="34" charset="0"/>
                          <a:cs typeface="Arial" pitchFamily="34" charset="0"/>
                        </a:rPr>
                        <a:t>++</a:t>
                      </a:r>
                      <a:r>
                        <a:rPr kumimoji="0" lang="en-AU" sz="1400" b="0" i="0" u="none" strike="noStrike" cap="none" normalizeH="0" baseline="0" dirty="0" smtClean="0">
                          <a:ln>
                            <a:noFill/>
                          </a:ln>
                          <a:solidFill>
                            <a:schemeClr val="tx1"/>
                          </a:solidFill>
                          <a:effectLst/>
                          <a:latin typeface="Arial" pitchFamily="34" charset="0"/>
                          <a:cs typeface="Arial" pitchFamily="34" charset="0"/>
                        </a:rPr>
                        <a:t>)</a:t>
                      </a:r>
                      <a:endParaRPr kumimoji="0" lang="en-AU" sz="3200" b="0" i="0" u="none" strike="noStrike" cap="none" normalizeH="0" baseline="0" dirty="0" smtClean="0">
                        <a:ln>
                          <a:noFill/>
                        </a:ln>
                        <a:solidFill>
                          <a:schemeClr val="tx1"/>
                        </a:solidFill>
                        <a:effectLst/>
                        <a:latin typeface="Times New Roman" pitchFamily="18" charset="0"/>
                      </a:endParaRPr>
                    </a:p>
                  </a:txBody>
                  <a:tcPr marT="45724" marB="14401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40000"/>
                        <a:lumOff val="60000"/>
                      </a:schemeClr>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AU" sz="1400" b="0" i="0" u="none" strike="noStrike" cap="none" normalizeH="0" baseline="0" dirty="0" smtClean="0">
                          <a:ln>
                            <a:noFill/>
                          </a:ln>
                          <a:solidFill>
                            <a:schemeClr val="tx1"/>
                          </a:solidFill>
                          <a:effectLst/>
                          <a:latin typeface="Arial" pitchFamily="34" charset="0"/>
                          <a:cs typeface="Arial" pitchFamily="34" charset="0"/>
                        </a:rPr>
                        <a:t>1.29</a:t>
                      </a:r>
                      <a:endParaRPr kumimoji="0" lang="en-AU" sz="3200" b="0" i="0" u="none" strike="noStrike" cap="none" normalizeH="0" baseline="0" dirty="0" smtClean="0">
                        <a:ln>
                          <a:noFill/>
                        </a:ln>
                        <a:solidFill>
                          <a:schemeClr val="tx1"/>
                        </a:solidFill>
                        <a:effectLst/>
                        <a:latin typeface="Times New Roman" pitchFamily="18" charset="0"/>
                      </a:endParaRPr>
                    </a:p>
                  </a:txBody>
                  <a:tcPr marT="45724" marB="14401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40000"/>
                        <a:lumOff val="60000"/>
                      </a:schemeClr>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AU" sz="1400" b="0" i="0" u="none" strike="noStrike" cap="none" normalizeH="0" baseline="0" dirty="0" smtClean="0">
                          <a:ln>
                            <a:noFill/>
                          </a:ln>
                          <a:solidFill>
                            <a:schemeClr val="tx1"/>
                          </a:solidFill>
                          <a:effectLst/>
                          <a:latin typeface="Arial" pitchFamily="34" charset="0"/>
                          <a:cs typeface="Arial" pitchFamily="34" charset="0"/>
                        </a:rPr>
                        <a:t>86</a:t>
                      </a:r>
                      <a:endParaRPr kumimoji="0" lang="en-AU" sz="3200" b="0" i="0" u="none" strike="noStrike" cap="none" normalizeH="0" baseline="0" dirty="0" smtClean="0">
                        <a:ln>
                          <a:noFill/>
                        </a:ln>
                        <a:solidFill>
                          <a:schemeClr val="tx1"/>
                        </a:solidFill>
                        <a:effectLst/>
                        <a:latin typeface="Times New Roman" pitchFamily="18" charset="0"/>
                      </a:endParaRPr>
                    </a:p>
                  </a:txBody>
                  <a:tcPr marT="45724" marB="14401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40000"/>
                        <a:lumOff val="60000"/>
                      </a:schemeClr>
                    </a:solidFill>
                  </a:tcPr>
                </a:tc>
              </a:tr>
              <a:tr h="589019">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AU" sz="1400" b="0" i="0" u="none" strike="noStrike" cap="none" normalizeH="0" baseline="0" dirty="0" smtClean="0">
                          <a:ln>
                            <a:noFill/>
                          </a:ln>
                          <a:solidFill>
                            <a:schemeClr val="tx1"/>
                          </a:solidFill>
                          <a:effectLst/>
                          <a:latin typeface="Arial" pitchFamily="34" charset="0"/>
                          <a:cs typeface="Arial" pitchFamily="34" charset="0"/>
                        </a:rPr>
                        <a:t>Calcium (Ca</a:t>
                      </a:r>
                      <a:r>
                        <a:rPr kumimoji="0" lang="en-AU" sz="1400" b="0" i="0" u="none" strike="noStrike" cap="none" normalizeH="0" baseline="30000" dirty="0" smtClean="0">
                          <a:ln>
                            <a:noFill/>
                          </a:ln>
                          <a:solidFill>
                            <a:schemeClr val="tx1"/>
                          </a:solidFill>
                          <a:effectLst/>
                          <a:latin typeface="Arial" pitchFamily="34" charset="0"/>
                          <a:cs typeface="Arial" pitchFamily="34" charset="0"/>
                        </a:rPr>
                        <a:t>++</a:t>
                      </a:r>
                      <a:r>
                        <a:rPr kumimoji="0" lang="en-AU" sz="1400" b="0" i="0" u="none" strike="noStrike" cap="none" normalizeH="0" baseline="0" dirty="0" smtClean="0">
                          <a:ln>
                            <a:noFill/>
                          </a:ln>
                          <a:solidFill>
                            <a:schemeClr val="tx1"/>
                          </a:solidFill>
                          <a:effectLst/>
                          <a:latin typeface="Arial" pitchFamily="34" charset="0"/>
                          <a:cs typeface="Arial" pitchFamily="34" charset="0"/>
                        </a:rPr>
                        <a:t>)</a:t>
                      </a:r>
                      <a:endParaRPr kumimoji="0" lang="en-AU" sz="3200" b="0" i="0" u="none" strike="noStrike" cap="none" normalizeH="0" baseline="0" dirty="0" smtClean="0">
                        <a:ln>
                          <a:noFill/>
                        </a:ln>
                        <a:solidFill>
                          <a:schemeClr val="tx1"/>
                        </a:solidFill>
                        <a:effectLst/>
                        <a:latin typeface="Times New Roman" pitchFamily="18" charset="0"/>
                      </a:endParaRPr>
                    </a:p>
                  </a:txBody>
                  <a:tcPr marT="45724" marB="14401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AU" sz="1400" b="0" i="0" u="none" strike="noStrike" cap="none" normalizeH="0" baseline="0" dirty="0" smtClean="0">
                          <a:ln>
                            <a:noFill/>
                          </a:ln>
                          <a:solidFill>
                            <a:schemeClr val="tx1"/>
                          </a:solidFill>
                          <a:effectLst/>
                          <a:latin typeface="Arial" pitchFamily="34" charset="0"/>
                          <a:cs typeface="Arial" pitchFamily="34" charset="0"/>
                        </a:rPr>
                        <a:t>0.412</a:t>
                      </a:r>
                      <a:endParaRPr kumimoji="0" lang="en-AU" sz="3200" b="0" i="0" u="none" strike="noStrike" cap="none" normalizeH="0" baseline="0" dirty="0" smtClean="0">
                        <a:ln>
                          <a:noFill/>
                        </a:ln>
                        <a:solidFill>
                          <a:schemeClr val="tx1"/>
                        </a:solidFill>
                        <a:effectLst/>
                        <a:latin typeface="Times New Roman" pitchFamily="18" charset="0"/>
                      </a:endParaRPr>
                    </a:p>
                  </a:txBody>
                  <a:tcPr marT="45724" marB="14401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AU" sz="1400" b="0" i="0" u="none" strike="noStrike" cap="none" normalizeH="0" baseline="0" dirty="0" smtClean="0">
                          <a:ln>
                            <a:noFill/>
                          </a:ln>
                          <a:solidFill>
                            <a:schemeClr val="tx1"/>
                          </a:solidFill>
                          <a:effectLst/>
                          <a:latin typeface="Arial" pitchFamily="34" charset="0"/>
                          <a:cs typeface="Arial" pitchFamily="34" charset="0"/>
                        </a:rPr>
                        <a:t>114</a:t>
                      </a:r>
                      <a:endParaRPr kumimoji="0" lang="en-AU" sz="3200" b="0" i="0" u="none" strike="noStrike" cap="none" normalizeH="0" baseline="0" dirty="0" smtClean="0">
                        <a:ln>
                          <a:noFill/>
                        </a:ln>
                        <a:solidFill>
                          <a:schemeClr val="tx1"/>
                        </a:solidFill>
                        <a:effectLst/>
                        <a:latin typeface="Times New Roman" pitchFamily="18" charset="0"/>
                      </a:endParaRPr>
                    </a:p>
                  </a:txBody>
                  <a:tcPr marT="45724" marB="14401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solidFill>
                  </a:tcPr>
                </a:tc>
              </a:tr>
              <a:tr h="589019">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AU" sz="1400" b="0" i="0" u="none" strike="noStrike" cap="none" normalizeH="0" baseline="0" dirty="0" smtClean="0">
                          <a:ln>
                            <a:noFill/>
                          </a:ln>
                          <a:solidFill>
                            <a:schemeClr val="tx1"/>
                          </a:solidFill>
                          <a:effectLst/>
                          <a:latin typeface="Arial" pitchFamily="34" charset="0"/>
                          <a:cs typeface="Arial" pitchFamily="34" charset="0"/>
                        </a:rPr>
                        <a:t>Potassium (K</a:t>
                      </a:r>
                      <a:r>
                        <a:rPr kumimoji="0" lang="en-AU" sz="1400" b="0" i="0" u="none" strike="noStrike" cap="none" normalizeH="0" baseline="30000" dirty="0" smtClean="0">
                          <a:ln>
                            <a:noFill/>
                          </a:ln>
                          <a:solidFill>
                            <a:schemeClr val="tx1"/>
                          </a:solidFill>
                          <a:effectLst/>
                          <a:latin typeface="Arial" pitchFamily="34" charset="0"/>
                          <a:cs typeface="Arial" pitchFamily="34" charset="0"/>
                        </a:rPr>
                        <a:t>+</a:t>
                      </a:r>
                      <a:r>
                        <a:rPr kumimoji="0" lang="en-AU" sz="1400" b="0" i="0" u="none" strike="noStrike" cap="none" normalizeH="0" baseline="0" dirty="0" smtClean="0">
                          <a:ln>
                            <a:noFill/>
                          </a:ln>
                          <a:solidFill>
                            <a:schemeClr val="tx1"/>
                          </a:solidFill>
                          <a:effectLst/>
                          <a:latin typeface="Arial" pitchFamily="34" charset="0"/>
                          <a:cs typeface="Arial" pitchFamily="34" charset="0"/>
                        </a:rPr>
                        <a:t>)</a:t>
                      </a:r>
                      <a:endParaRPr kumimoji="0" lang="en-AU" sz="3200" b="0" i="0" u="none" strike="noStrike" cap="none" normalizeH="0" baseline="0" dirty="0" smtClean="0">
                        <a:ln>
                          <a:noFill/>
                        </a:ln>
                        <a:solidFill>
                          <a:schemeClr val="tx1"/>
                        </a:solidFill>
                        <a:effectLst/>
                        <a:latin typeface="Times New Roman" pitchFamily="18" charset="0"/>
                      </a:endParaRPr>
                    </a:p>
                  </a:txBody>
                  <a:tcPr marT="45724" marB="14401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AU" sz="1400" b="0" i="0" u="none" strike="noStrike" cap="none" normalizeH="0" baseline="0" dirty="0" smtClean="0">
                          <a:ln>
                            <a:noFill/>
                          </a:ln>
                          <a:solidFill>
                            <a:schemeClr val="tx1"/>
                          </a:solidFill>
                          <a:effectLst/>
                          <a:latin typeface="Arial" pitchFamily="34" charset="0"/>
                          <a:cs typeface="Arial" pitchFamily="34" charset="0"/>
                        </a:rPr>
                        <a:t>0.399</a:t>
                      </a:r>
                      <a:endParaRPr kumimoji="0" lang="en-AU" sz="3200" b="0" i="0" u="none" strike="noStrike" cap="none" normalizeH="0" baseline="0" dirty="0" smtClean="0">
                        <a:ln>
                          <a:noFill/>
                        </a:ln>
                        <a:solidFill>
                          <a:schemeClr val="tx1"/>
                        </a:solidFill>
                        <a:effectLst/>
                        <a:latin typeface="Times New Roman" pitchFamily="18" charset="0"/>
                      </a:endParaRPr>
                    </a:p>
                  </a:txBody>
                  <a:tcPr marT="45724" marB="14401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AU" sz="1400" b="0" i="0" u="none" strike="noStrike" cap="none" normalizeH="0" baseline="0" dirty="0" smtClean="0">
                          <a:ln>
                            <a:noFill/>
                          </a:ln>
                          <a:solidFill>
                            <a:schemeClr val="tx1"/>
                          </a:solidFill>
                          <a:effectLst/>
                          <a:latin typeface="Arial" pitchFamily="34" charset="0"/>
                          <a:cs typeface="Arial" pitchFamily="34" charset="0"/>
                        </a:rPr>
                        <a:t>152</a:t>
                      </a:r>
                      <a:endParaRPr kumimoji="0" lang="en-AU" sz="3200" b="0" i="0" u="none" strike="noStrike" cap="none" normalizeH="0" baseline="0" dirty="0" smtClean="0">
                        <a:ln>
                          <a:noFill/>
                        </a:ln>
                        <a:solidFill>
                          <a:schemeClr val="tx1"/>
                        </a:solidFill>
                        <a:effectLst/>
                        <a:latin typeface="Times New Roman" pitchFamily="18" charset="0"/>
                      </a:endParaRPr>
                    </a:p>
                  </a:txBody>
                  <a:tcPr marT="45724" marB="14401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solidFill>
                  </a:tcPr>
                </a:tc>
              </a:tr>
            </a:tbl>
          </a:graphicData>
        </a:graphic>
      </p:graphicFrame>
      <p:sp>
        <p:nvSpPr>
          <p:cNvPr id="22565" name="Rectangle 3"/>
          <p:cNvSpPr txBox="1">
            <a:spLocks noChangeArrowheads="1"/>
          </p:cNvSpPr>
          <p:nvPr/>
        </p:nvSpPr>
        <p:spPr bwMode="auto">
          <a:xfrm>
            <a:off x="495300" y="889000"/>
            <a:ext cx="521335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spcBef>
                <a:spcPct val="20000"/>
              </a:spcBef>
              <a:buFont typeface="Arial" pitchFamily="34" charset="0"/>
              <a:buChar char="•"/>
            </a:pPr>
            <a:r>
              <a:rPr lang="en-AU" sz="2000" dirty="0"/>
              <a:t>Because of the low molecular weight of magnesium, it is ideal for scrubbing CO</a:t>
            </a:r>
            <a:r>
              <a:rPr lang="en-AU" sz="2000" baseline="-25000" dirty="0"/>
              <a:t>2</a:t>
            </a:r>
            <a:r>
              <a:rPr lang="en-AU" sz="2000" dirty="0"/>
              <a:t> out of the air and sequestering the gas into the built environment:</a:t>
            </a:r>
          </a:p>
          <a:p>
            <a:pPr>
              <a:spcBef>
                <a:spcPct val="20000"/>
              </a:spcBef>
              <a:buFont typeface="Arial" pitchFamily="34" charset="0"/>
              <a:buChar char="•"/>
            </a:pPr>
            <a:r>
              <a:rPr lang="en-AU" sz="2000" dirty="0"/>
              <a:t>More CO</a:t>
            </a:r>
            <a:r>
              <a:rPr lang="en-AU" sz="2000" baseline="-25000" dirty="0"/>
              <a:t>2</a:t>
            </a:r>
            <a:r>
              <a:rPr lang="en-AU" sz="2000" dirty="0"/>
              <a:t> is captured than in calcium systems as the calculations below show.</a:t>
            </a:r>
          </a:p>
          <a:p>
            <a:pPr>
              <a:spcBef>
                <a:spcPct val="20000"/>
              </a:spcBef>
              <a:buFont typeface="Arial" pitchFamily="34" charset="0"/>
              <a:buChar char="•"/>
            </a:pPr>
            <a:endParaRPr lang="en-AU" sz="2000" dirty="0"/>
          </a:p>
          <a:p>
            <a:pPr>
              <a:spcBef>
                <a:spcPct val="20000"/>
              </a:spcBef>
              <a:buFont typeface="Arial" pitchFamily="34" charset="0"/>
              <a:buChar char="•"/>
            </a:pPr>
            <a:endParaRPr lang="en-AU" sz="2000" dirty="0"/>
          </a:p>
          <a:p>
            <a:pPr>
              <a:spcBef>
                <a:spcPct val="20000"/>
              </a:spcBef>
              <a:buFont typeface="Arial" pitchFamily="34" charset="0"/>
              <a:buChar char="•"/>
            </a:pPr>
            <a:endParaRPr lang="en-AU" sz="2000" dirty="0"/>
          </a:p>
          <a:p>
            <a:pPr>
              <a:spcBef>
                <a:spcPct val="20000"/>
              </a:spcBef>
              <a:buFont typeface="Arial" pitchFamily="34" charset="0"/>
              <a:buChar char="•"/>
            </a:pPr>
            <a:endParaRPr lang="en-AU" sz="2000" dirty="0"/>
          </a:p>
          <a:p>
            <a:pPr>
              <a:spcBef>
                <a:spcPct val="20000"/>
              </a:spcBef>
              <a:buFont typeface="Arial" pitchFamily="34" charset="0"/>
              <a:buChar char="•"/>
            </a:pPr>
            <a:endParaRPr lang="en-AU" sz="2000" dirty="0"/>
          </a:p>
          <a:p>
            <a:pPr>
              <a:spcBef>
                <a:spcPct val="20000"/>
              </a:spcBef>
              <a:buFont typeface="Arial" pitchFamily="34" charset="0"/>
              <a:buChar char="•"/>
            </a:pPr>
            <a:r>
              <a:rPr lang="en-US" sz="2000" dirty="0"/>
              <a:t>At 2.09% of the crust magnesium is the 8th most abundant element</a:t>
            </a:r>
          </a:p>
          <a:p>
            <a:pPr>
              <a:spcBef>
                <a:spcPct val="20000"/>
              </a:spcBef>
              <a:buFont typeface="Arial" pitchFamily="34" charset="0"/>
              <a:buChar char="•"/>
            </a:pPr>
            <a:r>
              <a:rPr lang="en-AU" sz="2000" dirty="0"/>
              <a:t>Sea-water contains 1.29 g/l compared to calcium at .412 g/l. Many brines contain much more</a:t>
            </a:r>
            <a:r>
              <a:rPr lang="en-AU" sz="2000" dirty="0" smtClean="0"/>
              <a:t>.</a:t>
            </a:r>
            <a:endParaRPr lang="en-AU" sz="2000" dirty="0"/>
          </a:p>
        </p:txBody>
      </p:sp>
      <p:graphicFrame>
        <p:nvGraphicFramePr>
          <p:cNvPr id="22566" name="Object 2"/>
          <p:cNvGraphicFramePr>
            <a:graphicFrameLocks/>
          </p:cNvGraphicFramePr>
          <p:nvPr>
            <p:extLst>
              <p:ext uri="{D42A27DB-BD31-4B8C-83A1-F6EECF244321}">
                <p14:modId xmlns:p14="http://schemas.microsoft.com/office/powerpoint/2010/main" val="2857751725"/>
              </p:ext>
            </p:extLst>
          </p:nvPr>
        </p:nvGraphicFramePr>
        <p:xfrm>
          <a:off x="1122363" y="3003233"/>
          <a:ext cx="2971800" cy="663575"/>
        </p:xfrm>
        <a:graphic>
          <a:graphicData uri="http://schemas.openxmlformats.org/presentationml/2006/ole">
            <mc:AlternateContent xmlns:mc="http://schemas.openxmlformats.org/markup-compatibility/2006">
              <mc:Choice xmlns:v="urn:schemas-microsoft-com:vml" Requires="v">
                <p:oleObj spid="_x0000_s7356" name="Equation" r:id="rId4" imgW="1307532" imgH="393529" progId="Equation.3">
                  <p:embed/>
                </p:oleObj>
              </mc:Choice>
              <mc:Fallback>
                <p:oleObj name="Equation" r:id="rId4" imgW="1307532" imgH="393529" progId="Equation.3">
                  <p:embed/>
                  <p:pic>
                    <p:nvPicPr>
                      <p:cNvPr id="0" name=""/>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22363" y="3003233"/>
                        <a:ext cx="2971800" cy="66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22567" name="Object 5"/>
          <p:cNvGraphicFramePr>
            <a:graphicFrameLocks/>
          </p:cNvGraphicFramePr>
          <p:nvPr>
            <p:extLst>
              <p:ext uri="{D42A27DB-BD31-4B8C-83A1-F6EECF244321}">
                <p14:modId xmlns:p14="http://schemas.microsoft.com/office/powerpoint/2010/main" val="663194119"/>
              </p:ext>
            </p:extLst>
          </p:nvPr>
        </p:nvGraphicFramePr>
        <p:xfrm>
          <a:off x="1082675" y="3814445"/>
          <a:ext cx="2905125" cy="717550"/>
        </p:xfrm>
        <a:graphic>
          <a:graphicData uri="http://schemas.openxmlformats.org/presentationml/2006/ole">
            <mc:AlternateContent xmlns:mc="http://schemas.openxmlformats.org/markup-compatibility/2006">
              <mc:Choice xmlns:v="urn:schemas-microsoft-com:vml" Requires="v">
                <p:oleObj spid="_x0000_s7357" name="Equation" r:id="rId6" imgW="1308100" imgH="419100" progId="Equation.3">
                  <p:embed/>
                </p:oleObj>
              </mc:Choice>
              <mc:Fallback>
                <p:oleObj name="Equation" r:id="rId6" imgW="1308100" imgH="419100" progId="Equation.3">
                  <p:embed/>
                  <p:pic>
                    <p:nvPicPr>
                      <p:cNvPr id="0" name=""/>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82675" y="3814445"/>
                        <a:ext cx="2905125" cy="71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6" name="Slide Number Placeholder 5"/>
          <p:cNvSpPr>
            <a:spLocks noGrp="1"/>
          </p:cNvSpPr>
          <p:nvPr>
            <p:ph type="sldNum" sz="quarter" idx="12"/>
          </p:nvPr>
        </p:nvSpPr>
        <p:spPr/>
        <p:txBody>
          <a:bodyPr/>
          <a:lstStyle/>
          <a:p>
            <a:pPr>
              <a:defRPr/>
            </a:pPr>
            <a:fld id="{F71B3B6A-19B4-400D-97B4-E35E1DB243EF}" type="slidenum">
              <a:rPr lang="en-AU" smtClean="0"/>
              <a:pPr>
                <a:defRPr/>
              </a:pPr>
              <a:t>47</a:t>
            </a:fld>
            <a:endParaRPr lang="en-AU" dirty="0"/>
          </a:p>
        </p:txBody>
      </p:sp>
      <p:sp>
        <p:nvSpPr>
          <p:cNvPr id="10" name="Footer Placeholder 9"/>
          <p:cNvSpPr>
            <a:spLocks noGrp="1"/>
          </p:cNvSpPr>
          <p:nvPr>
            <p:ph type="ftr" sz="quarter" idx="11"/>
          </p:nvPr>
        </p:nvSpPr>
        <p:spPr/>
        <p:txBody>
          <a:bodyPr/>
          <a:lstStyle/>
          <a:p>
            <a:pPr>
              <a:defRPr/>
            </a:pPr>
            <a:r>
              <a:rPr lang="en-US" dirty="0" smtClean="0"/>
              <a:t>www.tececo.com  www.gaiaengineering.com</a:t>
            </a:r>
            <a:endParaRPr lang="en-AU" dirty="0"/>
          </a:p>
        </p:txBody>
      </p:sp>
    </p:spTree>
    <p:extLst>
      <p:ext uri="{BB962C8B-B14F-4D97-AF65-F5344CB8AC3E}">
        <p14:creationId xmlns:p14="http://schemas.microsoft.com/office/powerpoint/2010/main" val="3508994108"/>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a:xfrm>
            <a:off x="241300" y="0"/>
            <a:ext cx="8707438" cy="903288"/>
          </a:xfrm>
        </p:spPr>
        <p:txBody>
          <a:bodyPr/>
          <a:lstStyle/>
          <a:p>
            <a:r>
              <a:rPr lang="en-US" dirty="0" smtClean="0"/>
              <a:t>Magnesium Minerals</a:t>
            </a:r>
            <a:endParaRPr lang="en-AU" dirty="0" smtClean="0"/>
          </a:p>
        </p:txBody>
      </p:sp>
      <p:graphicFrame>
        <p:nvGraphicFramePr>
          <p:cNvPr id="4" name="Table 3"/>
          <p:cNvGraphicFramePr>
            <a:graphicFrameLocks noGrp="1"/>
          </p:cNvGraphicFramePr>
          <p:nvPr>
            <p:extLst>
              <p:ext uri="{D42A27DB-BD31-4B8C-83A1-F6EECF244321}">
                <p14:modId xmlns:p14="http://schemas.microsoft.com/office/powerpoint/2010/main" val="2122716826"/>
              </p:ext>
            </p:extLst>
          </p:nvPr>
        </p:nvGraphicFramePr>
        <p:xfrm>
          <a:off x="160338" y="923925"/>
          <a:ext cx="8755062" cy="5103814"/>
        </p:xfrm>
        <a:graphic>
          <a:graphicData uri="http://schemas.openxmlformats.org/drawingml/2006/table">
            <a:tbl>
              <a:tblPr firstRow="1">
                <a:tableStyleId>{5C22544A-7EE6-4342-B048-85BDC9FD1C3A}</a:tableStyleId>
              </a:tblPr>
              <a:tblGrid>
                <a:gridCol w="788641"/>
                <a:gridCol w="1520135"/>
                <a:gridCol w="605768"/>
                <a:gridCol w="560050"/>
                <a:gridCol w="422895"/>
                <a:gridCol w="2699262"/>
                <a:gridCol w="2158311"/>
              </a:tblGrid>
              <a:tr h="619250">
                <a:tc>
                  <a:txBody>
                    <a:bodyPr/>
                    <a:lstStyle/>
                    <a:p>
                      <a:pPr>
                        <a:spcAft>
                          <a:spcPts val="0"/>
                        </a:spcAft>
                      </a:pPr>
                      <a:r>
                        <a:rPr lang="en-AU" sz="1100" dirty="0">
                          <a:effectLst/>
                        </a:rPr>
                        <a:t>Mineral</a:t>
                      </a:r>
                      <a:endParaRPr lang="en-AU" sz="1100" dirty="0">
                        <a:effectLst/>
                        <a:latin typeface="Arial"/>
                        <a:ea typeface="Times New Roman"/>
                        <a:cs typeface="Times New Roman"/>
                      </a:endParaRPr>
                    </a:p>
                  </a:txBody>
                  <a:tcPr marL="48351" marR="48351" marT="0" marB="0"/>
                </a:tc>
                <a:tc>
                  <a:txBody>
                    <a:bodyPr/>
                    <a:lstStyle/>
                    <a:p>
                      <a:pPr>
                        <a:spcAft>
                          <a:spcPts val="0"/>
                        </a:spcAft>
                      </a:pPr>
                      <a:r>
                        <a:rPr lang="en-AU" sz="1100" dirty="0">
                          <a:effectLst/>
                        </a:rPr>
                        <a:t>Formula</a:t>
                      </a:r>
                      <a:endParaRPr lang="en-AU" sz="1100" dirty="0">
                        <a:effectLst/>
                        <a:latin typeface="Arial"/>
                        <a:ea typeface="Times New Roman"/>
                        <a:cs typeface="Times New Roman"/>
                      </a:endParaRPr>
                    </a:p>
                  </a:txBody>
                  <a:tcPr marL="48351" marR="48351" marT="0" marB="0"/>
                </a:tc>
                <a:tc>
                  <a:txBody>
                    <a:bodyPr/>
                    <a:lstStyle/>
                    <a:p>
                      <a:pPr>
                        <a:spcAft>
                          <a:spcPts val="0"/>
                        </a:spcAft>
                      </a:pPr>
                      <a:r>
                        <a:rPr lang="en-AU" sz="1100" dirty="0">
                          <a:effectLst/>
                        </a:rPr>
                        <a:t>Class</a:t>
                      </a:r>
                      <a:endParaRPr lang="en-AU" sz="1100" dirty="0">
                        <a:effectLst/>
                        <a:latin typeface="Arial"/>
                        <a:ea typeface="Times New Roman"/>
                        <a:cs typeface="Times New Roman"/>
                      </a:endParaRPr>
                    </a:p>
                  </a:txBody>
                  <a:tcPr marL="48351" marR="48351" marT="0" marB="0"/>
                </a:tc>
                <a:tc>
                  <a:txBody>
                    <a:bodyPr/>
                    <a:lstStyle/>
                    <a:p>
                      <a:pPr>
                        <a:spcAft>
                          <a:spcPts val="0"/>
                        </a:spcAft>
                      </a:pPr>
                      <a:r>
                        <a:rPr lang="en-US" sz="1100" dirty="0" smtClean="0">
                          <a:effectLst/>
                          <a:latin typeface="+mn-lt"/>
                          <a:ea typeface="Times New Roman"/>
                          <a:cs typeface="Times New Roman"/>
                        </a:rPr>
                        <a:t>Molar volume</a:t>
                      </a:r>
                      <a:endParaRPr lang="en-AU" sz="1100" dirty="0">
                        <a:effectLst/>
                        <a:latin typeface="+mn-lt"/>
                        <a:ea typeface="Times New Roman"/>
                        <a:cs typeface="Times New Roman"/>
                      </a:endParaRPr>
                    </a:p>
                  </a:txBody>
                  <a:tcPr marL="48351" marR="48351" marT="0" marB="0"/>
                </a:tc>
                <a:tc>
                  <a:txBody>
                    <a:bodyPr/>
                    <a:lstStyle/>
                    <a:p>
                      <a:pPr>
                        <a:spcAft>
                          <a:spcPts val="0"/>
                        </a:spcAft>
                      </a:pPr>
                      <a:r>
                        <a:rPr lang="en-US" sz="1100" dirty="0" smtClean="0">
                          <a:effectLst/>
                          <a:latin typeface="+mn-lt"/>
                          <a:ea typeface="Times New Roman"/>
                          <a:cs typeface="Times New Roman"/>
                        </a:rPr>
                        <a:t>Hard ness</a:t>
                      </a:r>
                      <a:endParaRPr lang="en-AU" sz="1100" dirty="0">
                        <a:effectLst/>
                        <a:latin typeface="+mn-lt"/>
                        <a:ea typeface="Times New Roman"/>
                        <a:cs typeface="Times New Roman"/>
                      </a:endParaRPr>
                    </a:p>
                  </a:txBody>
                  <a:tcPr marL="48351" marR="48351" marT="0" marB="0"/>
                </a:tc>
                <a:tc>
                  <a:txBody>
                    <a:bodyPr/>
                    <a:lstStyle/>
                    <a:p>
                      <a:pPr>
                        <a:spcAft>
                          <a:spcPts val="0"/>
                        </a:spcAft>
                      </a:pPr>
                      <a:r>
                        <a:rPr lang="en-AU" sz="1000" dirty="0">
                          <a:effectLst/>
                        </a:rPr>
                        <a:t>Habit</a:t>
                      </a:r>
                      <a:endParaRPr lang="en-AU" sz="1000" dirty="0">
                        <a:effectLst/>
                        <a:latin typeface="Arial"/>
                        <a:ea typeface="Times New Roman"/>
                        <a:cs typeface="Times New Roman"/>
                      </a:endParaRPr>
                    </a:p>
                  </a:txBody>
                  <a:tcPr marL="48351" marR="48351" marT="0" marB="0"/>
                </a:tc>
                <a:tc>
                  <a:txBody>
                    <a:bodyPr/>
                    <a:lstStyle/>
                    <a:p>
                      <a:pPr>
                        <a:spcAft>
                          <a:spcPts val="0"/>
                        </a:spcAft>
                      </a:pPr>
                      <a:r>
                        <a:rPr lang="en-AU" sz="1000" dirty="0">
                          <a:effectLst/>
                        </a:rPr>
                        <a:t>Reference for Habit</a:t>
                      </a:r>
                      <a:endParaRPr lang="en-AU" sz="1000" dirty="0">
                        <a:effectLst/>
                        <a:latin typeface="Arial"/>
                        <a:ea typeface="Times New Roman"/>
                        <a:cs typeface="Times New Roman"/>
                      </a:endParaRPr>
                    </a:p>
                  </a:txBody>
                  <a:tcPr marL="48351" marR="48351" marT="0" marB="0"/>
                </a:tc>
              </a:tr>
              <a:tr h="833381">
                <a:tc>
                  <a:txBody>
                    <a:bodyPr/>
                    <a:lstStyle/>
                    <a:p>
                      <a:pPr>
                        <a:spcAft>
                          <a:spcPts val="0"/>
                        </a:spcAft>
                      </a:pPr>
                      <a:r>
                        <a:rPr lang="en-AU" sz="1100" dirty="0">
                          <a:effectLst/>
                        </a:rPr>
                        <a:t>Brucite</a:t>
                      </a:r>
                      <a:endParaRPr lang="en-AU" sz="1100" dirty="0">
                        <a:effectLst/>
                        <a:latin typeface="Arial"/>
                        <a:ea typeface="Times New Roman"/>
                        <a:cs typeface="Times New Roman"/>
                      </a:endParaRPr>
                    </a:p>
                  </a:txBody>
                  <a:tcPr marL="48351" marR="48351" marT="0" marB="0">
                    <a:solidFill>
                      <a:schemeClr val="tx2">
                        <a:lumMod val="20000"/>
                        <a:lumOff val="80000"/>
                      </a:schemeClr>
                    </a:solidFill>
                  </a:tcPr>
                </a:tc>
                <a:tc>
                  <a:txBody>
                    <a:bodyPr/>
                    <a:lstStyle/>
                    <a:p>
                      <a:pPr>
                        <a:spcAft>
                          <a:spcPts val="0"/>
                        </a:spcAft>
                      </a:pPr>
                      <a:r>
                        <a:rPr lang="en-AU" sz="1100" dirty="0">
                          <a:effectLst/>
                        </a:rPr>
                        <a:t>Mg(OH)</a:t>
                      </a:r>
                      <a:r>
                        <a:rPr lang="en-AU" sz="1100" baseline="-25000" dirty="0">
                          <a:effectLst/>
                        </a:rPr>
                        <a:t>2</a:t>
                      </a:r>
                      <a:endParaRPr lang="en-AU" sz="1100" dirty="0">
                        <a:effectLst/>
                        <a:latin typeface="Arial"/>
                        <a:ea typeface="Times New Roman"/>
                        <a:cs typeface="Times New Roman"/>
                      </a:endParaRPr>
                    </a:p>
                  </a:txBody>
                  <a:tcPr marL="48351" marR="48351" marT="0" marB="0">
                    <a:solidFill>
                      <a:schemeClr val="tx2">
                        <a:lumMod val="20000"/>
                        <a:lumOff val="80000"/>
                      </a:schemeClr>
                    </a:solidFill>
                  </a:tcPr>
                </a:tc>
                <a:tc>
                  <a:txBody>
                    <a:bodyPr/>
                    <a:lstStyle/>
                    <a:p>
                      <a:pPr>
                        <a:spcAft>
                          <a:spcPts val="0"/>
                        </a:spcAft>
                      </a:pPr>
                      <a:r>
                        <a:rPr lang="en-AU" sz="1100" dirty="0">
                          <a:effectLst/>
                        </a:rPr>
                        <a:t>Brucite</a:t>
                      </a:r>
                      <a:endParaRPr lang="en-AU" sz="1100" dirty="0">
                        <a:effectLst/>
                        <a:latin typeface="Arial"/>
                        <a:ea typeface="Times New Roman"/>
                        <a:cs typeface="Times New Roman"/>
                      </a:endParaRPr>
                    </a:p>
                  </a:txBody>
                  <a:tcPr marL="48351" marR="48351" marT="0" marB="0">
                    <a:solidFill>
                      <a:schemeClr val="tx2">
                        <a:lumMod val="20000"/>
                        <a:lumOff val="80000"/>
                      </a:schemeClr>
                    </a:solidFill>
                  </a:tcPr>
                </a:tc>
                <a:tc>
                  <a:txBody>
                    <a:bodyPr/>
                    <a:lstStyle/>
                    <a:p>
                      <a:pPr>
                        <a:spcAft>
                          <a:spcPts val="0"/>
                        </a:spcAft>
                      </a:pPr>
                      <a:r>
                        <a:rPr lang="en-US" sz="1100" dirty="0" smtClean="0">
                          <a:effectLst/>
                          <a:latin typeface="+mn-lt"/>
                          <a:ea typeface="Times New Roman"/>
                          <a:cs typeface="Times New Roman"/>
                        </a:rPr>
                        <a:t>24.40</a:t>
                      </a:r>
                      <a:endParaRPr lang="en-AU" sz="1100" dirty="0">
                        <a:effectLst/>
                        <a:latin typeface="+mn-lt"/>
                        <a:ea typeface="Times New Roman"/>
                        <a:cs typeface="Times New Roman"/>
                      </a:endParaRPr>
                    </a:p>
                  </a:txBody>
                  <a:tcPr marL="48351" marR="48351" marT="0" marB="0">
                    <a:solidFill>
                      <a:schemeClr val="tx2">
                        <a:lumMod val="20000"/>
                        <a:lumOff val="80000"/>
                      </a:schemeClr>
                    </a:solidFill>
                  </a:tcPr>
                </a:tc>
                <a:tc>
                  <a:txBody>
                    <a:bodyPr/>
                    <a:lstStyle/>
                    <a:p>
                      <a:pPr>
                        <a:spcAft>
                          <a:spcPts val="0"/>
                        </a:spcAft>
                      </a:pPr>
                      <a:endParaRPr lang="en-AU" sz="1100" dirty="0">
                        <a:effectLst/>
                        <a:latin typeface="+mn-lt"/>
                        <a:ea typeface="Times New Roman"/>
                        <a:cs typeface="Times New Roman"/>
                      </a:endParaRPr>
                    </a:p>
                  </a:txBody>
                  <a:tcPr marL="48351" marR="48351" marT="0" marB="0">
                    <a:solidFill>
                      <a:schemeClr val="tx2">
                        <a:lumMod val="20000"/>
                        <a:lumOff val="80000"/>
                      </a:schemeClr>
                    </a:solidFill>
                  </a:tcPr>
                </a:tc>
                <a:tc>
                  <a:txBody>
                    <a:bodyPr/>
                    <a:lstStyle/>
                    <a:p>
                      <a:pPr>
                        <a:spcAft>
                          <a:spcPts val="0"/>
                        </a:spcAft>
                      </a:pPr>
                      <a:r>
                        <a:rPr lang="en-AU" sz="1000" dirty="0">
                          <a:effectLst/>
                        </a:rPr>
                        <a:t>Blocky pseudo hexagonal crystals.</a:t>
                      </a:r>
                    </a:p>
                    <a:p>
                      <a:pPr>
                        <a:spcAft>
                          <a:spcPts val="0"/>
                        </a:spcAft>
                      </a:pPr>
                      <a:r>
                        <a:rPr lang="en-AU" sz="1000" dirty="0">
                          <a:effectLst/>
                        </a:rPr>
                        <a:t>Platy or foliated masses and rosettes - fibrous to massive</a:t>
                      </a:r>
                      <a:endParaRPr lang="en-AU" sz="1000" dirty="0">
                        <a:effectLst/>
                        <a:latin typeface="Arial"/>
                        <a:ea typeface="Times New Roman"/>
                        <a:cs typeface="Times New Roman"/>
                      </a:endParaRPr>
                    </a:p>
                  </a:txBody>
                  <a:tcPr marL="48351" marR="48351" marT="0" marB="0">
                    <a:solidFill>
                      <a:schemeClr val="tx2">
                        <a:lumMod val="20000"/>
                        <a:lumOff val="80000"/>
                      </a:schemeClr>
                    </a:solidFill>
                  </a:tcPr>
                </a:tc>
                <a:tc>
                  <a:txBody>
                    <a:bodyPr/>
                    <a:lstStyle/>
                    <a:p>
                      <a:pPr>
                        <a:spcAft>
                          <a:spcPts val="0"/>
                        </a:spcAft>
                      </a:pPr>
                      <a:r>
                        <a:rPr lang="en-AU" sz="1000" u="sng" dirty="0">
                          <a:effectLst/>
                          <a:hlinkClick r:id="rId3"/>
                        </a:rPr>
                        <a:t>http://webmineral.com/Alphabetical_Listing.shtml</a:t>
                      </a:r>
                      <a:endParaRPr lang="en-AU" sz="1000" dirty="0">
                        <a:effectLst/>
                      </a:endParaRPr>
                    </a:p>
                    <a:p>
                      <a:pPr>
                        <a:spcAft>
                          <a:spcPts val="0"/>
                        </a:spcAft>
                      </a:pPr>
                      <a:r>
                        <a:rPr lang="en-AU" sz="1000" u="sng" dirty="0">
                          <a:effectLst/>
                          <a:hlinkClick r:id="rId4"/>
                        </a:rPr>
                        <a:t>http://en.wikipedia.org/wiki/Brucite</a:t>
                      </a:r>
                      <a:r>
                        <a:rPr lang="en-AU" sz="1000" dirty="0">
                          <a:effectLst/>
                        </a:rPr>
                        <a:t> </a:t>
                      </a:r>
                    </a:p>
                    <a:p>
                      <a:pPr>
                        <a:spcAft>
                          <a:spcPts val="0"/>
                        </a:spcAft>
                      </a:pPr>
                      <a:r>
                        <a:rPr lang="en-AU" sz="1000" dirty="0">
                          <a:effectLst/>
                        </a:rPr>
                        <a:t>Notes 1, 2, 3</a:t>
                      </a:r>
                      <a:endParaRPr lang="en-AU" sz="1000" dirty="0">
                        <a:effectLst/>
                        <a:latin typeface="Arial"/>
                        <a:ea typeface="Times New Roman"/>
                        <a:cs typeface="Times New Roman"/>
                      </a:endParaRPr>
                    </a:p>
                  </a:txBody>
                  <a:tcPr marL="48351" marR="48351" marT="0" marB="0">
                    <a:solidFill>
                      <a:schemeClr val="tx2">
                        <a:lumMod val="20000"/>
                        <a:lumOff val="80000"/>
                      </a:schemeClr>
                    </a:solidFill>
                  </a:tcPr>
                </a:tc>
              </a:tr>
              <a:tr h="462990">
                <a:tc>
                  <a:txBody>
                    <a:bodyPr/>
                    <a:lstStyle/>
                    <a:p>
                      <a:pPr>
                        <a:spcAft>
                          <a:spcPts val="0"/>
                        </a:spcAft>
                      </a:pPr>
                      <a:r>
                        <a:rPr lang="en-AU" sz="1100" dirty="0">
                          <a:effectLst/>
                        </a:rPr>
                        <a:t>Brucite Hydrates</a:t>
                      </a:r>
                      <a:endParaRPr lang="en-AU" sz="1100" dirty="0">
                        <a:effectLst/>
                        <a:latin typeface="Arial"/>
                        <a:ea typeface="Times New Roman"/>
                        <a:cs typeface="Times New Roman"/>
                      </a:endParaRPr>
                    </a:p>
                  </a:txBody>
                  <a:tcPr marL="48351" marR="48351" marT="0" marB="0">
                    <a:solidFill>
                      <a:schemeClr val="tx2">
                        <a:lumMod val="20000"/>
                        <a:lumOff val="80000"/>
                      </a:schemeClr>
                    </a:solidFill>
                  </a:tcPr>
                </a:tc>
                <a:tc>
                  <a:txBody>
                    <a:bodyPr/>
                    <a:lstStyle/>
                    <a:p>
                      <a:pPr>
                        <a:spcAft>
                          <a:spcPts val="0"/>
                        </a:spcAft>
                      </a:pPr>
                      <a:r>
                        <a:rPr lang="en-AU" sz="1100" dirty="0">
                          <a:effectLst/>
                        </a:rPr>
                        <a:t>Mg(OH)</a:t>
                      </a:r>
                      <a:r>
                        <a:rPr lang="en-AU" sz="1100" baseline="-25000" dirty="0">
                          <a:effectLst/>
                        </a:rPr>
                        <a:t>2</a:t>
                      </a:r>
                      <a:r>
                        <a:rPr lang="en-AU" sz="1100" dirty="0">
                          <a:effectLst/>
                        </a:rPr>
                        <a:t>.nH</a:t>
                      </a:r>
                      <a:r>
                        <a:rPr lang="en-AU" sz="1100" baseline="-25000" dirty="0">
                          <a:effectLst/>
                        </a:rPr>
                        <a:t>2</a:t>
                      </a:r>
                      <a:r>
                        <a:rPr lang="en-AU" sz="1100" dirty="0">
                          <a:effectLst/>
                        </a:rPr>
                        <a:t>O</a:t>
                      </a:r>
                      <a:endParaRPr lang="en-AU" sz="1100" dirty="0">
                        <a:effectLst/>
                        <a:latin typeface="Arial"/>
                        <a:ea typeface="Times New Roman"/>
                        <a:cs typeface="Times New Roman"/>
                      </a:endParaRPr>
                    </a:p>
                  </a:txBody>
                  <a:tcPr marL="48351" marR="48351" marT="0" marB="0">
                    <a:solidFill>
                      <a:schemeClr val="tx2">
                        <a:lumMod val="20000"/>
                        <a:lumOff val="80000"/>
                      </a:schemeClr>
                    </a:solidFill>
                  </a:tcPr>
                </a:tc>
                <a:tc>
                  <a:txBody>
                    <a:bodyPr/>
                    <a:lstStyle/>
                    <a:p>
                      <a:pPr>
                        <a:spcAft>
                          <a:spcPts val="0"/>
                        </a:spcAft>
                      </a:pPr>
                      <a:r>
                        <a:rPr lang="en-AU" sz="1100" dirty="0" smtClean="0">
                          <a:effectLst/>
                        </a:rPr>
                        <a:t>Brucite </a:t>
                      </a:r>
                      <a:r>
                        <a:rPr lang="en-AU" sz="1100" dirty="0">
                          <a:effectLst/>
                        </a:rPr>
                        <a:t>hydrates</a:t>
                      </a:r>
                      <a:endParaRPr lang="en-AU" sz="1100" dirty="0">
                        <a:effectLst/>
                        <a:latin typeface="Arial"/>
                        <a:ea typeface="Times New Roman"/>
                        <a:cs typeface="Times New Roman"/>
                      </a:endParaRPr>
                    </a:p>
                  </a:txBody>
                  <a:tcPr marL="48351" marR="48351" marT="0" marB="0">
                    <a:solidFill>
                      <a:schemeClr val="tx2">
                        <a:lumMod val="20000"/>
                        <a:lumOff val="80000"/>
                      </a:schemeClr>
                    </a:solidFill>
                  </a:tcPr>
                </a:tc>
                <a:tc>
                  <a:txBody>
                    <a:bodyPr/>
                    <a:lstStyle/>
                    <a:p>
                      <a:pPr>
                        <a:spcAft>
                          <a:spcPts val="0"/>
                        </a:spcAft>
                      </a:pPr>
                      <a:r>
                        <a:rPr lang="en-US" sz="1100" dirty="0" smtClean="0">
                          <a:effectLst/>
                          <a:latin typeface="+mn-lt"/>
                          <a:ea typeface="Times New Roman"/>
                          <a:cs typeface="Times New Roman"/>
                        </a:rPr>
                        <a:t>?</a:t>
                      </a:r>
                      <a:endParaRPr lang="en-AU" sz="1100" dirty="0">
                        <a:effectLst/>
                        <a:latin typeface="+mn-lt"/>
                        <a:ea typeface="Times New Roman"/>
                        <a:cs typeface="Times New Roman"/>
                      </a:endParaRPr>
                    </a:p>
                  </a:txBody>
                  <a:tcPr marL="48351" marR="48351" marT="0" marB="0">
                    <a:solidFill>
                      <a:schemeClr val="tx2">
                        <a:lumMod val="20000"/>
                        <a:lumOff val="80000"/>
                      </a:schemeClr>
                    </a:solidFill>
                  </a:tcPr>
                </a:tc>
                <a:tc>
                  <a:txBody>
                    <a:bodyPr/>
                    <a:lstStyle/>
                    <a:p>
                      <a:pPr>
                        <a:spcAft>
                          <a:spcPts val="0"/>
                        </a:spcAft>
                      </a:pPr>
                      <a:r>
                        <a:rPr lang="en-US" sz="1100" dirty="0" smtClean="0">
                          <a:effectLst/>
                          <a:latin typeface="+mn-lt"/>
                          <a:ea typeface="Times New Roman"/>
                          <a:cs typeface="Times New Roman"/>
                        </a:rPr>
                        <a:t>2.5</a:t>
                      </a:r>
                      <a:endParaRPr lang="en-AU" sz="1100" dirty="0">
                        <a:effectLst/>
                        <a:latin typeface="+mn-lt"/>
                        <a:ea typeface="Times New Roman"/>
                        <a:cs typeface="Times New Roman"/>
                      </a:endParaRPr>
                    </a:p>
                  </a:txBody>
                  <a:tcPr marL="48351" marR="48351" marT="0" marB="0">
                    <a:solidFill>
                      <a:schemeClr val="tx2">
                        <a:lumMod val="20000"/>
                        <a:lumOff val="80000"/>
                      </a:schemeClr>
                    </a:solidFill>
                  </a:tcPr>
                </a:tc>
                <a:tc>
                  <a:txBody>
                    <a:bodyPr/>
                    <a:lstStyle/>
                    <a:p>
                      <a:pPr>
                        <a:spcAft>
                          <a:spcPts val="0"/>
                        </a:spcAft>
                      </a:pPr>
                      <a:r>
                        <a:rPr lang="en-AU" sz="1000" dirty="0">
                          <a:effectLst/>
                        </a:rPr>
                        <a:t>Not much known about them!</a:t>
                      </a:r>
                      <a:endParaRPr lang="en-AU" sz="1000" dirty="0">
                        <a:effectLst/>
                        <a:latin typeface="Arial"/>
                        <a:ea typeface="Times New Roman"/>
                        <a:cs typeface="Times New Roman"/>
                      </a:endParaRPr>
                    </a:p>
                  </a:txBody>
                  <a:tcPr marL="48351" marR="48351" marT="0" marB="0">
                    <a:solidFill>
                      <a:schemeClr val="tx2">
                        <a:lumMod val="20000"/>
                        <a:lumOff val="80000"/>
                      </a:schemeClr>
                    </a:solidFill>
                  </a:tcPr>
                </a:tc>
                <a:tc>
                  <a:txBody>
                    <a:bodyPr/>
                    <a:lstStyle/>
                    <a:p>
                      <a:pPr>
                        <a:spcAft>
                          <a:spcPts val="0"/>
                        </a:spcAft>
                      </a:pPr>
                      <a:r>
                        <a:rPr lang="en-AU" sz="1000" dirty="0">
                          <a:effectLst/>
                        </a:rPr>
                        <a:t>http://webmineral.com/Alphabetical_Listing.shtml</a:t>
                      </a:r>
                      <a:endParaRPr lang="en-AU" sz="1000" dirty="0">
                        <a:effectLst/>
                        <a:latin typeface="Arial"/>
                        <a:ea typeface="Times New Roman"/>
                        <a:cs typeface="Times New Roman"/>
                      </a:endParaRPr>
                    </a:p>
                  </a:txBody>
                  <a:tcPr marL="48351" marR="48351" marT="0" marB="0">
                    <a:solidFill>
                      <a:schemeClr val="tx2">
                        <a:lumMod val="20000"/>
                        <a:lumOff val="80000"/>
                      </a:schemeClr>
                    </a:solidFill>
                  </a:tcPr>
                </a:tc>
              </a:tr>
              <a:tr h="480057">
                <a:tc>
                  <a:txBody>
                    <a:bodyPr/>
                    <a:lstStyle/>
                    <a:p>
                      <a:pPr>
                        <a:spcAft>
                          <a:spcPts val="0"/>
                        </a:spcAft>
                      </a:pPr>
                      <a:r>
                        <a:rPr lang="en-AU" sz="1100" dirty="0">
                          <a:effectLst/>
                        </a:rPr>
                        <a:t>Pokrovskite</a:t>
                      </a:r>
                      <a:endParaRPr lang="en-AU" sz="1100" dirty="0">
                        <a:effectLst/>
                        <a:latin typeface="Arial"/>
                        <a:ea typeface="Times New Roman"/>
                        <a:cs typeface="Times New Roman"/>
                      </a:endParaRPr>
                    </a:p>
                  </a:txBody>
                  <a:tcPr marL="48351" marR="48351" marT="0" marB="0"/>
                </a:tc>
                <a:tc>
                  <a:txBody>
                    <a:bodyPr/>
                    <a:lstStyle/>
                    <a:p>
                      <a:pPr>
                        <a:spcAft>
                          <a:spcPts val="0"/>
                        </a:spcAft>
                      </a:pPr>
                      <a:r>
                        <a:rPr lang="en-AU" sz="1100" dirty="0">
                          <a:effectLst/>
                        </a:rPr>
                        <a:t>Mg</a:t>
                      </a:r>
                      <a:r>
                        <a:rPr lang="en-AU" sz="1100" baseline="-25000" dirty="0">
                          <a:effectLst/>
                        </a:rPr>
                        <a:t>2</a:t>
                      </a:r>
                      <a:r>
                        <a:rPr lang="en-AU" sz="1100" dirty="0">
                          <a:effectLst/>
                        </a:rPr>
                        <a:t>(CO</a:t>
                      </a:r>
                      <a:r>
                        <a:rPr lang="en-AU" sz="1100" baseline="-25000" dirty="0">
                          <a:effectLst/>
                        </a:rPr>
                        <a:t>3</a:t>
                      </a:r>
                      <a:r>
                        <a:rPr lang="en-AU" sz="1100" dirty="0">
                          <a:effectLst/>
                        </a:rPr>
                        <a:t>)(OH)</a:t>
                      </a:r>
                      <a:r>
                        <a:rPr lang="en-AU" sz="1100" baseline="-25000" dirty="0">
                          <a:effectLst/>
                        </a:rPr>
                        <a:t>2</a:t>
                      </a:r>
                      <a:r>
                        <a:rPr lang="en-AU" sz="1100" dirty="0">
                          <a:effectLst/>
                        </a:rPr>
                        <a:t>·0.5(H</a:t>
                      </a:r>
                      <a:r>
                        <a:rPr lang="en-AU" sz="1100" baseline="-25000" dirty="0">
                          <a:effectLst/>
                        </a:rPr>
                        <a:t>2</a:t>
                      </a:r>
                      <a:r>
                        <a:rPr lang="en-AU" sz="1100" dirty="0">
                          <a:effectLst/>
                        </a:rPr>
                        <a:t>O)</a:t>
                      </a:r>
                      <a:endParaRPr lang="en-AU" sz="1100" dirty="0">
                        <a:effectLst/>
                        <a:latin typeface="Arial"/>
                        <a:ea typeface="Times New Roman"/>
                        <a:cs typeface="Times New Roman"/>
                      </a:endParaRPr>
                    </a:p>
                  </a:txBody>
                  <a:tcPr marL="48351" marR="48351" marT="0" marB="0"/>
                </a:tc>
                <a:tc>
                  <a:txBody>
                    <a:bodyPr/>
                    <a:lstStyle/>
                    <a:p>
                      <a:pPr>
                        <a:spcAft>
                          <a:spcPts val="0"/>
                        </a:spcAft>
                      </a:pPr>
                      <a:r>
                        <a:rPr lang="en-AU" sz="1100" dirty="0">
                          <a:effectLst/>
                        </a:rPr>
                        <a:t>Basic</a:t>
                      </a:r>
                      <a:endParaRPr lang="en-AU" sz="1100" dirty="0">
                        <a:effectLst/>
                        <a:latin typeface="Arial"/>
                        <a:ea typeface="Times New Roman"/>
                        <a:cs typeface="Times New Roman"/>
                      </a:endParaRPr>
                    </a:p>
                  </a:txBody>
                  <a:tcPr marL="48351" marR="48351" marT="0" marB="0"/>
                </a:tc>
                <a:tc>
                  <a:txBody>
                    <a:bodyPr/>
                    <a:lstStyle/>
                    <a:p>
                      <a:pPr>
                        <a:spcAft>
                          <a:spcPts val="0"/>
                        </a:spcAft>
                      </a:pPr>
                      <a:r>
                        <a:rPr lang="en-US" sz="1100" dirty="0" smtClean="0">
                          <a:effectLst/>
                          <a:latin typeface="+mn-lt"/>
                          <a:ea typeface="Times New Roman"/>
                          <a:cs typeface="Times New Roman"/>
                        </a:rPr>
                        <a:t>66.79</a:t>
                      </a:r>
                      <a:endParaRPr lang="en-AU" sz="1100" dirty="0">
                        <a:effectLst/>
                        <a:latin typeface="+mn-lt"/>
                        <a:ea typeface="Times New Roman"/>
                        <a:cs typeface="Times New Roman"/>
                      </a:endParaRPr>
                    </a:p>
                  </a:txBody>
                  <a:tcPr marL="48351" marR="48351" marT="0" marB="0"/>
                </a:tc>
                <a:tc>
                  <a:txBody>
                    <a:bodyPr/>
                    <a:lstStyle/>
                    <a:p>
                      <a:pPr>
                        <a:spcAft>
                          <a:spcPts val="0"/>
                        </a:spcAft>
                      </a:pPr>
                      <a:r>
                        <a:rPr lang="en-US" sz="1100" dirty="0" smtClean="0">
                          <a:effectLst/>
                          <a:latin typeface="+mn-lt"/>
                          <a:ea typeface="Times New Roman"/>
                          <a:cs typeface="Times New Roman"/>
                        </a:rPr>
                        <a:t>3</a:t>
                      </a:r>
                      <a:endParaRPr lang="en-AU" sz="1100" dirty="0">
                        <a:effectLst/>
                        <a:latin typeface="+mn-lt"/>
                        <a:ea typeface="Times New Roman"/>
                        <a:cs typeface="Times New Roman"/>
                      </a:endParaRPr>
                    </a:p>
                  </a:txBody>
                  <a:tcPr marL="48351" marR="48351" marT="0" marB="0"/>
                </a:tc>
                <a:tc>
                  <a:txBody>
                    <a:bodyPr/>
                    <a:lstStyle/>
                    <a:p>
                      <a:pPr>
                        <a:spcAft>
                          <a:spcPts val="0"/>
                        </a:spcAft>
                      </a:pPr>
                      <a:r>
                        <a:rPr lang="en-AU" sz="1000" dirty="0">
                          <a:effectLst/>
                        </a:rPr>
                        <a:t>Brown radiating tufts.</a:t>
                      </a:r>
                      <a:endParaRPr lang="en-AU" sz="1000" dirty="0">
                        <a:effectLst/>
                        <a:latin typeface="Arial"/>
                        <a:ea typeface="Times New Roman"/>
                        <a:cs typeface="Times New Roman"/>
                      </a:endParaRPr>
                    </a:p>
                  </a:txBody>
                  <a:tcPr marL="48351" marR="48351" marT="0" marB="0"/>
                </a:tc>
                <a:tc>
                  <a:txBody>
                    <a:bodyPr/>
                    <a:lstStyle/>
                    <a:p>
                      <a:pPr>
                        <a:spcAft>
                          <a:spcPts val="0"/>
                        </a:spcAft>
                      </a:pPr>
                      <a:r>
                        <a:rPr lang="en-AU" sz="1000" dirty="0">
                          <a:effectLst/>
                        </a:rPr>
                        <a:t>http://mineralbliss.blogspot.com/2010/03/different-pokrovskite-habits-possible.html</a:t>
                      </a:r>
                      <a:endParaRPr lang="en-AU" sz="1000" dirty="0">
                        <a:effectLst/>
                        <a:latin typeface="Arial"/>
                        <a:ea typeface="Times New Roman"/>
                        <a:cs typeface="Times New Roman"/>
                      </a:endParaRPr>
                    </a:p>
                  </a:txBody>
                  <a:tcPr marL="48351" marR="48351" marT="0" marB="0"/>
                </a:tc>
              </a:tr>
              <a:tr h="1093810">
                <a:tc>
                  <a:txBody>
                    <a:bodyPr/>
                    <a:lstStyle/>
                    <a:p>
                      <a:pPr>
                        <a:spcAft>
                          <a:spcPts val="0"/>
                        </a:spcAft>
                      </a:pPr>
                      <a:r>
                        <a:rPr lang="en-AU" sz="1100" dirty="0">
                          <a:effectLst/>
                        </a:rPr>
                        <a:t>Artinite</a:t>
                      </a:r>
                      <a:endParaRPr lang="en-AU" sz="1100" dirty="0">
                        <a:effectLst/>
                        <a:latin typeface="Arial"/>
                        <a:ea typeface="Times New Roman"/>
                        <a:cs typeface="Times New Roman"/>
                      </a:endParaRPr>
                    </a:p>
                  </a:txBody>
                  <a:tcPr marL="48351" marR="48351" marT="0" marB="0"/>
                </a:tc>
                <a:tc>
                  <a:txBody>
                    <a:bodyPr/>
                    <a:lstStyle/>
                    <a:p>
                      <a:pPr>
                        <a:spcAft>
                          <a:spcPts val="0"/>
                        </a:spcAft>
                      </a:pPr>
                      <a:r>
                        <a:rPr lang="en-AU" sz="1100" dirty="0">
                          <a:effectLst/>
                        </a:rPr>
                        <a:t>Mg</a:t>
                      </a:r>
                      <a:r>
                        <a:rPr lang="en-AU" sz="1100" baseline="-25000" dirty="0">
                          <a:effectLst/>
                        </a:rPr>
                        <a:t>2</a:t>
                      </a:r>
                      <a:r>
                        <a:rPr lang="en-AU" sz="1100" dirty="0">
                          <a:effectLst/>
                        </a:rPr>
                        <a:t>(CO3)(OH)</a:t>
                      </a:r>
                      <a:r>
                        <a:rPr lang="en-AU" sz="1100" baseline="-25000" dirty="0">
                          <a:effectLst/>
                        </a:rPr>
                        <a:t>2</a:t>
                      </a:r>
                      <a:r>
                        <a:rPr lang="en-AU" sz="1100" dirty="0">
                          <a:effectLst/>
                        </a:rPr>
                        <a:t>•3(H</a:t>
                      </a:r>
                      <a:r>
                        <a:rPr lang="en-AU" sz="1100" baseline="-25000" dirty="0">
                          <a:effectLst/>
                        </a:rPr>
                        <a:t>2</a:t>
                      </a:r>
                      <a:r>
                        <a:rPr lang="en-AU" sz="1100" dirty="0">
                          <a:effectLst/>
                        </a:rPr>
                        <a:t>O)</a:t>
                      </a:r>
                      <a:endParaRPr lang="en-AU" sz="1100" dirty="0">
                        <a:effectLst/>
                        <a:latin typeface="Arial"/>
                        <a:ea typeface="Times New Roman"/>
                        <a:cs typeface="Times New Roman"/>
                      </a:endParaRPr>
                    </a:p>
                  </a:txBody>
                  <a:tcPr marL="48351" marR="48351" marT="0" marB="0"/>
                </a:tc>
                <a:tc>
                  <a:txBody>
                    <a:bodyPr/>
                    <a:lstStyle/>
                    <a:p>
                      <a:pPr>
                        <a:spcAft>
                          <a:spcPts val="0"/>
                        </a:spcAft>
                      </a:pPr>
                      <a:r>
                        <a:rPr lang="en-AU" sz="1100" dirty="0">
                          <a:effectLst/>
                        </a:rPr>
                        <a:t>Basic</a:t>
                      </a:r>
                      <a:endParaRPr lang="en-AU" sz="1100" dirty="0">
                        <a:effectLst/>
                        <a:latin typeface="Arial"/>
                        <a:ea typeface="Times New Roman"/>
                        <a:cs typeface="Times New Roman"/>
                      </a:endParaRPr>
                    </a:p>
                  </a:txBody>
                  <a:tcPr marL="48351" marR="48351" marT="0" marB="0"/>
                </a:tc>
                <a:tc>
                  <a:txBody>
                    <a:bodyPr/>
                    <a:lstStyle/>
                    <a:p>
                      <a:pPr>
                        <a:spcAft>
                          <a:spcPts val="0"/>
                        </a:spcAft>
                      </a:pPr>
                      <a:r>
                        <a:rPr lang="en-US" sz="1100" dirty="0" smtClean="0">
                          <a:effectLst/>
                          <a:latin typeface="+mn-lt"/>
                          <a:ea typeface="Times New Roman"/>
                          <a:cs typeface="Times New Roman"/>
                        </a:rPr>
                        <a:t>105.81</a:t>
                      </a:r>
                      <a:endParaRPr lang="en-AU" sz="1100" dirty="0">
                        <a:effectLst/>
                        <a:latin typeface="+mn-lt"/>
                        <a:ea typeface="Times New Roman"/>
                        <a:cs typeface="Times New Roman"/>
                      </a:endParaRPr>
                    </a:p>
                  </a:txBody>
                  <a:tcPr marL="48351" marR="48351" marT="0" marB="0"/>
                </a:tc>
                <a:tc>
                  <a:txBody>
                    <a:bodyPr/>
                    <a:lstStyle/>
                    <a:p>
                      <a:pPr>
                        <a:spcAft>
                          <a:spcPts val="0"/>
                        </a:spcAft>
                      </a:pPr>
                      <a:r>
                        <a:rPr lang="en-US" sz="1100" dirty="0" smtClean="0">
                          <a:effectLst/>
                          <a:latin typeface="+mn-lt"/>
                          <a:ea typeface="Times New Roman"/>
                          <a:cs typeface="Times New Roman"/>
                        </a:rPr>
                        <a:t>2.5</a:t>
                      </a:r>
                      <a:endParaRPr lang="en-AU" sz="1100" dirty="0">
                        <a:effectLst/>
                        <a:latin typeface="+mn-lt"/>
                        <a:ea typeface="Times New Roman"/>
                        <a:cs typeface="Times New Roman"/>
                      </a:endParaRPr>
                    </a:p>
                  </a:txBody>
                  <a:tcPr marL="48351" marR="48351" marT="0" marB="0"/>
                </a:tc>
                <a:tc>
                  <a:txBody>
                    <a:bodyPr/>
                    <a:lstStyle/>
                    <a:p>
                      <a:pPr>
                        <a:spcAft>
                          <a:spcPts val="0"/>
                        </a:spcAft>
                      </a:pPr>
                      <a:r>
                        <a:rPr lang="en-AU" sz="1000" dirty="0">
                          <a:effectLst/>
                        </a:rPr>
                        <a:t>Bright, white acicular sprays</a:t>
                      </a:r>
                    </a:p>
                    <a:p>
                      <a:pPr>
                        <a:spcAft>
                          <a:spcPts val="0"/>
                        </a:spcAft>
                      </a:pPr>
                      <a:r>
                        <a:rPr lang="en-AU" sz="1000" dirty="0">
                          <a:effectLst/>
                        </a:rPr>
                        <a:t>Forms crusts of acicular crystals, elongated [010]. Also botryoidal masses of silky fibers; spherical aggregates of radiating fibers; cross-fiber veinlets.</a:t>
                      </a:r>
                      <a:endParaRPr lang="en-AU" sz="1000" dirty="0">
                        <a:effectLst/>
                        <a:latin typeface="Arial"/>
                        <a:ea typeface="Times New Roman"/>
                        <a:cs typeface="Times New Roman"/>
                      </a:endParaRPr>
                    </a:p>
                  </a:txBody>
                  <a:tcPr marL="48351" marR="48351" marT="0" marB="0"/>
                </a:tc>
                <a:tc>
                  <a:txBody>
                    <a:bodyPr/>
                    <a:lstStyle/>
                    <a:p>
                      <a:pPr>
                        <a:spcAft>
                          <a:spcPts val="0"/>
                        </a:spcAft>
                      </a:pPr>
                      <a:r>
                        <a:rPr lang="en-AU" sz="1000" u="sng" dirty="0">
                          <a:effectLst/>
                          <a:hlinkClick r:id="rId3"/>
                        </a:rPr>
                        <a:t>http://webmineral.com/Alphabetical_Listing.shtml</a:t>
                      </a:r>
                      <a:endParaRPr lang="en-AU" sz="1000" dirty="0">
                        <a:effectLst/>
                      </a:endParaRPr>
                    </a:p>
                    <a:p>
                      <a:pPr>
                        <a:spcAft>
                          <a:spcPts val="0"/>
                        </a:spcAft>
                      </a:pPr>
                      <a:r>
                        <a:rPr lang="en-AU" sz="1000" dirty="0">
                          <a:effectLst/>
                        </a:rPr>
                        <a:t> </a:t>
                      </a:r>
                    </a:p>
                    <a:p>
                      <a:pPr>
                        <a:spcAft>
                          <a:spcPts val="0"/>
                        </a:spcAft>
                      </a:pPr>
                      <a:r>
                        <a:rPr lang="en-AU" sz="1000" dirty="0">
                          <a:effectLst/>
                        </a:rPr>
                        <a:t>http://www.mindat.org/min-377.html</a:t>
                      </a:r>
                      <a:endParaRPr lang="en-AU" sz="1000" dirty="0">
                        <a:effectLst/>
                        <a:latin typeface="Arial"/>
                        <a:ea typeface="Times New Roman"/>
                        <a:cs typeface="Times New Roman"/>
                      </a:endParaRPr>
                    </a:p>
                  </a:txBody>
                  <a:tcPr marL="48351" marR="48351" marT="0" marB="0"/>
                </a:tc>
              </a:tr>
              <a:tr h="1041727">
                <a:tc>
                  <a:txBody>
                    <a:bodyPr/>
                    <a:lstStyle/>
                    <a:p>
                      <a:pPr>
                        <a:spcAft>
                          <a:spcPts val="0"/>
                        </a:spcAft>
                      </a:pPr>
                      <a:r>
                        <a:rPr lang="en-AU" sz="1100" dirty="0">
                          <a:effectLst/>
                        </a:rPr>
                        <a:t>Hydromagnesite</a:t>
                      </a:r>
                      <a:endParaRPr lang="en-AU" sz="1100" dirty="0">
                        <a:effectLst/>
                        <a:latin typeface="Arial"/>
                        <a:ea typeface="Times New Roman"/>
                        <a:cs typeface="Times New Roman"/>
                      </a:endParaRPr>
                    </a:p>
                  </a:txBody>
                  <a:tcPr marL="48351" marR="48351" marT="0" marB="0"/>
                </a:tc>
                <a:tc>
                  <a:txBody>
                    <a:bodyPr/>
                    <a:lstStyle/>
                    <a:p>
                      <a:pPr>
                        <a:spcAft>
                          <a:spcPts val="0"/>
                        </a:spcAft>
                      </a:pPr>
                      <a:r>
                        <a:rPr lang="en-AU" sz="1100" dirty="0">
                          <a:effectLst/>
                        </a:rPr>
                        <a:t>Mg5(CO3)4(OH)</a:t>
                      </a:r>
                      <a:r>
                        <a:rPr lang="en-AU" sz="1100" baseline="-25000" dirty="0">
                          <a:effectLst/>
                        </a:rPr>
                        <a:t>2</a:t>
                      </a:r>
                      <a:r>
                        <a:rPr lang="en-AU" sz="1100" dirty="0">
                          <a:effectLst/>
                        </a:rPr>
                        <a:t>.4H</a:t>
                      </a:r>
                      <a:r>
                        <a:rPr lang="en-AU" sz="1100" baseline="-25000" dirty="0">
                          <a:effectLst/>
                        </a:rPr>
                        <a:t>2</a:t>
                      </a:r>
                      <a:r>
                        <a:rPr lang="en-AU" sz="1100" dirty="0">
                          <a:effectLst/>
                        </a:rPr>
                        <a:t>O</a:t>
                      </a:r>
                      <a:endParaRPr lang="en-AU" sz="1100" dirty="0">
                        <a:effectLst/>
                        <a:latin typeface="Arial"/>
                        <a:ea typeface="Times New Roman"/>
                        <a:cs typeface="Times New Roman"/>
                      </a:endParaRPr>
                    </a:p>
                  </a:txBody>
                  <a:tcPr marL="48351" marR="48351" marT="0" marB="0"/>
                </a:tc>
                <a:tc>
                  <a:txBody>
                    <a:bodyPr/>
                    <a:lstStyle/>
                    <a:p>
                      <a:pPr>
                        <a:spcAft>
                          <a:spcPts val="0"/>
                        </a:spcAft>
                      </a:pPr>
                      <a:r>
                        <a:rPr lang="en-AU" sz="1100" dirty="0">
                          <a:effectLst/>
                        </a:rPr>
                        <a:t>Basic</a:t>
                      </a:r>
                      <a:endParaRPr lang="en-AU" sz="1100" dirty="0">
                        <a:effectLst/>
                        <a:latin typeface="Arial"/>
                        <a:ea typeface="Times New Roman"/>
                        <a:cs typeface="Times New Roman"/>
                      </a:endParaRPr>
                    </a:p>
                  </a:txBody>
                  <a:tcPr marL="48351" marR="48351" marT="0" marB="0"/>
                </a:tc>
                <a:tc>
                  <a:txBody>
                    <a:bodyPr/>
                    <a:lstStyle/>
                    <a:p>
                      <a:pPr>
                        <a:spcAft>
                          <a:spcPts val="0"/>
                        </a:spcAft>
                      </a:pPr>
                      <a:r>
                        <a:rPr lang="en-US" sz="1100" dirty="0" smtClean="0">
                          <a:effectLst/>
                          <a:latin typeface="+mn-lt"/>
                          <a:ea typeface="Times New Roman"/>
                          <a:cs typeface="Times New Roman"/>
                        </a:rPr>
                        <a:t>221.86</a:t>
                      </a:r>
                      <a:endParaRPr lang="en-AU" sz="1100" dirty="0">
                        <a:effectLst/>
                        <a:latin typeface="+mn-lt"/>
                        <a:ea typeface="Times New Roman"/>
                        <a:cs typeface="Times New Roman"/>
                      </a:endParaRPr>
                    </a:p>
                  </a:txBody>
                  <a:tcPr marL="48351" marR="48351" marT="0" marB="0"/>
                </a:tc>
                <a:tc>
                  <a:txBody>
                    <a:bodyPr/>
                    <a:lstStyle/>
                    <a:p>
                      <a:pPr>
                        <a:spcAft>
                          <a:spcPts val="0"/>
                        </a:spcAft>
                      </a:pPr>
                      <a:r>
                        <a:rPr lang="en-US" sz="1100" dirty="0" smtClean="0">
                          <a:effectLst/>
                          <a:latin typeface="+mn-lt"/>
                          <a:ea typeface="Times New Roman"/>
                          <a:cs typeface="Times New Roman"/>
                        </a:rPr>
                        <a:t>3.5</a:t>
                      </a:r>
                      <a:endParaRPr lang="en-AU" sz="1100" dirty="0">
                        <a:effectLst/>
                        <a:latin typeface="+mn-lt"/>
                        <a:ea typeface="Times New Roman"/>
                        <a:cs typeface="Times New Roman"/>
                      </a:endParaRPr>
                    </a:p>
                  </a:txBody>
                  <a:tcPr marL="48351" marR="48351" marT="0" marB="0"/>
                </a:tc>
                <a:tc>
                  <a:txBody>
                    <a:bodyPr/>
                    <a:lstStyle/>
                    <a:p>
                      <a:pPr>
                        <a:spcAft>
                          <a:spcPts val="0"/>
                        </a:spcAft>
                      </a:pPr>
                      <a:r>
                        <a:rPr lang="en-AU" sz="1000" dirty="0">
                          <a:effectLst/>
                        </a:rPr>
                        <a:t>Include acicular, lathlike, platy and rosette forms</a:t>
                      </a:r>
                    </a:p>
                    <a:p>
                      <a:pPr>
                        <a:spcAft>
                          <a:spcPts val="0"/>
                        </a:spcAft>
                      </a:pPr>
                      <a:r>
                        <a:rPr lang="en-AU" sz="1000" dirty="0">
                          <a:effectLst/>
                        </a:rPr>
                        <a:t>Crystals small, occurring as tufts, rosettes, or crusts of acicular or bladed crystals elongated [001] and flattened {100}. Massive, chalky.</a:t>
                      </a:r>
                      <a:endParaRPr lang="en-AU" sz="1000" dirty="0">
                        <a:effectLst/>
                        <a:latin typeface="Arial"/>
                        <a:ea typeface="Times New Roman"/>
                        <a:cs typeface="Times New Roman"/>
                      </a:endParaRPr>
                    </a:p>
                  </a:txBody>
                  <a:tcPr marL="48351" marR="48351" marT="0" marB="0"/>
                </a:tc>
                <a:tc>
                  <a:txBody>
                    <a:bodyPr/>
                    <a:lstStyle/>
                    <a:p>
                      <a:pPr>
                        <a:spcAft>
                          <a:spcPts val="0"/>
                        </a:spcAft>
                      </a:pPr>
                      <a:r>
                        <a:rPr lang="en-AU" sz="1000" u="sng" dirty="0">
                          <a:effectLst/>
                          <a:hlinkClick r:id="rId3"/>
                        </a:rPr>
                        <a:t>http://webmineral.com/Alphabetical_Listing.shtml</a:t>
                      </a:r>
                      <a:endParaRPr lang="en-AU" sz="1000" dirty="0">
                        <a:effectLst/>
                      </a:endParaRPr>
                    </a:p>
                    <a:p>
                      <a:pPr>
                        <a:spcAft>
                          <a:spcPts val="0"/>
                        </a:spcAft>
                      </a:pPr>
                      <a:r>
                        <a:rPr lang="en-AU" sz="1000" dirty="0">
                          <a:effectLst/>
                        </a:rPr>
                        <a:t> </a:t>
                      </a:r>
                    </a:p>
                    <a:p>
                      <a:pPr>
                        <a:spcAft>
                          <a:spcPts val="0"/>
                        </a:spcAft>
                      </a:pPr>
                      <a:r>
                        <a:rPr lang="en-AU" sz="1000" dirty="0">
                          <a:effectLst/>
                        </a:rPr>
                        <a:t>http://www.mindat.org/show.php?id=1979&amp;ld=1</a:t>
                      </a:r>
                      <a:endParaRPr lang="en-AU" sz="1000" dirty="0">
                        <a:effectLst/>
                        <a:latin typeface="Arial"/>
                        <a:ea typeface="Times New Roman"/>
                        <a:cs typeface="Times New Roman"/>
                      </a:endParaRPr>
                    </a:p>
                  </a:txBody>
                  <a:tcPr marL="48351" marR="48351" marT="0" marB="0"/>
                </a:tc>
              </a:tr>
              <a:tr h="572599">
                <a:tc>
                  <a:txBody>
                    <a:bodyPr/>
                    <a:lstStyle/>
                    <a:p>
                      <a:pPr>
                        <a:spcAft>
                          <a:spcPts val="0"/>
                        </a:spcAft>
                      </a:pPr>
                      <a:r>
                        <a:rPr lang="en-AU" sz="1100" dirty="0">
                          <a:effectLst/>
                        </a:rPr>
                        <a:t>Dypingite</a:t>
                      </a:r>
                      <a:endParaRPr lang="en-AU" sz="1100" dirty="0">
                        <a:effectLst/>
                        <a:latin typeface="Arial"/>
                        <a:ea typeface="Times New Roman"/>
                        <a:cs typeface="Times New Roman"/>
                      </a:endParaRPr>
                    </a:p>
                  </a:txBody>
                  <a:tcPr marL="48351" marR="48351" marT="0" marB="0"/>
                </a:tc>
                <a:tc>
                  <a:txBody>
                    <a:bodyPr/>
                    <a:lstStyle/>
                    <a:p>
                      <a:pPr>
                        <a:spcAft>
                          <a:spcPts val="0"/>
                        </a:spcAft>
                      </a:pPr>
                      <a:r>
                        <a:rPr lang="en-AU" sz="1100" dirty="0">
                          <a:effectLst/>
                        </a:rPr>
                        <a:t>Mg5(CO3)4(OH)</a:t>
                      </a:r>
                      <a:r>
                        <a:rPr lang="en-AU" sz="1100" baseline="-25000" dirty="0">
                          <a:effectLst/>
                        </a:rPr>
                        <a:t>2.</a:t>
                      </a:r>
                      <a:r>
                        <a:rPr lang="en-AU" sz="1100" dirty="0">
                          <a:effectLst/>
                        </a:rPr>
                        <a:t>5H</a:t>
                      </a:r>
                      <a:r>
                        <a:rPr lang="en-AU" sz="1100" baseline="-25000" dirty="0">
                          <a:effectLst/>
                        </a:rPr>
                        <a:t>2</a:t>
                      </a:r>
                      <a:r>
                        <a:rPr lang="en-AU" sz="1100" dirty="0">
                          <a:effectLst/>
                        </a:rPr>
                        <a:t>O</a:t>
                      </a:r>
                      <a:endParaRPr lang="en-AU" sz="1100" dirty="0">
                        <a:effectLst/>
                        <a:latin typeface="Arial"/>
                        <a:ea typeface="Times New Roman"/>
                        <a:cs typeface="Times New Roman"/>
                      </a:endParaRPr>
                    </a:p>
                  </a:txBody>
                  <a:tcPr marL="48351" marR="48351" marT="0" marB="0"/>
                </a:tc>
                <a:tc>
                  <a:txBody>
                    <a:bodyPr/>
                    <a:lstStyle/>
                    <a:p>
                      <a:pPr>
                        <a:spcAft>
                          <a:spcPts val="0"/>
                        </a:spcAft>
                      </a:pPr>
                      <a:r>
                        <a:rPr lang="en-AU" sz="1100" dirty="0">
                          <a:effectLst/>
                        </a:rPr>
                        <a:t>Basic</a:t>
                      </a:r>
                      <a:endParaRPr lang="en-AU" sz="1100" dirty="0">
                        <a:effectLst/>
                        <a:latin typeface="Arial"/>
                        <a:ea typeface="Times New Roman"/>
                        <a:cs typeface="Times New Roman"/>
                      </a:endParaRPr>
                    </a:p>
                  </a:txBody>
                  <a:tcPr marL="48351" marR="48351" marT="0" marB="0"/>
                </a:tc>
                <a:tc>
                  <a:txBody>
                    <a:bodyPr/>
                    <a:lstStyle/>
                    <a:p>
                      <a:pPr>
                        <a:spcAft>
                          <a:spcPts val="0"/>
                        </a:spcAft>
                      </a:pPr>
                      <a:r>
                        <a:rPr lang="en-US" sz="1100" dirty="0" smtClean="0">
                          <a:effectLst/>
                          <a:latin typeface="+mn-lt"/>
                          <a:ea typeface="Times New Roman"/>
                          <a:cs typeface="Times New Roman"/>
                        </a:rPr>
                        <a:t>181.45</a:t>
                      </a:r>
                      <a:endParaRPr lang="en-AU" sz="1100" dirty="0">
                        <a:effectLst/>
                        <a:latin typeface="+mn-lt"/>
                        <a:ea typeface="Times New Roman"/>
                        <a:cs typeface="Times New Roman"/>
                      </a:endParaRPr>
                    </a:p>
                  </a:txBody>
                  <a:tcPr marL="48351" marR="48351" marT="0" marB="0"/>
                </a:tc>
                <a:tc>
                  <a:txBody>
                    <a:bodyPr/>
                    <a:lstStyle/>
                    <a:p>
                      <a:pPr>
                        <a:spcAft>
                          <a:spcPts val="0"/>
                        </a:spcAft>
                      </a:pPr>
                      <a:r>
                        <a:rPr lang="en-US" sz="1100" dirty="0" smtClean="0">
                          <a:effectLst/>
                          <a:latin typeface="+mn-lt"/>
                          <a:ea typeface="Times New Roman"/>
                          <a:cs typeface="Times New Roman"/>
                        </a:rPr>
                        <a:t>181.45</a:t>
                      </a:r>
                      <a:endParaRPr lang="en-AU" sz="1100" dirty="0">
                        <a:effectLst/>
                        <a:latin typeface="+mn-lt"/>
                        <a:ea typeface="Times New Roman"/>
                        <a:cs typeface="Times New Roman"/>
                      </a:endParaRPr>
                    </a:p>
                  </a:txBody>
                  <a:tcPr marL="48351" marR="48351" marT="0" marB="0"/>
                </a:tc>
                <a:tc>
                  <a:txBody>
                    <a:bodyPr/>
                    <a:lstStyle/>
                    <a:p>
                      <a:pPr>
                        <a:spcAft>
                          <a:spcPts val="0"/>
                        </a:spcAft>
                      </a:pPr>
                      <a:r>
                        <a:rPr lang="en-AU" sz="1000" dirty="0">
                          <a:effectLst/>
                        </a:rPr>
                        <a:t>Numerous individual crystals or clusters. Globular - Spherical, or nearly so, rounded forms (e.g. wavellite).</a:t>
                      </a:r>
                      <a:endParaRPr lang="en-AU" sz="1000" dirty="0">
                        <a:effectLst/>
                        <a:latin typeface="Arial"/>
                        <a:ea typeface="Times New Roman"/>
                        <a:cs typeface="Times New Roman"/>
                      </a:endParaRPr>
                    </a:p>
                  </a:txBody>
                  <a:tcPr marL="48351" marR="48351" marT="0" marB="0"/>
                </a:tc>
                <a:tc>
                  <a:txBody>
                    <a:bodyPr/>
                    <a:lstStyle/>
                    <a:p>
                      <a:pPr>
                        <a:spcAft>
                          <a:spcPts val="0"/>
                        </a:spcAft>
                      </a:pPr>
                      <a:r>
                        <a:rPr lang="en-AU" sz="1000" u="sng" dirty="0">
                          <a:effectLst/>
                          <a:hlinkClick r:id="rId5"/>
                        </a:rPr>
                        <a:t>http://webmineral.com/data/Dypingite.shtml</a:t>
                      </a:r>
                      <a:endParaRPr lang="en-AU" sz="1000" dirty="0">
                        <a:effectLst/>
                        <a:latin typeface="Arial"/>
                        <a:ea typeface="Times New Roman"/>
                        <a:cs typeface="Times New Roman"/>
                      </a:endParaRPr>
                    </a:p>
                  </a:txBody>
                  <a:tcPr marL="48351" marR="48351" marT="0" marB="0"/>
                </a:tc>
              </a:tr>
            </a:tbl>
          </a:graphicData>
        </a:graphic>
      </p:graphicFrame>
      <p:sp>
        <p:nvSpPr>
          <p:cNvPr id="7" name="Slide Number Placeholder 6"/>
          <p:cNvSpPr>
            <a:spLocks noGrp="1"/>
          </p:cNvSpPr>
          <p:nvPr>
            <p:ph type="sldNum" sz="quarter" idx="12"/>
          </p:nvPr>
        </p:nvSpPr>
        <p:spPr/>
        <p:txBody>
          <a:bodyPr/>
          <a:lstStyle/>
          <a:p>
            <a:pPr>
              <a:defRPr/>
            </a:pPr>
            <a:fld id="{F71B3B6A-19B4-400D-97B4-E35E1DB243EF}" type="slidenum">
              <a:rPr lang="en-AU" smtClean="0"/>
              <a:pPr>
                <a:defRPr/>
              </a:pPr>
              <a:t>48</a:t>
            </a:fld>
            <a:endParaRPr lang="en-AU" dirty="0"/>
          </a:p>
        </p:txBody>
      </p:sp>
      <p:sp>
        <p:nvSpPr>
          <p:cNvPr id="10" name="Footer Placeholder 9"/>
          <p:cNvSpPr>
            <a:spLocks noGrp="1"/>
          </p:cNvSpPr>
          <p:nvPr>
            <p:ph type="ftr" sz="quarter" idx="11"/>
          </p:nvPr>
        </p:nvSpPr>
        <p:spPr/>
        <p:txBody>
          <a:bodyPr/>
          <a:lstStyle/>
          <a:p>
            <a:pPr>
              <a:defRPr/>
            </a:pPr>
            <a:r>
              <a:rPr lang="en-US" dirty="0" smtClean="0"/>
              <a:t>www.tececo.com  www.gaiaengineering.com</a:t>
            </a:r>
            <a:endParaRPr lang="en-AU" dirty="0"/>
          </a:p>
        </p:txBody>
      </p:sp>
    </p:spTree>
    <p:extLst>
      <p:ext uri="{BB962C8B-B14F-4D97-AF65-F5344CB8AC3E}">
        <p14:creationId xmlns:p14="http://schemas.microsoft.com/office/powerpoint/2010/main" val="614778591"/>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a:xfrm>
            <a:off x="476250" y="0"/>
            <a:ext cx="8229600" cy="898525"/>
          </a:xfrm>
        </p:spPr>
        <p:txBody>
          <a:bodyPr/>
          <a:lstStyle/>
          <a:p>
            <a:r>
              <a:rPr lang="en-US" dirty="0" smtClean="0"/>
              <a:t>Magnesium Minerals</a:t>
            </a:r>
            <a:endParaRPr lang="en-AU" dirty="0" smtClean="0"/>
          </a:p>
        </p:txBody>
      </p:sp>
      <p:graphicFrame>
        <p:nvGraphicFramePr>
          <p:cNvPr id="4" name="Table 3"/>
          <p:cNvGraphicFramePr>
            <a:graphicFrameLocks noGrp="1"/>
          </p:cNvGraphicFramePr>
          <p:nvPr>
            <p:extLst>
              <p:ext uri="{D42A27DB-BD31-4B8C-83A1-F6EECF244321}">
                <p14:modId xmlns:p14="http://schemas.microsoft.com/office/powerpoint/2010/main" val="4136722768"/>
              </p:ext>
            </p:extLst>
          </p:nvPr>
        </p:nvGraphicFramePr>
        <p:xfrm>
          <a:off x="160338" y="925513"/>
          <a:ext cx="8789988" cy="5192711"/>
        </p:xfrm>
        <a:graphic>
          <a:graphicData uri="http://schemas.openxmlformats.org/drawingml/2006/table">
            <a:tbl>
              <a:tblPr firstRow="1">
                <a:tableStyleId>{5C22544A-7EE6-4342-B048-85BDC9FD1C3A}</a:tableStyleId>
              </a:tblPr>
              <a:tblGrid>
                <a:gridCol w="914433"/>
                <a:gridCol w="1014510"/>
                <a:gridCol w="707279"/>
                <a:gridCol w="541434"/>
                <a:gridCol w="388634"/>
                <a:gridCol w="2891894"/>
                <a:gridCol w="2331804"/>
              </a:tblGrid>
              <a:tr h="665272">
                <a:tc>
                  <a:txBody>
                    <a:bodyPr/>
                    <a:lstStyle/>
                    <a:p>
                      <a:pPr>
                        <a:spcAft>
                          <a:spcPts val="0"/>
                        </a:spcAft>
                      </a:pPr>
                      <a:r>
                        <a:rPr lang="en-AU" sz="1100" dirty="0">
                          <a:effectLst/>
                        </a:rPr>
                        <a:t>Mineral</a:t>
                      </a:r>
                      <a:endParaRPr lang="en-AU" sz="1100" dirty="0">
                        <a:effectLst/>
                        <a:latin typeface="Arial"/>
                        <a:ea typeface="Times New Roman"/>
                        <a:cs typeface="Times New Roman"/>
                      </a:endParaRPr>
                    </a:p>
                  </a:txBody>
                  <a:tcPr marL="48355" marR="48355" marT="0" marB="0"/>
                </a:tc>
                <a:tc>
                  <a:txBody>
                    <a:bodyPr/>
                    <a:lstStyle/>
                    <a:p>
                      <a:pPr>
                        <a:spcAft>
                          <a:spcPts val="0"/>
                        </a:spcAft>
                      </a:pPr>
                      <a:r>
                        <a:rPr lang="en-AU" sz="1100" dirty="0">
                          <a:effectLst/>
                        </a:rPr>
                        <a:t>Formula</a:t>
                      </a:r>
                      <a:endParaRPr lang="en-AU" sz="1100" dirty="0">
                        <a:effectLst/>
                        <a:latin typeface="Arial"/>
                        <a:ea typeface="Times New Roman"/>
                        <a:cs typeface="Times New Roman"/>
                      </a:endParaRPr>
                    </a:p>
                  </a:txBody>
                  <a:tcPr marL="48355" marR="48355" marT="0" marB="0"/>
                </a:tc>
                <a:tc>
                  <a:txBody>
                    <a:bodyPr/>
                    <a:lstStyle/>
                    <a:p>
                      <a:pPr>
                        <a:spcAft>
                          <a:spcPts val="0"/>
                        </a:spcAft>
                      </a:pPr>
                      <a:r>
                        <a:rPr lang="en-AU" sz="1100" dirty="0">
                          <a:effectLst/>
                        </a:rPr>
                        <a:t>Class</a:t>
                      </a:r>
                      <a:endParaRPr lang="en-AU" sz="1100" dirty="0">
                        <a:effectLst/>
                        <a:latin typeface="Arial"/>
                        <a:ea typeface="Times New Roman"/>
                        <a:cs typeface="Times New Roman"/>
                      </a:endParaRPr>
                    </a:p>
                  </a:txBody>
                  <a:tcPr marL="48355" marR="48355" marT="0" marB="0"/>
                </a:tc>
                <a:tc>
                  <a:txBody>
                    <a:bodyPr/>
                    <a:lstStyle/>
                    <a:p>
                      <a:pPr>
                        <a:spcAft>
                          <a:spcPts val="0"/>
                        </a:spcAft>
                      </a:pPr>
                      <a:r>
                        <a:rPr lang="en-US" sz="1100" dirty="0" smtClean="0">
                          <a:effectLst/>
                          <a:latin typeface="+mn-lt"/>
                          <a:ea typeface="Times New Roman"/>
                          <a:cs typeface="Times New Roman"/>
                        </a:rPr>
                        <a:t>Molar volume</a:t>
                      </a:r>
                      <a:endParaRPr lang="en-AU" sz="1100" dirty="0">
                        <a:effectLst/>
                        <a:latin typeface="+mn-lt"/>
                        <a:ea typeface="Times New Roman"/>
                        <a:cs typeface="Times New Roman"/>
                      </a:endParaRPr>
                    </a:p>
                  </a:txBody>
                  <a:tcPr marL="48355" marR="48355" marT="0" marB="0"/>
                </a:tc>
                <a:tc>
                  <a:txBody>
                    <a:bodyPr/>
                    <a:lstStyle/>
                    <a:p>
                      <a:pPr>
                        <a:spcAft>
                          <a:spcPts val="0"/>
                        </a:spcAft>
                      </a:pPr>
                      <a:r>
                        <a:rPr lang="en-US" sz="1100" dirty="0" smtClean="0">
                          <a:effectLst/>
                          <a:latin typeface="+mn-lt"/>
                          <a:ea typeface="Times New Roman"/>
                          <a:cs typeface="Times New Roman"/>
                        </a:rPr>
                        <a:t>Hard ness</a:t>
                      </a:r>
                      <a:endParaRPr lang="en-AU" sz="1100" dirty="0">
                        <a:effectLst/>
                        <a:latin typeface="+mn-lt"/>
                        <a:ea typeface="Times New Roman"/>
                        <a:cs typeface="Times New Roman"/>
                      </a:endParaRPr>
                    </a:p>
                  </a:txBody>
                  <a:tcPr marL="48355" marR="48355" marT="0" marB="0"/>
                </a:tc>
                <a:tc>
                  <a:txBody>
                    <a:bodyPr/>
                    <a:lstStyle/>
                    <a:p>
                      <a:pPr>
                        <a:spcAft>
                          <a:spcPts val="0"/>
                        </a:spcAft>
                      </a:pPr>
                      <a:r>
                        <a:rPr lang="en-AU" sz="1100" dirty="0">
                          <a:effectLst/>
                        </a:rPr>
                        <a:t>Habit</a:t>
                      </a:r>
                      <a:endParaRPr lang="en-AU" sz="1100" dirty="0">
                        <a:effectLst/>
                        <a:latin typeface="Arial"/>
                        <a:ea typeface="Times New Roman"/>
                        <a:cs typeface="Times New Roman"/>
                      </a:endParaRPr>
                    </a:p>
                  </a:txBody>
                  <a:tcPr marL="48355" marR="48355" marT="0" marB="0"/>
                </a:tc>
                <a:tc>
                  <a:txBody>
                    <a:bodyPr/>
                    <a:lstStyle/>
                    <a:p>
                      <a:pPr>
                        <a:spcAft>
                          <a:spcPts val="0"/>
                        </a:spcAft>
                      </a:pPr>
                      <a:r>
                        <a:rPr lang="en-AU" sz="1100" dirty="0">
                          <a:effectLst/>
                        </a:rPr>
                        <a:t>Reference for Habit</a:t>
                      </a:r>
                      <a:endParaRPr lang="en-AU" sz="1100" dirty="0">
                        <a:effectLst/>
                        <a:latin typeface="Arial"/>
                        <a:ea typeface="Times New Roman"/>
                        <a:cs typeface="Times New Roman"/>
                      </a:endParaRPr>
                    </a:p>
                  </a:txBody>
                  <a:tcPr marL="48355" marR="48355" marT="0" marB="0"/>
                </a:tc>
              </a:tr>
              <a:tr h="446654">
                <a:tc>
                  <a:txBody>
                    <a:bodyPr/>
                    <a:lstStyle/>
                    <a:p>
                      <a:pPr>
                        <a:spcAft>
                          <a:spcPts val="0"/>
                        </a:spcAft>
                      </a:pPr>
                      <a:r>
                        <a:rPr lang="en-AU" sz="1100" dirty="0">
                          <a:effectLst/>
                        </a:rPr>
                        <a:t>Giorgiosite</a:t>
                      </a:r>
                      <a:endParaRPr lang="en-AU" sz="1100" dirty="0">
                        <a:effectLst/>
                        <a:latin typeface="Arial"/>
                        <a:ea typeface="Times New Roman"/>
                        <a:cs typeface="Times New Roman"/>
                      </a:endParaRPr>
                    </a:p>
                  </a:txBody>
                  <a:tcPr marL="48355" marR="48355" marT="0" marB="0"/>
                </a:tc>
                <a:tc>
                  <a:txBody>
                    <a:bodyPr/>
                    <a:lstStyle/>
                    <a:p>
                      <a:pPr>
                        <a:spcAft>
                          <a:spcPts val="0"/>
                        </a:spcAft>
                      </a:pPr>
                      <a:r>
                        <a:rPr lang="en-AU" sz="1100" dirty="0">
                          <a:effectLst/>
                        </a:rPr>
                        <a:t>Mg</a:t>
                      </a:r>
                      <a:r>
                        <a:rPr lang="en-AU" sz="1100" baseline="-25000" dirty="0">
                          <a:effectLst/>
                        </a:rPr>
                        <a:t>5</a:t>
                      </a:r>
                      <a:r>
                        <a:rPr lang="en-AU" sz="1100" dirty="0">
                          <a:effectLst/>
                        </a:rPr>
                        <a:t>(CO</a:t>
                      </a:r>
                      <a:r>
                        <a:rPr lang="en-AU" sz="1100" baseline="-25000" dirty="0">
                          <a:effectLst/>
                        </a:rPr>
                        <a:t>3</a:t>
                      </a:r>
                      <a:r>
                        <a:rPr lang="en-AU" sz="1100" dirty="0">
                          <a:effectLst/>
                        </a:rPr>
                        <a:t>)</a:t>
                      </a:r>
                      <a:r>
                        <a:rPr lang="en-AU" sz="1100" baseline="-25000" dirty="0">
                          <a:effectLst/>
                        </a:rPr>
                        <a:t>4</a:t>
                      </a:r>
                      <a:r>
                        <a:rPr lang="en-AU" sz="1100" dirty="0">
                          <a:effectLst/>
                        </a:rPr>
                        <a:t>(OH)</a:t>
                      </a:r>
                      <a:r>
                        <a:rPr lang="en-AU" sz="1100" baseline="-25000" dirty="0">
                          <a:effectLst/>
                        </a:rPr>
                        <a:t>2</a:t>
                      </a:r>
                      <a:r>
                        <a:rPr lang="en-AU" sz="1100" dirty="0">
                          <a:effectLst/>
                        </a:rPr>
                        <a:t>.5-6H</a:t>
                      </a:r>
                      <a:r>
                        <a:rPr lang="en-AU" sz="1100" baseline="-25000" dirty="0">
                          <a:effectLst/>
                        </a:rPr>
                        <a:t>2</a:t>
                      </a:r>
                      <a:r>
                        <a:rPr lang="en-AU" sz="1100" dirty="0">
                          <a:effectLst/>
                        </a:rPr>
                        <a:t>O</a:t>
                      </a:r>
                      <a:endParaRPr lang="en-AU" sz="1100" dirty="0">
                        <a:effectLst/>
                        <a:latin typeface="Arial"/>
                        <a:ea typeface="Times New Roman"/>
                        <a:cs typeface="Times New Roman"/>
                      </a:endParaRPr>
                    </a:p>
                  </a:txBody>
                  <a:tcPr marL="48355" marR="48355" marT="0" marB="0"/>
                </a:tc>
                <a:tc>
                  <a:txBody>
                    <a:bodyPr/>
                    <a:lstStyle/>
                    <a:p>
                      <a:pPr>
                        <a:spcAft>
                          <a:spcPts val="0"/>
                        </a:spcAft>
                      </a:pPr>
                      <a:r>
                        <a:rPr lang="en-AU" sz="1100" dirty="0">
                          <a:effectLst/>
                        </a:rPr>
                        <a:t>Basic</a:t>
                      </a:r>
                      <a:endParaRPr lang="en-AU" sz="1100" dirty="0">
                        <a:effectLst/>
                        <a:latin typeface="Arial"/>
                        <a:ea typeface="Times New Roman"/>
                        <a:cs typeface="Times New Roman"/>
                      </a:endParaRPr>
                    </a:p>
                  </a:txBody>
                  <a:tcPr marL="48355" marR="48355" marT="0" marB="0"/>
                </a:tc>
                <a:tc>
                  <a:txBody>
                    <a:bodyPr/>
                    <a:lstStyle/>
                    <a:p>
                      <a:pPr>
                        <a:spcAft>
                          <a:spcPts val="0"/>
                        </a:spcAft>
                      </a:pPr>
                      <a:r>
                        <a:rPr lang="en-US" sz="1100" dirty="0" smtClean="0">
                          <a:effectLst/>
                          <a:latin typeface="+mn-lt"/>
                          <a:ea typeface="Times New Roman"/>
                          <a:cs typeface="Times New Roman"/>
                        </a:rPr>
                        <a:t>183.93</a:t>
                      </a:r>
                      <a:endParaRPr lang="en-AU" sz="1100" dirty="0">
                        <a:effectLst/>
                        <a:latin typeface="+mn-lt"/>
                        <a:ea typeface="Times New Roman"/>
                        <a:cs typeface="Times New Roman"/>
                      </a:endParaRPr>
                    </a:p>
                  </a:txBody>
                  <a:tcPr marL="48355" marR="48355" marT="0" marB="0"/>
                </a:tc>
                <a:tc>
                  <a:txBody>
                    <a:bodyPr/>
                    <a:lstStyle/>
                    <a:p>
                      <a:pPr>
                        <a:spcAft>
                          <a:spcPts val="0"/>
                        </a:spcAft>
                      </a:pPr>
                      <a:r>
                        <a:rPr lang="en-US" sz="1100" dirty="0" smtClean="0">
                          <a:effectLst/>
                          <a:latin typeface="+mn-lt"/>
                          <a:ea typeface="Times New Roman"/>
                          <a:cs typeface="Times New Roman"/>
                        </a:rPr>
                        <a:t>3.5</a:t>
                      </a:r>
                      <a:endParaRPr lang="en-AU" sz="1100" dirty="0">
                        <a:effectLst/>
                        <a:latin typeface="+mn-lt"/>
                        <a:ea typeface="Times New Roman"/>
                        <a:cs typeface="Times New Roman"/>
                      </a:endParaRPr>
                    </a:p>
                  </a:txBody>
                  <a:tcPr marL="48355" marR="48355" marT="0" marB="0"/>
                </a:tc>
                <a:tc>
                  <a:txBody>
                    <a:bodyPr/>
                    <a:lstStyle/>
                    <a:p>
                      <a:pPr>
                        <a:spcAft>
                          <a:spcPts val="0"/>
                        </a:spcAft>
                      </a:pPr>
                      <a:r>
                        <a:rPr lang="en-AU" sz="1100" dirty="0">
                          <a:effectLst/>
                        </a:rPr>
                        <a:t>Fibrous and  spherulitic, admixed with other species in powdery masses.</a:t>
                      </a:r>
                      <a:endParaRPr lang="en-AU" sz="1100" dirty="0">
                        <a:effectLst/>
                        <a:latin typeface="Arial"/>
                        <a:ea typeface="Times New Roman"/>
                        <a:cs typeface="Times New Roman"/>
                      </a:endParaRPr>
                    </a:p>
                  </a:txBody>
                  <a:tcPr marL="48355" marR="48355" marT="0" marB="0"/>
                </a:tc>
                <a:tc>
                  <a:txBody>
                    <a:bodyPr/>
                    <a:lstStyle/>
                    <a:p>
                      <a:pPr>
                        <a:spcAft>
                          <a:spcPts val="0"/>
                        </a:spcAft>
                      </a:pPr>
                      <a:r>
                        <a:rPr lang="en-AU" sz="1100" dirty="0">
                          <a:effectLst/>
                        </a:rPr>
                        <a:t>http://www.mindat.org/min-1979.html</a:t>
                      </a:r>
                      <a:endParaRPr lang="en-AU" sz="1100" dirty="0">
                        <a:effectLst/>
                        <a:latin typeface="Arial"/>
                        <a:ea typeface="Times New Roman"/>
                        <a:cs typeface="Times New Roman"/>
                      </a:endParaRPr>
                    </a:p>
                  </a:txBody>
                  <a:tcPr marL="48355" marR="48355" marT="0" marB="0"/>
                </a:tc>
              </a:tr>
              <a:tr h="1492227">
                <a:tc>
                  <a:txBody>
                    <a:bodyPr/>
                    <a:lstStyle/>
                    <a:p>
                      <a:pPr>
                        <a:spcAft>
                          <a:spcPts val="0"/>
                        </a:spcAft>
                      </a:pPr>
                      <a:r>
                        <a:rPr lang="en-AU" sz="1100" dirty="0">
                          <a:effectLst/>
                        </a:rPr>
                        <a:t>Magnesite</a:t>
                      </a:r>
                      <a:endParaRPr lang="en-AU" sz="1100" dirty="0">
                        <a:effectLst/>
                        <a:latin typeface="Arial"/>
                        <a:ea typeface="Times New Roman"/>
                        <a:cs typeface="Times New Roman"/>
                      </a:endParaRPr>
                    </a:p>
                  </a:txBody>
                  <a:tcPr marL="48355" marR="48355" marT="0" marB="0"/>
                </a:tc>
                <a:tc>
                  <a:txBody>
                    <a:bodyPr/>
                    <a:lstStyle/>
                    <a:p>
                      <a:pPr>
                        <a:spcAft>
                          <a:spcPts val="0"/>
                        </a:spcAft>
                      </a:pPr>
                      <a:r>
                        <a:rPr lang="en-AU" sz="1100" dirty="0">
                          <a:effectLst/>
                        </a:rPr>
                        <a:t>MgCO3</a:t>
                      </a:r>
                      <a:endParaRPr lang="en-AU" sz="1100" dirty="0">
                        <a:effectLst/>
                        <a:latin typeface="Arial"/>
                        <a:ea typeface="Times New Roman"/>
                        <a:cs typeface="Times New Roman"/>
                      </a:endParaRPr>
                    </a:p>
                  </a:txBody>
                  <a:tcPr marL="48355" marR="48355" marT="0" marB="0"/>
                </a:tc>
                <a:tc>
                  <a:txBody>
                    <a:bodyPr/>
                    <a:lstStyle/>
                    <a:p>
                      <a:pPr>
                        <a:spcAft>
                          <a:spcPts val="0"/>
                        </a:spcAft>
                      </a:pPr>
                      <a:r>
                        <a:rPr lang="en-AU" sz="1100" dirty="0">
                          <a:effectLst/>
                        </a:rPr>
                        <a:t>Normal or “self setting”</a:t>
                      </a:r>
                      <a:endParaRPr lang="en-AU" sz="1100" dirty="0">
                        <a:effectLst/>
                        <a:latin typeface="Arial"/>
                        <a:ea typeface="Times New Roman"/>
                        <a:cs typeface="Times New Roman"/>
                      </a:endParaRPr>
                    </a:p>
                  </a:txBody>
                  <a:tcPr marL="48355" marR="48355" marT="0" marB="0"/>
                </a:tc>
                <a:tc>
                  <a:txBody>
                    <a:bodyPr/>
                    <a:lstStyle/>
                    <a:p>
                      <a:pPr>
                        <a:spcAft>
                          <a:spcPts val="0"/>
                        </a:spcAft>
                      </a:pPr>
                      <a:r>
                        <a:rPr lang="en-US" sz="1100" dirty="0" smtClean="0">
                          <a:effectLst/>
                          <a:latin typeface="+mn-lt"/>
                          <a:ea typeface="Times New Roman"/>
                          <a:cs typeface="Times New Roman"/>
                        </a:rPr>
                        <a:t>28.11</a:t>
                      </a:r>
                      <a:endParaRPr lang="en-AU" sz="1100" dirty="0">
                        <a:effectLst/>
                        <a:latin typeface="+mn-lt"/>
                        <a:ea typeface="Times New Roman"/>
                        <a:cs typeface="Times New Roman"/>
                      </a:endParaRPr>
                    </a:p>
                  </a:txBody>
                  <a:tcPr marL="48355" marR="48355" marT="0" marB="0"/>
                </a:tc>
                <a:tc>
                  <a:txBody>
                    <a:bodyPr/>
                    <a:lstStyle/>
                    <a:p>
                      <a:pPr>
                        <a:spcAft>
                          <a:spcPts val="0"/>
                        </a:spcAft>
                      </a:pPr>
                      <a:r>
                        <a:rPr lang="en-US" sz="1100" dirty="0" smtClean="0">
                          <a:effectLst/>
                          <a:latin typeface="+mn-lt"/>
                          <a:ea typeface="Times New Roman"/>
                          <a:cs typeface="Times New Roman"/>
                        </a:rPr>
                        <a:t>3.9</a:t>
                      </a:r>
                      <a:endParaRPr lang="en-AU" sz="1100" dirty="0">
                        <a:effectLst/>
                        <a:latin typeface="+mn-lt"/>
                        <a:ea typeface="Times New Roman"/>
                        <a:cs typeface="Times New Roman"/>
                      </a:endParaRPr>
                    </a:p>
                  </a:txBody>
                  <a:tcPr marL="48355" marR="48355" marT="0" marB="0"/>
                </a:tc>
                <a:tc>
                  <a:txBody>
                    <a:bodyPr/>
                    <a:lstStyle/>
                    <a:p>
                      <a:pPr>
                        <a:spcAft>
                          <a:spcPts val="0"/>
                        </a:spcAft>
                      </a:pPr>
                      <a:r>
                        <a:rPr lang="en-AU" sz="1100" dirty="0">
                          <a:effectLst/>
                        </a:rPr>
                        <a:t>Usually massive</a:t>
                      </a:r>
                    </a:p>
                    <a:p>
                      <a:pPr>
                        <a:spcAft>
                          <a:spcPts val="0"/>
                        </a:spcAft>
                      </a:pPr>
                      <a:r>
                        <a:rPr lang="en-AU" sz="1100" dirty="0">
                          <a:effectLst/>
                        </a:rPr>
                        <a:t>Crystals usually rhombohedral {1011}, also {0112}; prismatic rare [0001] with {1120} and {0001}, or tabular {0001}. Scalenohedral rare. Massive, coarse- to fine-granular, very compact and porcelainous; earthy to rather chalky; lamellar; coarsely fibrous</a:t>
                      </a:r>
                      <a:endParaRPr lang="en-AU" sz="1100" dirty="0">
                        <a:effectLst/>
                        <a:latin typeface="Arial"/>
                        <a:ea typeface="Times New Roman"/>
                        <a:cs typeface="Times New Roman"/>
                      </a:endParaRPr>
                    </a:p>
                  </a:txBody>
                  <a:tcPr marL="48355" marR="48355" marT="0" marB="0"/>
                </a:tc>
                <a:tc>
                  <a:txBody>
                    <a:bodyPr/>
                    <a:lstStyle/>
                    <a:p>
                      <a:pPr>
                        <a:spcAft>
                          <a:spcPts val="0"/>
                        </a:spcAft>
                      </a:pPr>
                      <a:r>
                        <a:rPr lang="en-AU" sz="1100" u="sng" dirty="0">
                          <a:effectLst/>
                          <a:hlinkClick r:id="rId3"/>
                        </a:rPr>
                        <a:t>http://webmineral.com/Alphabetical_Listing.shtml</a:t>
                      </a:r>
                      <a:endParaRPr lang="en-AU" sz="1100" dirty="0">
                        <a:effectLst/>
                      </a:endParaRPr>
                    </a:p>
                    <a:p>
                      <a:pPr>
                        <a:spcAft>
                          <a:spcPts val="0"/>
                        </a:spcAft>
                      </a:pPr>
                      <a:r>
                        <a:rPr lang="en-AU" sz="1100" dirty="0">
                          <a:effectLst/>
                        </a:rPr>
                        <a:t>http://www.mindat.org/min-2482.html</a:t>
                      </a:r>
                      <a:endParaRPr lang="en-AU" sz="1100" dirty="0">
                        <a:effectLst/>
                        <a:latin typeface="Arial"/>
                        <a:ea typeface="Times New Roman"/>
                        <a:cs typeface="Times New Roman"/>
                      </a:endParaRPr>
                    </a:p>
                  </a:txBody>
                  <a:tcPr marL="48355" marR="48355" marT="0" marB="0"/>
                </a:tc>
              </a:tr>
              <a:tr h="669980">
                <a:tc>
                  <a:txBody>
                    <a:bodyPr/>
                    <a:lstStyle/>
                    <a:p>
                      <a:pPr>
                        <a:spcAft>
                          <a:spcPts val="0"/>
                        </a:spcAft>
                      </a:pPr>
                      <a:r>
                        <a:rPr lang="en-AU" sz="1100" dirty="0">
                          <a:effectLst/>
                        </a:rPr>
                        <a:t>Barringtonite</a:t>
                      </a:r>
                      <a:endParaRPr lang="en-AU" sz="1100" dirty="0">
                        <a:effectLst/>
                        <a:latin typeface="Arial"/>
                        <a:ea typeface="Times New Roman"/>
                        <a:cs typeface="Times New Roman"/>
                      </a:endParaRPr>
                    </a:p>
                  </a:txBody>
                  <a:tcPr marL="48355" marR="48355" marT="0" marB="0"/>
                </a:tc>
                <a:tc>
                  <a:txBody>
                    <a:bodyPr/>
                    <a:lstStyle/>
                    <a:p>
                      <a:pPr>
                        <a:spcAft>
                          <a:spcPts val="0"/>
                        </a:spcAft>
                      </a:pPr>
                      <a:r>
                        <a:rPr lang="en-AU" sz="1100" dirty="0">
                          <a:effectLst/>
                        </a:rPr>
                        <a:t>MgCO3·2H</a:t>
                      </a:r>
                      <a:r>
                        <a:rPr lang="en-AU" sz="1100" baseline="-25000" dirty="0">
                          <a:effectLst/>
                        </a:rPr>
                        <a:t>2</a:t>
                      </a:r>
                      <a:r>
                        <a:rPr lang="en-AU" sz="1100" dirty="0">
                          <a:effectLst/>
                        </a:rPr>
                        <a:t>O</a:t>
                      </a:r>
                      <a:endParaRPr lang="en-AU" sz="1100" dirty="0">
                        <a:effectLst/>
                        <a:latin typeface="Arial"/>
                        <a:ea typeface="Times New Roman"/>
                        <a:cs typeface="Times New Roman"/>
                      </a:endParaRPr>
                    </a:p>
                  </a:txBody>
                  <a:tcPr marL="48355" marR="48355" marT="0" marB="0"/>
                </a:tc>
                <a:tc>
                  <a:txBody>
                    <a:bodyPr/>
                    <a:lstStyle/>
                    <a:p>
                      <a:pPr>
                        <a:spcAft>
                          <a:spcPts val="0"/>
                        </a:spcAft>
                      </a:pPr>
                      <a:r>
                        <a:rPr lang="en-AU" sz="1100" dirty="0">
                          <a:effectLst/>
                        </a:rPr>
                        <a:t>Normal or “self setting”</a:t>
                      </a:r>
                      <a:endParaRPr lang="en-AU" sz="1100" dirty="0">
                        <a:effectLst/>
                        <a:latin typeface="Arial"/>
                        <a:ea typeface="Times New Roman"/>
                        <a:cs typeface="Times New Roman"/>
                      </a:endParaRPr>
                    </a:p>
                  </a:txBody>
                  <a:tcPr marL="48355" marR="48355" marT="0" marB="0"/>
                </a:tc>
                <a:tc>
                  <a:txBody>
                    <a:bodyPr/>
                    <a:lstStyle/>
                    <a:p>
                      <a:pPr>
                        <a:spcAft>
                          <a:spcPts val="0"/>
                        </a:spcAft>
                      </a:pPr>
                      <a:r>
                        <a:rPr lang="en-US" sz="1100" dirty="0" smtClean="0">
                          <a:effectLst/>
                          <a:latin typeface="+mn-lt"/>
                          <a:ea typeface="Times New Roman"/>
                          <a:cs typeface="Times New Roman"/>
                        </a:rPr>
                        <a:t>42.53</a:t>
                      </a:r>
                      <a:endParaRPr lang="en-AU" sz="1100" dirty="0">
                        <a:effectLst/>
                        <a:latin typeface="+mn-lt"/>
                        <a:ea typeface="Times New Roman"/>
                        <a:cs typeface="Times New Roman"/>
                      </a:endParaRPr>
                    </a:p>
                  </a:txBody>
                  <a:tcPr marL="48355" marR="48355" marT="0" marB="0"/>
                </a:tc>
                <a:tc>
                  <a:txBody>
                    <a:bodyPr/>
                    <a:lstStyle/>
                    <a:p>
                      <a:pPr>
                        <a:spcAft>
                          <a:spcPts val="0"/>
                        </a:spcAft>
                      </a:pPr>
                      <a:r>
                        <a:rPr lang="en-US" sz="1100" dirty="0" smtClean="0">
                          <a:effectLst/>
                          <a:latin typeface="+mn-lt"/>
                          <a:ea typeface="Times New Roman"/>
                          <a:cs typeface="Times New Roman"/>
                        </a:rPr>
                        <a:t>2.5</a:t>
                      </a:r>
                      <a:endParaRPr lang="en-AU" sz="1100" dirty="0">
                        <a:effectLst/>
                        <a:latin typeface="+mn-lt"/>
                        <a:ea typeface="Times New Roman"/>
                        <a:cs typeface="Times New Roman"/>
                      </a:endParaRPr>
                    </a:p>
                  </a:txBody>
                  <a:tcPr marL="48355" marR="48355" marT="0" marB="0"/>
                </a:tc>
                <a:tc>
                  <a:txBody>
                    <a:bodyPr/>
                    <a:lstStyle/>
                    <a:p>
                      <a:pPr>
                        <a:spcAft>
                          <a:spcPts val="0"/>
                        </a:spcAft>
                      </a:pPr>
                      <a:r>
                        <a:rPr lang="en-AU" sz="1100" dirty="0">
                          <a:effectLst/>
                        </a:rPr>
                        <a:t>Glassy blocky crystals</a:t>
                      </a:r>
                      <a:endParaRPr lang="en-AU" sz="1100" dirty="0">
                        <a:effectLst/>
                        <a:latin typeface="Arial"/>
                        <a:ea typeface="Times New Roman"/>
                        <a:cs typeface="Times New Roman"/>
                      </a:endParaRPr>
                    </a:p>
                  </a:txBody>
                  <a:tcPr marL="48355" marR="48355" marT="0" marB="0"/>
                </a:tc>
                <a:tc>
                  <a:txBody>
                    <a:bodyPr/>
                    <a:lstStyle/>
                    <a:p>
                      <a:pPr>
                        <a:spcAft>
                          <a:spcPts val="0"/>
                        </a:spcAft>
                      </a:pPr>
                      <a:r>
                        <a:rPr lang="en-AU" sz="1100" dirty="0">
                          <a:effectLst/>
                        </a:rPr>
                        <a:t>http://webmineral.com/Alphabetical_Listing.shtml</a:t>
                      </a:r>
                      <a:endParaRPr lang="en-AU" sz="1100" dirty="0">
                        <a:effectLst/>
                        <a:latin typeface="Arial"/>
                        <a:ea typeface="Times New Roman"/>
                        <a:cs typeface="Times New Roman"/>
                      </a:endParaRPr>
                    </a:p>
                  </a:txBody>
                  <a:tcPr marL="48355" marR="48355" marT="0" marB="0"/>
                </a:tc>
              </a:tr>
              <a:tr h="1065877">
                <a:tc>
                  <a:txBody>
                    <a:bodyPr/>
                    <a:lstStyle/>
                    <a:p>
                      <a:pPr>
                        <a:spcAft>
                          <a:spcPts val="0"/>
                        </a:spcAft>
                      </a:pPr>
                      <a:r>
                        <a:rPr lang="en-AU" sz="1100" dirty="0">
                          <a:effectLst/>
                        </a:rPr>
                        <a:t>Nesquehonite</a:t>
                      </a:r>
                      <a:endParaRPr lang="en-AU" sz="1100" dirty="0">
                        <a:effectLst/>
                        <a:latin typeface="Arial"/>
                        <a:ea typeface="Times New Roman"/>
                        <a:cs typeface="Times New Roman"/>
                      </a:endParaRPr>
                    </a:p>
                  </a:txBody>
                  <a:tcPr marL="48355" marR="48355" marT="0" marB="0">
                    <a:solidFill>
                      <a:srgbClr val="92D050"/>
                    </a:solidFill>
                  </a:tcPr>
                </a:tc>
                <a:tc>
                  <a:txBody>
                    <a:bodyPr/>
                    <a:lstStyle/>
                    <a:p>
                      <a:pPr>
                        <a:spcAft>
                          <a:spcPts val="0"/>
                        </a:spcAft>
                      </a:pPr>
                      <a:r>
                        <a:rPr lang="en-AU" sz="1100" dirty="0">
                          <a:effectLst/>
                        </a:rPr>
                        <a:t>MgCO3·3H</a:t>
                      </a:r>
                      <a:r>
                        <a:rPr lang="en-AU" sz="1100" baseline="-25000" dirty="0">
                          <a:effectLst/>
                        </a:rPr>
                        <a:t>2</a:t>
                      </a:r>
                      <a:r>
                        <a:rPr lang="en-AU" sz="1100" dirty="0">
                          <a:effectLst/>
                        </a:rPr>
                        <a:t>O</a:t>
                      </a:r>
                      <a:endParaRPr lang="en-AU" sz="1100" dirty="0">
                        <a:effectLst/>
                        <a:latin typeface="Arial"/>
                        <a:ea typeface="Times New Roman"/>
                        <a:cs typeface="Times New Roman"/>
                      </a:endParaRPr>
                    </a:p>
                  </a:txBody>
                  <a:tcPr marL="48355" marR="48355" marT="0" marB="0">
                    <a:solidFill>
                      <a:srgbClr val="92D050"/>
                    </a:solidFill>
                  </a:tcPr>
                </a:tc>
                <a:tc>
                  <a:txBody>
                    <a:bodyPr/>
                    <a:lstStyle/>
                    <a:p>
                      <a:pPr>
                        <a:spcAft>
                          <a:spcPts val="0"/>
                        </a:spcAft>
                      </a:pPr>
                      <a:r>
                        <a:rPr lang="en-AU" sz="1100" dirty="0">
                          <a:effectLst/>
                        </a:rPr>
                        <a:t>Normal or “self setting”</a:t>
                      </a:r>
                      <a:endParaRPr lang="en-AU" sz="1100" dirty="0">
                        <a:effectLst/>
                        <a:latin typeface="Arial"/>
                        <a:ea typeface="Times New Roman"/>
                        <a:cs typeface="Times New Roman"/>
                      </a:endParaRPr>
                    </a:p>
                  </a:txBody>
                  <a:tcPr marL="48355" marR="48355" marT="0" marB="0">
                    <a:solidFill>
                      <a:srgbClr val="92D050"/>
                    </a:solidFill>
                  </a:tcPr>
                </a:tc>
                <a:tc>
                  <a:txBody>
                    <a:bodyPr/>
                    <a:lstStyle/>
                    <a:p>
                      <a:pPr>
                        <a:spcAft>
                          <a:spcPts val="0"/>
                        </a:spcAft>
                      </a:pPr>
                      <a:r>
                        <a:rPr lang="en-US" sz="1100" dirty="0" smtClean="0">
                          <a:effectLst/>
                          <a:latin typeface="+mn-lt"/>
                          <a:ea typeface="Times New Roman"/>
                          <a:cs typeface="Times New Roman"/>
                        </a:rPr>
                        <a:t>74.79</a:t>
                      </a:r>
                      <a:endParaRPr lang="en-AU" sz="1100" dirty="0">
                        <a:effectLst/>
                        <a:latin typeface="+mn-lt"/>
                        <a:ea typeface="Times New Roman"/>
                        <a:cs typeface="Times New Roman"/>
                      </a:endParaRPr>
                    </a:p>
                  </a:txBody>
                  <a:tcPr marL="48355" marR="48355" marT="0" marB="0">
                    <a:solidFill>
                      <a:srgbClr val="92D050"/>
                    </a:solidFill>
                  </a:tcPr>
                </a:tc>
                <a:tc>
                  <a:txBody>
                    <a:bodyPr/>
                    <a:lstStyle/>
                    <a:p>
                      <a:pPr>
                        <a:spcAft>
                          <a:spcPts val="0"/>
                        </a:spcAft>
                      </a:pPr>
                      <a:r>
                        <a:rPr lang="en-US" sz="1100" dirty="0" smtClean="0">
                          <a:effectLst/>
                          <a:latin typeface="+mn-lt"/>
                          <a:ea typeface="Times New Roman"/>
                          <a:cs typeface="Times New Roman"/>
                        </a:rPr>
                        <a:t>2.5</a:t>
                      </a:r>
                      <a:endParaRPr lang="en-AU" sz="1100" dirty="0">
                        <a:effectLst/>
                        <a:latin typeface="+mn-lt"/>
                        <a:ea typeface="Times New Roman"/>
                        <a:cs typeface="Times New Roman"/>
                      </a:endParaRPr>
                    </a:p>
                  </a:txBody>
                  <a:tcPr marL="48355" marR="48355" marT="0" marB="0">
                    <a:solidFill>
                      <a:srgbClr val="92D050"/>
                    </a:solidFill>
                  </a:tcPr>
                </a:tc>
                <a:tc>
                  <a:txBody>
                    <a:bodyPr/>
                    <a:lstStyle/>
                    <a:p>
                      <a:pPr>
                        <a:spcAft>
                          <a:spcPts val="0"/>
                        </a:spcAft>
                      </a:pPr>
                      <a:r>
                        <a:rPr lang="en-AU" sz="1100" dirty="0">
                          <a:effectLst/>
                        </a:rPr>
                        <a:t>Acicular prismatic needles</a:t>
                      </a:r>
                    </a:p>
                    <a:p>
                      <a:pPr>
                        <a:spcAft>
                          <a:spcPts val="0"/>
                        </a:spcAft>
                      </a:pPr>
                      <a:r>
                        <a:rPr lang="en-AU" sz="1100" dirty="0">
                          <a:effectLst/>
                        </a:rPr>
                        <a:t>Crystals prismatic, elongated along [010], {001}, {010}, {011}, {101}. {110} deeply striated parallel to [010]. Forms radial sprays and coatings, also botryoidal.</a:t>
                      </a:r>
                      <a:endParaRPr lang="en-AU" sz="1100" dirty="0">
                        <a:effectLst/>
                        <a:latin typeface="Arial"/>
                        <a:ea typeface="Times New Roman"/>
                        <a:cs typeface="Times New Roman"/>
                      </a:endParaRPr>
                    </a:p>
                  </a:txBody>
                  <a:tcPr marL="48355" marR="48355" marT="0" marB="0">
                    <a:solidFill>
                      <a:srgbClr val="92D050"/>
                    </a:solidFill>
                  </a:tcPr>
                </a:tc>
                <a:tc>
                  <a:txBody>
                    <a:bodyPr/>
                    <a:lstStyle/>
                    <a:p>
                      <a:pPr>
                        <a:spcAft>
                          <a:spcPts val="0"/>
                        </a:spcAft>
                      </a:pPr>
                      <a:r>
                        <a:rPr lang="en-AU" sz="1100" u="sng" dirty="0">
                          <a:effectLst/>
                          <a:hlinkClick r:id="rId3"/>
                        </a:rPr>
                        <a:t>http://webmineral.com/Alphabetical_Listing.shtml</a:t>
                      </a:r>
                      <a:endParaRPr lang="en-AU" sz="1100" dirty="0">
                        <a:effectLst/>
                      </a:endParaRPr>
                    </a:p>
                    <a:p>
                      <a:pPr>
                        <a:spcAft>
                          <a:spcPts val="0"/>
                        </a:spcAft>
                      </a:pPr>
                      <a:r>
                        <a:rPr lang="en-AU" sz="1100" dirty="0">
                          <a:effectLst/>
                        </a:rPr>
                        <a:t>http://www.mindat.org/min-2885.html</a:t>
                      </a:r>
                      <a:endParaRPr lang="en-AU" sz="1100" dirty="0">
                        <a:effectLst/>
                        <a:latin typeface="Arial"/>
                        <a:ea typeface="Times New Roman"/>
                        <a:cs typeface="Times New Roman"/>
                      </a:endParaRPr>
                    </a:p>
                  </a:txBody>
                  <a:tcPr marL="48355" marR="48355" marT="0" marB="0">
                    <a:solidFill>
                      <a:srgbClr val="92D050"/>
                    </a:solidFill>
                  </a:tcPr>
                </a:tc>
              </a:tr>
              <a:tr h="852701">
                <a:tc>
                  <a:txBody>
                    <a:bodyPr/>
                    <a:lstStyle/>
                    <a:p>
                      <a:pPr>
                        <a:spcAft>
                          <a:spcPts val="0"/>
                        </a:spcAft>
                      </a:pPr>
                      <a:r>
                        <a:rPr lang="en-AU" sz="1100" dirty="0">
                          <a:effectLst/>
                        </a:rPr>
                        <a:t>Lansfordite</a:t>
                      </a:r>
                      <a:endParaRPr lang="en-AU" sz="1100" dirty="0">
                        <a:effectLst/>
                        <a:latin typeface="Arial"/>
                        <a:ea typeface="Times New Roman"/>
                        <a:cs typeface="Times New Roman"/>
                      </a:endParaRPr>
                    </a:p>
                  </a:txBody>
                  <a:tcPr marL="48355" marR="48355" marT="0" marB="0"/>
                </a:tc>
                <a:tc>
                  <a:txBody>
                    <a:bodyPr/>
                    <a:lstStyle/>
                    <a:p>
                      <a:pPr>
                        <a:spcAft>
                          <a:spcPts val="0"/>
                        </a:spcAft>
                      </a:pPr>
                      <a:r>
                        <a:rPr lang="en-AU" sz="1100" dirty="0">
                          <a:effectLst/>
                        </a:rPr>
                        <a:t>MgCO3·5H</a:t>
                      </a:r>
                      <a:r>
                        <a:rPr lang="en-AU" sz="1100" baseline="-25000" dirty="0">
                          <a:effectLst/>
                        </a:rPr>
                        <a:t>2</a:t>
                      </a:r>
                      <a:r>
                        <a:rPr lang="en-AU" sz="1100" dirty="0">
                          <a:effectLst/>
                        </a:rPr>
                        <a:t>O</a:t>
                      </a:r>
                      <a:endParaRPr lang="en-AU" sz="1100" dirty="0">
                        <a:effectLst/>
                        <a:latin typeface="Arial"/>
                        <a:ea typeface="Times New Roman"/>
                        <a:cs typeface="Times New Roman"/>
                      </a:endParaRPr>
                    </a:p>
                  </a:txBody>
                  <a:tcPr marL="48355" marR="48355" marT="0" marB="0"/>
                </a:tc>
                <a:tc>
                  <a:txBody>
                    <a:bodyPr/>
                    <a:lstStyle/>
                    <a:p>
                      <a:pPr>
                        <a:spcAft>
                          <a:spcPts val="0"/>
                        </a:spcAft>
                      </a:pPr>
                      <a:r>
                        <a:rPr lang="en-AU" sz="1100" dirty="0">
                          <a:effectLst/>
                        </a:rPr>
                        <a:t>Normal or “self setting”</a:t>
                      </a:r>
                      <a:endParaRPr lang="en-AU" sz="1100" dirty="0">
                        <a:effectLst/>
                        <a:latin typeface="Arial"/>
                        <a:ea typeface="Times New Roman"/>
                        <a:cs typeface="Times New Roman"/>
                      </a:endParaRPr>
                    </a:p>
                  </a:txBody>
                  <a:tcPr marL="48355" marR="48355" marT="0" marB="0"/>
                </a:tc>
                <a:tc>
                  <a:txBody>
                    <a:bodyPr/>
                    <a:lstStyle/>
                    <a:p>
                      <a:pPr>
                        <a:spcAft>
                          <a:spcPts val="0"/>
                        </a:spcAft>
                      </a:pPr>
                      <a:r>
                        <a:rPr lang="en-US" sz="1100" dirty="0" smtClean="0">
                          <a:effectLst/>
                          <a:latin typeface="+mn-lt"/>
                          <a:ea typeface="Times New Roman"/>
                          <a:cs typeface="Times New Roman"/>
                        </a:rPr>
                        <a:t>102.59</a:t>
                      </a:r>
                      <a:endParaRPr lang="en-AU" sz="1100" dirty="0">
                        <a:effectLst/>
                        <a:latin typeface="+mn-lt"/>
                        <a:ea typeface="Times New Roman"/>
                        <a:cs typeface="Times New Roman"/>
                      </a:endParaRPr>
                    </a:p>
                  </a:txBody>
                  <a:tcPr marL="48355" marR="48355" marT="0" marB="0"/>
                </a:tc>
                <a:tc>
                  <a:txBody>
                    <a:bodyPr/>
                    <a:lstStyle/>
                    <a:p>
                      <a:pPr>
                        <a:spcAft>
                          <a:spcPts val="0"/>
                        </a:spcAft>
                      </a:pPr>
                      <a:r>
                        <a:rPr lang="en-US" sz="1100" dirty="0" smtClean="0">
                          <a:effectLst/>
                          <a:latin typeface="+mn-lt"/>
                          <a:ea typeface="Times New Roman"/>
                          <a:cs typeface="Times New Roman"/>
                        </a:rPr>
                        <a:t>2.5</a:t>
                      </a:r>
                      <a:endParaRPr lang="en-AU" sz="1100" dirty="0">
                        <a:effectLst/>
                        <a:latin typeface="+mn-lt"/>
                        <a:ea typeface="Times New Roman"/>
                        <a:cs typeface="Times New Roman"/>
                      </a:endParaRPr>
                    </a:p>
                  </a:txBody>
                  <a:tcPr marL="48355" marR="48355" marT="0" marB="0"/>
                </a:tc>
                <a:tc>
                  <a:txBody>
                    <a:bodyPr/>
                    <a:lstStyle/>
                    <a:p>
                      <a:pPr>
                        <a:spcAft>
                          <a:spcPts val="0"/>
                        </a:spcAft>
                      </a:pPr>
                      <a:r>
                        <a:rPr lang="en-AU" sz="1100" dirty="0">
                          <a:effectLst/>
                        </a:rPr>
                        <a:t>Glassy blocky crystals</a:t>
                      </a:r>
                    </a:p>
                    <a:p>
                      <a:pPr>
                        <a:spcAft>
                          <a:spcPts val="0"/>
                        </a:spcAft>
                      </a:pPr>
                      <a:r>
                        <a:rPr lang="en-AU" sz="1100" dirty="0">
                          <a:effectLst/>
                        </a:rPr>
                        <a:t>Minute short-prismatic crystals [001]; also stalactitic.</a:t>
                      </a:r>
                      <a:endParaRPr lang="en-AU" sz="1100" dirty="0">
                        <a:effectLst/>
                        <a:latin typeface="Arial"/>
                        <a:ea typeface="Times New Roman"/>
                        <a:cs typeface="Times New Roman"/>
                      </a:endParaRPr>
                    </a:p>
                  </a:txBody>
                  <a:tcPr marL="48355" marR="48355" marT="0" marB="0"/>
                </a:tc>
                <a:tc>
                  <a:txBody>
                    <a:bodyPr/>
                    <a:lstStyle/>
                    <a:p>
                      <a:pPr>
                        <a:spcAft>
                          <a:spcPts val="0"/>
                        </a:spcAft>
                      </a:pPr>
                      <a:r>
                        <a:rPr lang="en-AU" sz="1100" u="sng" dirty="0">
                          <a:effectLst/>
                          <a:hlinkClick r:id="rId3"/>
                        </a:rPr>
                        <a:t>http://webmineral.com/Alphabetical_Listing.shtml</a:t>
                      </a:r>
                      <a:r>
                        <a:rPr lang="en-AU" sz="1100" dirty="0">
                          <a:effectLst/>
                        </a:rPr>
                        <a:t/>
                      </a:r>
                      <a:br>
                        <a:rPr lang="en-AU" sz="1100" dirty="0">
                          <a:effectLst/>
                        </a:rPr>
                      </a:br>
                      <a:r>
                        <a:rPr lang="en-AU" sz="1100" dirty="0">
                          <a:effectLst/>
                        </a:rPr>
                        <a:t>http://www.mindat.org/min-2324.html</a:t>
                      </a:r>
                      <a:endParaRPr lang="en-AU" sz="1100" dirty="0">
                        <a:effectLst/>
                        <a:latin typeface="Arial"/>
                        <a:ea typeface="Times New Roman"/>
                        <a:cs typeface="Times New Roman"/>
                      </a:endParaRPr>
                    </a:p>
                  </a:txBody>
                  <a:tcPr marL="48355" marR="48355" marT="0" marB="0"/>
                </a:tc>
              </a:tr>
            </a:tbl>
          </a:graphicData>
        </a:graphic>
      </p:graphicFrame>
      <p:sp>
        <p:nvSpPr>
          <p:cNvPr id="6" name="Slide Number Placeholder 5"/>
          <p:cNvSpPr>
            <a:spLocks noGrp="1"/>
          </p:cNvSpPr>
          <p:nvPr>
            <p:ph type="sldNum" sz="quarter" idx="12"/>
          </p:nvPr>
        </p:nvSpPr>
        <p:spPr/>
        <p:txBody>
          <a:bodyPr/>
          <a:lstStyle/>
          <a:p>
            <a:pPr>
              <a:defRPr/>
            </a:pPr>
            <a:fld id="{F71B3B6A-19B4-400D-97B4-E35E1DB243EF}" type="slidenum">
              <a:rPr lang="en-AU" smtClean="0"/>
              <a:pPr>
                <a:defRPr/>
              </a:pPr>
              <a:t>49</a:t>
            </a:fld>
            <a:endParaRPr lang="en-AU" dirty="0"/>
          </a:p>
        </p:txBody>
      </p:sp>
      <p:sp>
        <p:nvSpPr>
          <p:cNvPr id="10" name="Footer Placeholder 9"/>
          <p:cNvSpPr>
            <a:spLocks noGrp="1"/>
          </p:cNvSpPr>
          <p:nvPr>
            <p:ph type="ftr" sz="quarter" idx="11"/>
          </p:nvPr>
        </p:nvSpPr>
        <p:spPr/>
        <p:txBody>
          <a:bodyPr/>
          <a:lstStyle/>
          <a:p>
            <a:pPr>
              <a:defRPr/>
            </a:pPr>
            <a:r>
              <a:rPr lang="en-US" dirty="0" smtClean="0"/>
              <a:t>www.tececo.com  www.gaiaengineering.com</a:t>
            </a:r>
            <a:endParaRPr lang="en-AU" dirty="0"/>
          </a:p>
        </p:txBody>
      </p:sp>
    </p:spTree>
    <p:extLst>
      <p:ext uri="{BB962C8B-B14F-4D97-AF65-F5344CB8AC3E}">
        <p14:creationId xmlns:p14="http://schemas.microsoft.com/office/powerpoint/2010/main" val="690123562"/>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Content Placeholder 2"/>
          <p:cNvSpPr>
            <a:spLocks noGrp="1"/>
          </p:cNvSpPr>
          <p:nvPr>
            <p:ph idx="1"/>
          </p:nvPr>
        </p:nvSpPr>
        <p:spPr>
          <a:xfrm>
            <a:off x="386514" y="1381851"/>
            <a:ext cx="6592136" cy="4125612"/>
          </a:xfrm>
        </p:spPr>
        <p:txBody>
          <a:bodyPr/>
          <a:lstStyle/>
          <a:p>
            <a:r>
              <a:rPr lang="en-AU" sz="2000" dirty="0" smtClean="0"/>
              <a:t>Nesquehonite has an ideal shape that contributes strength to the microstructure of a composite like concrete</a:t>
            </a:r>
          </a:p>
          <a:p>
            <a:r>
              <a:rPr lang="en-AU" sz="2000" dirty="0" smtClean="0"/>
              <a:t>Nesquehonite can be</a:t>
            </a:r>
          </a:p>
          <a:p>
            <a:pPr lvl="1"/>
            <a:r>
              <a:rPr lang="en-AU" sz="1800" dirty="0" smtClean="0"/>
              <a:t>manufactured easily using the N-Mg sub-process at room temperature with little energy</a:t>
            </a:r>
          </a:p>
          <a:p>
            <a:pPr lvl="1"/>
            <a:r>
              <a:rPr lang="en-AU" sz="1800" dirty="0" smtClean="0"/>
              <a:t>used directly in many products such as acoustic panels, non structural panels, insulation etc.</a:t>
            </a:r>
          </a:p>
          <a:p>
            <a:r>
              <a:rPr lang="en-AU" sz="2000" dirty="0" smtClean="0"/>
              <a:t>Nesquehonite is</a:t>
            </a:r>
          </a:p>
          <a:p>
            <a:pPr lvl="1"/>
            <a:r>
              <a:rPr lang="en-AU" sz="1800" dirty="0" smtClean="0"/>
              <a:t>Stable over a wide PT range. It changes with heat to MgCO</a:t>
            </a:r>
            <a:r>
              <a:rPr lang="en-AU" sz="1800" baseline="-25000" dirty="0" smtClean="0"/>
              <a:t>3</a:t>
            </a:r>
            <a:r>
              <a:rPr lang="en-AU" sz="1800" dirty="0" smtClean="0"/>
              <a:t> which is even more stable.</a:t>
            </a:r>
          </a:p>
          <a:p>
            <a:pPr lvl="1"/>
            <a:r>
              <a:rPr lang="en-AU" sz="1800" dirty="0" smtClean="0"/>
              <a:t>A source input for the manufacture  of reactive magnesia used in our cements</a:t>
            </a:r>
          </a:p>
          <a:p>
            <a:pPr lvl="1"/>
            <a:r>
              <a:rPr lang="en-AU" sz="1800" dirty="0" smtClean="0"/>
              <a:t>Used to make our synthetic carbonate and waste aggregate</a:t>
            </a:r>
            <a:endParaRPr lang="en-AU" sz="2000" dirty="0" smtClean="0"/>
          </a:p>
          <a:p>
            <a:endParaRPr lang="en-AU" sz="2000" dirty="0" smtClean="0"/>
          </a:p>
          <a:p>
            <a:endParaRPr lang="en-AU" sz="2000" dirty="0" smtClean="0"/>
          </a:p>
          <a:p>
            <a:endParaRPr lang="en-AU" sz="2000" dirty="0" smtClean="0"/>
          </a:p>
          <a:p>
            <a:endParaRPr lang="en-AU" sz="2000" dirty="0" smtClean="0"/>
          </a:p>
        </p:txBody>
      </p:sp>
      <p:sp>
        <p:nvSpPr>
          <p:cNvPr id="25602" name="Title 1"/>
          <p:cNvSpPr>
            <a:spLocks noGrp="1"/>
          </p:cNvSpPr>
          <p:nvPr>
            <p:ph type="title"/>
          </p:nvPr>
        </p:nvSpPr>
        <p:spPr>
          <a:xfrm>
            <a:off x="555625" y="0"/>
            <a:ext cx="8229600" cy="1079500"/>
          </a:xfrm>
        </p:spPr>
        <p:txBody>
          <a:bodyPr/>
          <a:lstStyle/>
          <a:p>
            <a:r>
              <a:rPr lang="en-AU" sz="3600" dirty="0" smtClean="0"/>
              <a:t>Why Nesquehonite for Synthetic Carbonate Binder and Aggregate?</a:t>
            </a:r>
          </a:p>
        </p:txBody>
      </p:sp>
      <p:pic>
        <p:nvPicPr>
          <p:cNvPr id="25604" name="Picture 5" descr="XRDNesquehonite.gif"/>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92925" y="3549642"/>
            <a:ext cx="1978025" cy="134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5" name="TextBox 7"/>
          <p:cNvSpPr txBox="1">
            <a:spLocks noChangeArrowheads="1"/>
          </p:cNvSpPr>
          <p:nvPr/>
        </p:nvSpPr>
        <p:spPr bwMode="auto">
          <a:xfrm>
            <a:off x="6892925" y="4940292"/>
            <a:ext cx="1439863"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en-AU" sz="900" dirty="0">
                <a:ea typeface="ヒラギノ角ゴ Pro W3"/>
                <a:cs typeface="ヒラギノ角ゴ Pro W3"/>
              </a:rPr>
              <a:t>XRD Pattern Nesquehonite</a:t>
            </a:r>
          </a:p>
        </p:txBody>
      </p:sp>
      <p:pic>
        <p:nvPicPr>
          <p:cNvPr id="2560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78650" y="1600192"/>
            <a:ext cx="1912938" cy="1376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5607" name="TextBox 11"/>
          <p:cNvSpPr txBox="1">
            <a:spLocks noChangeArrowheads="1"/>
          </p:cNvSpPr>
          <p:nvPr/>
        </p:nvSpPr>
        <p:spPr bwMode="auto">
          <a:xfrm>
            <a:off x="6892925" y="3063867"/>
            <a:ext cx="21621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en-AU" sz="900" dirty="0"/>
              <a:t>Nesquehonite courtesy of Vincenzo Ferrini, university of Rome.</a:t>
            </a:r>
          </a:p>
        </p:txBody>
      </p:sp>
      <p:sp>
        <p:nvSpPr>
          <p:cNvPr id="25609" name="TextBox 6"/>
          <p:cNvSpPr txBox="1">
            <a:spLocks noChangeArrowheads="1"/>
          </p:cNvSpPr>
          <p:nvPr/>
        </p:nvSpPr>
        <p:spPr bwMode="auto">
          <a:xfrm>
            <a:off x="1806288" y="5555130"/>
            <a:ext cx="590220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en-AU" sz="2800" dirty="0">
                <a:ea typeface="ヒラギノ角ゴ Pro W3"/>
                <a:cs typeface="ヒラギノ角ゴ Pro W3"/>
              </a:rPr>
              <a:t>Mg</a:t>
            </a:r>
            <a:r>
              <a:rPr lang="en-AU" sz="2800" baseline="30000" dirty="0">
                <a:ea typeface="ヒラギノ角ゴ Pro W3"/>
                <a:cs typeface="ヒラギノ角ゴ Pro W3"/>
              </a:rPr>
              <a:t>++</a:t>
            </a:r>
            <a:r>
              <a:rPr lang="en-AU" sz="2800" dirty="0">
                <a:ea typeface="ヒラギノ角ゴ Pro W3"/>
                <a:cs typeface="ヒラギノ角ゴ Pro W3"/>
              </a:rPr>
              <a:t> + 3H</a:t>
            </a:r>
            <a:r>
              <a:rPr lang="en-AU" sz="2800" baseline="-25000" dirty="0">
                <a:ea typeface="ヒラギノ角ゴ Pro W3"/>
                <a:cs typeface="ヒラギノ角ゴ Pro W3"/>
              </a:rPr>
              <a:t>2</a:t>
            </a:r>
            <a:r>
              <a:rPr lang="en-AU" sz="2800" dirty="0">
                <a:ea typeface="ヒラギノ角ゴ Pro W3"/>
                <a:cs typeface="ヒラギノ角ゴ Pro W3"/>
              </a:rPr>
              <a:t>O + CO</a:t>
            </a:r>
            <a:r>
              <a:rPr lang="en-AU" sz="2800" baseline="-25000" dirty="0">
                <a:ea typeface="ヒラギノ角ゴ Pro W3"/>
                <a:cs typeface="ヒラギノ角ゴ Pro W3"/>
              </a:rPr>
              <a:t>3</a:t>
            </a:r>
            <a:r>
              <a:rPr lang="en-AU" sz="2800" baseline="30000" dirty="0">
                <a:ea typeface="ヒラギノ角ゴ Pro W3"/>
                <a:cs typeface="ヒラギノ角ゴ Pro W3"/>
              </a:rPr>
              <a:t>--</a:t>
            </a:r>
            <a:r>
              <a:rPr lang="en-AU" sz="2800" dirty="0">
                <a:ea typeface="ヒラギノ角ゴ Pro W3"/>
                <a:cs typeface="ヒラギノ角ゴ Pro W3"/>
              </a:rPr>
              <a:t> =&gt; MgCO</a:t>
            </a:r>
            <a:r>
              <a:rPr lang="en-AU" sz="2800" baseline="-25000" dirty="0">
                <a:ea typeface="ヒラギノ角ゴ Pro W3"/>
                <a:cs typeface="ヒラギノ角ゴ Pro W3"/>
              </a:rPr>
              <a:t>3</a:t>
            </a:r>
            <a:r>
              <a:rPr lang="en-AU" sz="2800" dirty="0">
                <a:ea typeface="ヒラギノ角ゴ Pro W3"/>
                <a:cs typeface="ヒラギノ角ゴ Pro W3"/>
              </a:rPr>
              <a:t>·3H</a:t>
            </a:r>
            <a:r>
              <a:rPr lang="en-AU" sz="2800" baseline="-25000" dirty="0">
                <a:ea typeface="ヒラギノ角ゴ Pro W3"/>
                <a:cs typeface="ヒラギノ角ゴ Pro W3"/>
              </a:rPr>
              <a:t>2</a:t>
            </a:r>
            <a:r>
              <a:rPr lang="en-AU" sz="2800" dirty="0">
                <a:ea typeface="ヒラギノ角ゴ Pro W3"/>
                <a:cs typeface="ヒラギノ角ゴ Pro W3"/>
              </a:rPr>
              <a:t>O</a:t>
            </a:r>
          </a:p>
        </p:txBody>
      </p:sp>
      <p:sp>
        <p:nvSpPr>
          <p:cNvPr id="5" name="Slide Number Placeholder 4"/>
          <p:cNvSpPr>
            <a:spLocks noGrp="1"/>
          </p:cNvSpPr>
          <p:nvPr>
            <p:ph type="sldNum" sz="quarter" idx="12"/>
          </p:nvPr>
        </p:nvSpPr>
        <p:spPr/>
        <p:txBody>
          <a:bodyPr/>
          <a:lstStyle/>
          <a:p>
            <a:pPr>
              <a:defRPr/>
            </a:pPr>
            <a:fld id="{F71B3B6A-19B4-400D-97B4-E35E1DB243EF}" type="slidenum">
              <a:rPr lang="en-AU" smtClean="0"/>
              <a:pPr>
                <a:defRPr/>
              </a:pPr>
              <a:t>50</a:t>
            </a:fld>
            <a:endParaRPr lang="en-AU" dirty="0"/>
          </a:p>
        </p:txBody>
      </p:sp>
      <p:sp>
        <p:nvSpPr>
          <p:cNvPr id="9" name="Footer Placeholder 8"/>
          <p:cNvSpPr>
            <a:spLocks noGrp="1"/>
          </p:cNvSpPr>
          <p:nvPr>
            <p:ph type="ftr" sz="quarter" idx="11"/>
          </p:nvPr>
        </p:nvSpPr>
        <p:spPr/>
        <p:txBody>
          <a:bodyPr/>
          <a:lstStyle/>
          <a:p>
            <a:pPr>
              <a:defRPr/>
            </a:pPr>
            <a:r>
              <a:rPr lang="en-US" dirty="0" smtClean="0"/>
              <a:t>www.tececo.com  www.gaiaengineering.com</a:t>
            </a:r>
            <a:endParaRPr lang="en-AU" dirty="0"/>
          </a:p>
        </p:txBody>
      </p:sp>
    </p:spTree>
    <p:extLst>
      <p:ext uri="{BB962C8B-B14F-4D97-AF65-F5344CB8AC3E}">
        <p14:creationId xmlns:p14="http://schemas.microsoft.com/office/powerpoint/2010/main" val="1914165706"/>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a:xfrm>
            <a:off x="330200" y="0"/>
            <a:ext cx="8375650" cy="876300"/>
          </a:xfrm>
        </p:spPr>
        <p:txBody>
          <a:bodyPr/>
          <a:lstStyle/>
          <a:p>
            <a:r>
              <a:rPr lang="en-AU" sz="3600" dirty="0" smtClean="0"/>
              <a:t>Structure of Nesquehonite</a:t>
            </a:r>
          </a:p>
        </p:txBody>
      </p:sp>
      <p:pic>
        <p:nvPicPr>
          <p:cNvPr id="27651" name="Picture 2" descr="D:\TecEco\Graphics\Chemistry\Magnesium Compounds\StructureNesquehonite.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0375" y="1062038"/>
            <a:ext cx="3784600" cy="433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2" name="TextBox 3"/>
          <p:cNvSpPr txBox="1">
            <a:spLocks noChangeArrowheads="1"/>
          </p:cNvSpPr>
          <p:nvPr/>
        </p:nvSpPr>
        <p:spPr bwMode="auto">
          <a:xfrm>
            <a:off x="460375" y="5638800"/>
            <a:ext cx="4276725"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en-AU" sz="1400" dirty="0"/>
              <a:t>Stephan G W , MacGillavry C H , Acta Crystallographica, Section B , 28 (1972) p.1031-1033, The crystal structure of nesquehonite, MgCO3*3H2O</a:t>
            </a:r>
          </a:p>
        </p:txBody>
      </p:sp>
      <p:sp>
        <p:nvSpPr>
          <p:cNvPr id="27653" name="TextBox 4"/>
          <p:cNvSpPr txBox="1">
            <a:spLocks noChangeArrowheads="1"/>
          </p:cNvSpPr>
          <p:nvPr/>
        </p:nvSpPr>
        <p:spPr bwMode="auto">
          <a:xfrm>
            <a:off x="4583113" y="1171575"/>
            <a:ext cx="4408487" cy="2678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en-AU" sz="2400" dirty="0"/>
              <a:t>Infinite chains of MgO</a:t>
            </a:r>
            <a:r>
              <a:rPr lang="en-AU" sz="2400" baseline="-25000" dirty="0"/>
              <a:t>6</a:t>
            </a:r>
            <a:r>
              <a:rPr lang="en-AU" sz="2400" dirty="0"/>
              <a:t> octahedra and CO</a:t>
            </a:r>
            <a:r>
              <a:rPr lang="en-AU" sz="2400" baseline="-25000" dirty="0"/>
              <a:t>3</a:t>
            </a:r>
            <a:r>
              <a:rPr lang="en-AU" sz="2400" dirty="0"/>
              <a:t> groups </a:t>
            </a:r>
            <a:r>
              <a:rPr lang="en-AU" sz="2400" u="sng" dirty="0"/>
              <a:t>hydrogen bonded</a:t>
            </a:r>
            <a:r>
              <a:rPr lang="en-AU" sz="2400" dirty="0"/>
              <a:t> together. Note that the atomic arrangement in nesquehonite shows no close relationship to those of the other known hydrated magnesium carbonates</a:t>
            </a:r>
          </a:p>
        </p:txBody>
      </p:sp>
      <p:sp>
        <p:nvSpPr>
          <p:cNvPr id="27654" name="TextBox 6"/>
          <p:cNvSpPr txBox="1">
            <a:spLocks noChangeArrowheads="1"/>
          </p:cNvSpPr>
          <p:nvPr/>
        </p:nvSpPr>
        <p:spPr bwMode="auto">
          <a:xfrm>
            <a:off x="5459413" y="4057650"/>
            <a:ext cx="3097212"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en-AU" sz="1600" dirty="0"/>
              <a:t>Giester, G., Lengauer C. L. , and Rieck B. , The crystal structure of nesquehonite,</a:t>
            </a:r>
          </a:p>
          <a:p>
            <a:pPr eaLnBrk="1" hangingPunct="1"/>
            <a:r>
              <a:rPr lang="en-AU" sz="1600" dirty="0"/>
              <a:t>MgCO3.3H 2 O, from Lavrion, Greece, Mineralogy and Petrology (2000) 70: 153–163</a:t>
            </a:r>
          </a:p>
        </p:txBody>
      </p:sp>
      <p:sp>
        <p:nvSpPr>
          <p:cNvPr id="2" name="Footer Placeholder 1"/>
          <p:cNvSpPr>
            <a:spLocks noGrp="1"/>
          </p:cNvSpPr>
          <p:nvPr>
            <p:ph type="ftr" sz="quarter" idx="11"/>
          </p:nvPr>
        </p:nvSpPr>
        <p:spPr/>
        <p:txBody>
          <a:bodyPr/>
          <a:lstStyle/>
          <a:p>
            <a:pPr>
              <a:defRPr/>
            </a:pPr>
            <a:r>
              <a:rPr lang="en-US" dirty="0" smtClean="0"/>
              <a:t>www.tececo.com  www.gaiaengineering.com</a:t>
            </a:r>
            <a:endParaRPr lang="en-AU" dirty="0"/>
          </a:p>
        </p:txBody>
      </p:sp>
      <p:sp>
        <p:nvSpPr>
          <p:cNvPr id="3" name="Slide Number Placeholder 2"/>
          <p:cNvSpPr>
            <a:spLocks noGrp="1"/>
          </p:cNvSpPr>
          <p:nvPr>
            <p:ph type="sldNum" sz="quarter" idx="12"/>
          </p:nvPr>
        </p:nvSpPr>
        <p:spPr/>
        <p:txBody>
          <a:bodyPr/>
          <a:lstStyle/>
          <a:p>
            <a:pPr>
              <a:defRPr/>
            </a:pPr>
            <a:fld id="{C487EC9C-28F4-44BB-9C83-313754E2EF7D}" type="slidenum">
              <a:rPr lang="en-AU" smtClean="0"/>
              <a:pPr>
                <a:defRPr/>
              </a:pPr>
              <a:t>51</a:t>
            </a:fld>
            <a:endParaRPr lang="en-AU" dirty="0"/>
          </a:p>
        </p:txBody>
      </p:sp>
    </p:spTree>
    <p:extLst>
      <p:ext uri="{BB962C8B-B14F-4D97-AF65-F5344CB8AC3E}">
        <p14:creationId xmlns:p14="http://schemas.microsoft.com/office/powerpoint/2010/main" val="660148163"/>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a:xfrm>
            <a:off x="355600" y="-1"/>
            <a:ext cx="8060625" cy="907211"/>
          </a:xfrm>
        </p:spPr>
        <p:txBody>
          <a:bodyPr/>
          <a:lstStyle/>
          <a:p>
            <a:r>
              <a:rPr lang="en-AU" sz="3600" dirty="0" smtClean="0"/>
              <a:t>The Production of Nesquehonite</a:t>
            </a:r>
          </a:p>
        </p:txBody>
      </p:sp>
      <p:sp>
        <p:nvSpPr>
          <p:cNvPr id="5" name="TextBox 4"/>
          <p:cNvSpPr txBox="1"/>
          <p:nvPr/>
        </p:nvSpPr>
        <p:spPr>
          <a:xfrm>
            <a:off x="685647" y="4354037"/>
            <a:ext cx="3581554" cy="1200329"/>
          </a:xfrm>
          <a:prstGeom prst="rect">
            <a:avLst/>
          </a:prstGeom>
          <a:solidFill>
            <a:schemeClr val="accent2">
              <a:lumMod val="40000"/>
              <a:lumOff val="60000"/>
            </a:schemeClr>
          </a:solidFill>
        </p:spPr>
        <p:txBody>
          <a:bodyPr wrap="square">
            <a:spAutoFit/>
          </a:bodyPr>
          <a:lstStyle/>
          <a:p>
            <a:pPr>
              <a:defRPr/>
            </a:pPr>
            <a:r>
              <a:rPr lang="en-AU" b="1" dirty="0" smtClean="0">
                <a:cs typeface="Arial" charset="0"/>
              </a:rPr>
              <a:t>TecEco’s role</a:t>
            </a:r>
            <a:endParaRPr lang="en-AU" b="1" dirty="0">
              <a:cs typeface="Arial" charset="0"/>
            </a:endParaRPr>
          </a:p>
          <a:p>
            <a:pPr>
              <a:defRPr/>
            </a:pPr>
            <a:r>
              <a:rPr lang="en-AU" dirty="0" smtClean="0">
                <a:cs typeface="Arial" charset="0"/>
              </a:rPr>
              <a:t>Conversion of a batch to continuous automated process. Tec-Kiln development</a:t>
            </a:r>
            <a:endParaRPr lang="en-AU" dirty="0">
              <a:cs typeface="Arial" charset="0"/>
            </a:endParaRPr>
          </a:p>
        </p:txBody>
      </p:sp>
      <p:sp>
        <p:nvSpPr>
          <p:cNvPr id="7" name="Slide Number Placeholder 6"/>
          <p:cNvSpPr>
            <a:spLocks noGrp="1"/>
          </p:cNvSpPr>
          <p:nvPr>
            <p:ph type="sldNum" sz="quarter" idx="12"/>
          </p:nvPr>
        </p:nvSpPr>
        <p:spPr/>
        <p:txBody>
          <a:bodyPr/>
          <a:lstStyle/>
          <a:p>
            <a:pPr>
              <a:defRPr/>
            </a:pPr>
            <a:fld id="{F71B3B6A-19B4-400D-97B4-E35E1DB243EF}" type="slidenum">
              <a:rPr lang="en-AU" smtClean="0"/>
              <a:pPr>
                <a:defRPr/>
              </a:pPr>
              <a:t>52</a:t>
            </a:fld>
            <a:endParaRPr lang="en-AU"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8162" y="907211"/>
            <a:ext cx="2159318" cy="3213530"/>
          </a:xfrm>
          <a:prstGeom prst="rect">
            <a:avLst/>
          </a:prstGeom>
        </p:spPr>
      </p:pic>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07439" y="3455364"/>
            <a:ext cx="4096836" cy="2401784"/>
          </a:xfrm>
          <a:prstGeom prst="rect">
            <a:avLst/>
          </a:prstGeom>
        </p:spPr>
      </p:pic>
      <p:sp>
        <p:nvSpPr>
          <p:cNvPr id="2" name="TextBox 1"/>
          <p:cNvSpPr txBox="1"/>
          <p:nvPr/>
        </p:nvSpPr>
        <p:spPr>
          <a:xfrm>
            <a:off x="574382" y="5942837"/>
            <a:ext cx="8266113" cy="646331"/>
          </a:xfrm>
          <a:prstGeom prst="rect">
            <a:avLst/>
          </a:prstGeom>
          <a:noFill/>
        </p:spPr>
        <p:txBody>
          <a:bodyPr wrap="square" rtlCol="0">
            <a:spAutoFit/>
          </a:bodyPr>
          <a:lstStyle/>
          <a:p>
            <a:r>
              <a:rPr lang="en-AU" sz="1200" dirty="0" smtClean="0"/>
              <a:t>Source pictures : </a:t>
            </a:r>
            <a:r>
              <a:rPr lang="en-AU" sz="1200" dirty="0"/>
              <a:t>De Vito, Caterina, Ferrini,Vincenzo &amp; Mignardi, Silvano, Ex situ CO2 mineralization via nesquehonite: a first attempt for an industrial application. Department of Science, Univeristy of Rome.</a:t>
            </a:r>
          </a:p>
          <a:p>
            <a:endParaRPr lang="en-AU" sz="1200" dirty="0"/>
          </a:p>
        </p:txBody>
      </p:sp>
      <p:sp>
        <p:nvSpPr>
          <p:cNvPr id="10" name="TextBox 9"/>
          <p:cNvSpPr txBox="1"/>
          <p:nvPr/>
        </p:nvSpPr>
        <p:spPr>
          <a:xfrm>
            <a:off x="2910840" y="1493520"/>
            <a:ext cx="5654040" cy="1200329"/>
          </a:xfrm>
          <a:prstGeom prst="rect">
            <a:avLst/>
          </a:prstGeom>
          <a:noFill/>
        </p:spPr>
        <p:txBody>
          <a:bodyPr wrap="square" rtlCol="0">
            <a:spAutoFit/>
          </a:bodyPr>
          <a:lstStyle/>
          <a:p>
            <a:r>
              <a:rPr lang="en-AU" sz="2400" dirty="0">
                <a:ea typeface="Times New Roman" pitchFamily="18" charset="0"/>
                <a:cs typeface="Times New Roman" pitchFamily="18" charset="0"/>
              </a:rPr>
              <a:t>A batch process is working and has been built by colleagues at the </a:t>
            </a:r>
            <a:r>
              <a:rPr lang="en-AU" sz="2400" dirty="0" smtClean="0">
                <a:ea typeface="Times New Roman" pitchFamily="18" charset="0"/>
                <a:cs typeface="Times New Roman" pitchFamily="18" charset="0"/>
              </a:rPr>
              <a:t>University </a:t>
            </a:r>
            <a:r>
              <a:rPr lang="en-AU" sz="2400" dirty="0">
                <a:ea typeface="Times New Roman" pitchFamily="18" charset="0"/>
                <a:cs typeface="Times New Roman" pitchFamily="18" charset="0"/>
              </a:rPr>
              <a:t>of Rome, La </a:t>
            </a:r>
            <a:r>
              <a:rPr lang="en-AU" sz="2400" dirty="0" smtClean="0">
                <a:ea typeface="Times New Roman" pitchFamily="18" charset="0"/>
                <a:cs typeface="Times New Roman" pitchFamily="18" charset="0"/>
              </a:rPr>
              <a:t>Sapienza</a:t>
            </a:r>
            <a:endParaRPr lang="en-AU" sz="2400" dirty="0"/>
          </a:p>
        </p:txBody>
      </p:sp>
      <p:sp>
        <p:nvSpPr>
          <p:cNvPr id="14" name="Footer Placeholder 13"/>
          <p:cNvSpPr>
            <a:spLocks noGrp="1"/>
          </p:cNvSpPr>
          <p:nvPr>
            <p:ph type="ftr" sz="quarter" idx="11"/>
          </p:nvPr>
        </p:nvSpPr>
        <p:spPr/>
        <p:txBody>
          <a:bodyPr/>
          <a:lstStyle/>
          <a:p>
            <a:pPr>
              <a:defRPr/>
            </a:pPr>
            <a:r>
              <a:rPr lang="en-US" dirty="0" smtClean="0"/>
              <a:t>www.tececo.com  www.gaiaengineering.com</a:t>
            </a:r>
            <a:endParaRPr lang="en-AU" dirty="0"/>
          </a:p>
        </p:txBody>
      </p:sp>
    </p:spTree>
    <p:extLst>
      <p:ext uri="{BB962C8B-B14F-4D97-AF65-F5344CB8AC3E}">
        <p14:creationId xmlns:p14="http://schemas.microsoft.com/office/powerpoint/2010/main" val="3685859159"/>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Content Placeholder 2"/>
          <p:cNvSpPr>
            <a:spLocks noGrp="1"/>
          </p:cNvSpPr>
          <p:nvPr>
            <p:ph idx="1"/>
          </p:nvPr>
        </p:nvSpPr>
        <p:spPr>
          <a:xfrm>
            <a:off x="450214" y="1666360"/>
            <a:ext cx="8368665" cy="4938713"/>
          </a:xfrm>
        </p:spPr>
        <p:txBody>
          <a:bodyPr/>
          <a:lstStyle/>
          <a:p>
            <a:r>
              <a:rPr lang="en-AU" dirty="0" smtClean="0"/>
              <a:t>Sand and stone aggregate are in short supply in some areas.</a:t>
            </a:r>
          </a:p>
          <a:p>
            <a:pPr lvl="1"/>
            <a:r>
              <a:rPr lang="en-AU" dirty="0" smtClean="0"/>
              <a:t>Note that rMgO will neutralise salts and humus</a:t>
            </a:r>
            <a:r>
              <a:rPr lang="en-AU" dirty="0"/>
              <a:t>.</a:t>
            </a:r>
            <a:endParaRPr lang="en-AU" dirty="0" smtClean="0"/>
          </a:p>
          <a:p>
            <a:r>
              <a:rPr lang="en-AU" dirty="0" smtClean="0"/>
              <a:t>Nesquehonite is an ideal mineral for the manufacture of rMgO (our binder) as well as synthetic carbonate.</a:t>
            </a:r>
          </a:p>
          <a:p>
            <a:pPr lvl="1"/>
            <a:r>
              <a:rPr lang="en-AU" sz="2000" dirty="0" smtClean="0"/>
              <a:t>rMgO =&gt; Mg(OH)2 =&gt; MgCO3.3H20 has high molar volume growth </a:t>
            </a:r>
          </a:p>
          <a:p>
            <a:pPr lvl="1"/>
            <a:r>
              <a:rPr lang="en-AU" sz="2000" dirty="0" smtClean="0"/>
              <a:t>Ideal microstructure</a:t>
            </a:r>
          </a:p>
          <a:p>
            <a:pPr lvl="1"/>
            <a:r>
              <a:rPr lang="en-AU" sz="2000" dirty="0" smtClean="0"/>
              <a:t>Stability</a:t>
            </a:r>
          </a:p>
          <a:p>
            <a:pPr lvl="1"/>
            <a:r>
              <a:rPr lang="en-AU" sz="2000" dirty="0" smtClean="0"/>
              <a:t>Ideal </a:t>
            </a:r>
            <a:r>
              <a:rPr lang="en-US" sz="2000" dirty="0" smtClean="0"/>
              <a:t>low pH</a:t>
            </a:r>
          </a:p>
          <a:p>
            <a:pPr lvl="1"/>
            <a:r>
              <a:rPr lang="en-US" sz="2000" dirty="0" smtClean="0"/>
              <a:t>Polar bonds in composites making it suitable for  binding wastes</a:t>
            </a:r>
            <a:endParaRPr lang="en-AU" sz="2000" dirty="0" smtClean="0"/>
          </a:p>
          <a:p>
            <a:r>
              <a:rPr lang="en-AU" dirty="0" smtClean="0"/>
              <a:t>Nesquehonite sequesters significant amounts of CO</a:t>
            </a:r>
            <a:r>
              <a:rPr lang="en-AU" baseline="-25000" dirty="0" smtClean="0"/>
              <a:t>2</a:t>
            </a:r>
          </a:p>
          <a:p>
            <a:endParaRPr lang="en-AU" dirty="0" smtClean="0"/>
          </a:p>
          <a:p>
            <a:endParaRPr lang="en-AU" dirty="0" smtClean="0"/>
          </a:p>
          <a:p>
            <a:endParaRPr lang="en-AU" dirty="0" smtClean="0"/>
          </a:p>
          <a:p>
            <a:endParaRPr lang="en-AU" dirty="0" smtClean="0"/>
          </a:p>
        </p:txBody>
      </p:sp>
      <p:sp>
        <p:nvSpPr>
          <p:cNvPr id="72707" name="Title 3"/>
          <p:cNvSpPr>
            <a:spLocks noGrp="1"/>
          </p:cNvSpPr>
          <p:nvPr>
            <p:ph type="title"/>
          </p:nvPr>
        </p:nvSpPr>
        <p:spPr>
          <a:xfrm>
            <a:off x="406400" y="0"/>
            <a:ext cx="7437647" cy="1600200"/>
          </a:xfrm>
        </p:spPr>
        <p:txBody>
          <a:bodyPr/>
          <a:lstStyle/>
          <a:p>
            <a:r>
              <a:rPr lang="en-AU" sz="3600" dirty="0" smtClean="0"/>
              <a:t>Manufactured Aggregates – Using Synthetic Carbonates, Fly ash and other Wastes</a:t>
            </a:r>
          </a:p>
        </p:txBody>
      </p:sp>
      <p:sp>
        <p:nvSpPr>
          <p:cNvPr id="5" name="Slide Number Placeholder 4"/>
          <p:cNvSpPr>
            <a:spLocks noGrp="1"/>
          </p:cNvSpPr>
          <p:nvPr>
            <p:ph type="sldNum" sz="quarter" idx="12"/>
          </p:nvPr>
        </p:nvSpPr>
        <p:spPr/>
        <p:txBody>
          <a:bodyPr/>
          <a:lstStyle/>
          <a:p>
            <a:pPr>
              <a:defRPr/>
            </a:pPr>
            <a:fld id="{F71B3B6A-19B4-400D-97B4-E35E1DB243EF}" type="slidenum">
              <a:rPr lang="en-AU" smtClean="0"/>
              <a:pPr>
                <a:defRPr/>
              </a:pPr>
              <a:t>53</a:t>
            </a:fld>
            <a:endParaRPr lang="en-AU" dirty="0"/>
          </a:p>
        </p:txBody>
      </p:sp>
      <p:sp>
        <p:nvSpPr>
          <p:cNvPr id="9" name="Footer Placeholder 8"/>
          <p:cNvSpPr>
            <a:spLocks noGrp="1"/>
          </p:cNvSpPr>
          <p:nvPr>
            <p:ph type="ftr" sz="quarter" idx="11"/>
          </p:nvPr>
        </p:nvSpPr>
        <p:spPr/>
        <p:txBody>
          <a:bodyPr/>
          <a:lstStyle/>
          <a:p>
            <a:pPr>
              <a:defRPr/>
            </a:pPr>
            <a:r>
              <a:rPr lang="en-US" dirty="0" smtClean="0"/>
              <a:t>www.tececo.com  www.gaiaengineering.com</a:t>
            </a:r>
            <a:endParaRPr lang="en-AU" dirty="0"/>
          </a:p>
        </p:txBody>
      </p:sp>
    </p:spTree>
    <p:extLst>
      <p:ext uri="{BB962C8B-B14F-4D97-AF65-F5344CB8AC3E}">
        <p14:creationId xmlns:p14="http://schemas.microsoft.com/office/powerpoint/2010/main" val="1023089294"/>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5" name="Picture 2" descr="BuildingsBrow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29250" y="4519613"/>
            <a:ext cx="1619250" cy="159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6" name="AutoShape 3"/>
          <p:cNvSpPr>
            <a:spLocks noChangeArrowheads="1"/>
          </p:cNvSpPr>
          <p:nvPr/>
        </p:nvSpPr>
        <p:spPr bwMode="auto">
          <a:xfrm rot="1434319">
            <a:off x="7243763" y="1465263"/>
            <a:ext cx="690562" cy="4344987"/>
          </a:xfrm>
          <a:prstGeom prst="lightningBolt">
            <a:avLst/>
          </a:prstGeom>
          <a:solidFill>
            <a:srgbClr val="FFFF00"/>
          </a:solidFill>
          <a:ln w="9525">
            <a:solidFill>
              <a:srgbClr val="FFCC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dirty="0"/>
          </a:p>
        </p:txBody>
      </p:sp>
      <p:pic>
        <p:nvPicPr>
          <p:cNvPr id="28677" name="Picture 4" descr="SolarConcentrator30Jan06"/>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694488" y="5410200"/>
            <a:ext cx="1003300" cy="627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8" name="Freeform 5"/>
          <p:cNvSpPr>
            <a:spLocks/>
          </p:cNvSpPr>
          <p:nvPr/>
        </p:nvSpPr>
        <p:spPr bwMode="auto">
          <a:xfrm>
            <a:off x="0" y="6007100"/>
            <a:ext cx="9169400" cy="876300"/>
          </a:xfrm>
          <a:custGeom>
            <a:avLst/>
            <a:gdLst>
              <a:gd name="T0" fmla="*/ 0 w 5808"/>
              <a:gd name="T1" fmla="*/ 2147483647 h 552"/>
              <a:gd name="T2" fmla="*/ 0 w 5808"/>
              <a:gd name="T3" fmla="*/ 2147483647 h 552"/>
              <a:gd name="T4" fmla="*/ 2147483647 w 5808"/>
              <a:gd name="T5" fmla="*/ 2147483647 h 552"/>
              <a:gd name="T6" fmla="*/ 2147483647 w 5808"/>
              <a:gd name="T7" fmla="*/ 2147483647 h 552"/>
              <a:gd name="T8" fmla="*/ 2147483647 w 5808"/>
              <a:gd name="T9" fmla="*/ 2147483647 h 552"/>
              <a:gd name="T10" fmla="*/ 2147483647 w 5808"/>
              <a:gd name="T11" fmla="*/ 2147483647 h 552"/>
              <a:gd name="T12" fmla="*/ 2147483647 w 5808"/>
              <a:gd name="T13" fmla="*/ 2147483647 h 552"/>
              <a:gd name="T14" fmla="*/ 2147483647 w 5808"/>
              <a:gd name="T15" fmla="*/ 0 h 552"/>
              <a:gd name="T16" fmla="*/ 0 w 5808"/>
              <a:gd name="T17" fmla="*/ 2147483647 h 55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808" h="552">
                <a:moveTo>
                  <a:pt x="0" y="128"/>
                </a:moveTo>
                <a:lnTo>
                  <a:pt x="0" y="552"/>
                </a:lnTo>
                <a:lnTo>
                  <a:pt x="5808" y="536"/>
                </a:lnTo>
                <a:lnTo>
                  <a:pt x="5808" y="24"/>
                </a:lnTo>
                <a:lnTo>
                  <a:pt x="2720" y="16"/>
                </a:lnTo>
                <a:lnTo>
                  <a:pt x="2496" y="64"/>
                </a:lnTo>
                <a:lnTo>
                  <a:pt x="2288" y="8"/>
                </a:lnTo>
                <a:lnTo>
                  <a:pt x="8" y="0"/>
                </a:lnTo>
                <a:lnTo>
                  <a:pt x="0" y="128"/>
                </a:lnTo>
                <a:close/>
              </a:path>
            </a:pathLst>
          </a:custGeom>
          <a:solidFill>
            <a:srgbClr val="FFCC00"/>
          </a:solidFill>
          <a:ln w="19050" cap="flat"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AU" dirty="0"/>
          </a:p>
        </p:txBody>
      </p:sp>
      <p:sp>
        <p:nvSpPr>
          <p:cNvPr id="28679" name="AutoShape 7"/>
          <p:cNvSpPr>
            <a:spLocks noChangeArrowheads="1"/>
          </p:cNvSpPr>
          <p:nvPr/>
        </p:nvSpPr>
        <p:spPr bwMode="auto">
          <a:xfrm rot="2263508">
            <a:off x="6808788" y="1019175"/>
            <a:ext cx="808037" cy="4914900"/>
          </a:xfrm>
          <a:prstGeom prst="lightningBolt">
            <a:avLst/>
          </a:prstGeom>
          <a:solidFill>
            <a:srgbClr val="FFFF00"/>
          </a:solidFill>
          <a:ln w="9525">
            <a:solidFill>
              <a:srgbClr val="FFCC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dirty="0"/>
          </a:p>
        </p:txBody>
      </p:sp>
      <p:sp>
        <p:nvSpPr>
          <p:cNvPr id="28680" name="Freeform 8"/>
          <p:cNvSpPr>
            <a:spLocks/>
          </p:cNvSpPr>
          <p:nvPr/>
        </p:nvSpPr>
        <p:spPr bwMode="auto">
          <a:xfrm>
            <a:off x="1625600" y="5137150"/>
            <a:ext cx="4711700" cy="727075"/>
          </a:xfrm>
          <a:custGeom>
            <a:avLst/>
            <a:gdLst>
              <a:gd name="T0" fmla="*/ 2147483647 w 4449"/>
              <a:gd name="T1" fmla="*/ 2147483647 h 1000"/>
              <a:gd name="T2" fmla="*/ 2147483647 w 4449"/>
              <a:gd name="T3" fmla="*/ 2147483647 h 1000"/>
              <a:gd name="T4" fmla="*/ 2147483647 w 4449"/>
              <a:gd name="T5" fmla="*/ 2147483647 h 1000"/>
              <a:gd name="T6" fmla="*/ 2147483647 w 4449"/>
              <a:gd name="T7" fmla="*/ 2147483647 h 1000"/>
              <a:gd name="T8" fmla="*/ 0 w 4449"/>
              <a:gd name="T9" fmla="*/ 2147483647 h 10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449" h="1000">
                <a:moveTo>
                  <a:pt x="4449" y="1000"/>
                </a:moveTo>
                <a:cubicBezTo>
                  <a:pt x="4108" y="854"/>
                  <a:pt x="2961" y="257"/>
                  <a:pt x="2404" y="116"/>
                </a:cubicBezTo>
                <a:cubicBezTo>
                  <a:pt x="1885" y="0"/>
                  <a:pt x="1441" y="85"/>
                  <a:pt x="1106" y="153"/>
                </a:cubicBezTo>
                <a:cubicBezTo>
                  <a:pt x="771" y="222"/>
                  <a:pt x="521" y="310"/>
                  <a:pt x="337" y="452"/>
                </a:cubicBezTo>
                <a:cubicBezTo>
                  <a:pt x="152" y="594"/>
                  <a:pt x="70" y="735"/>
                  <a:pt x="0" y="810"/>
                </a:cubicBezTo>
              </a:path>
            </a:pathLst>
          </a:custGeom>
          <a:noFill/>
          <a:ln w="63500" cap="flat" cmpd="sng">
            <a:solidFill>
              <a:srgbClr val="FFCC99"/>
            </a:solidFill>
            <a:prstDash val="solid"/>
            <a:round/>
            <a:headEnd type="none" w="med" len="med"/>
            <a:tailEnd type="triangl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dirty="0"/>
          </a:p>
        </p:txBody>
      </p:sp>
      <p:sp>
        <p:nvSpPr>
          <p:cNvPr id="28681" name="Line 9"/>
          <p:cNvSpPr>
            <a:spLocks noChangeShapeType="1"/>
          </p:cNvSpPr>
          <p:nvPr/>
        </p:nvSpPr>
        <p:spPr bwMode="auto">
          <a:xfrm flipV="1">
            <a:off x="8891588" y="5018088"/>
            <a:ext cx="1587" cy="254000"/>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AU" dirty="0"/>
          </a:p>
        </p:txBody>
      </p:sp>
      <p:sp>
        <p:nvSpPr>
          <p:cNvPr id="28682" name="Line 10"/>
          <p:cNvSpPr>
            <a:spLocks noChangeShapeType="1"/>
          </p:cNvSpPr>
          <p:nvPr/>
        </p:nvSpPr>
        <p:spPr bwMode="auto">
          <a:xfrm flipV="1">
            <a:off x="8166100" y="4552950"/>
            <a:ext cx="1588" cy="254000"/>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AU" dirty="0"/>
          </a:p>
        </p:txBody>
      </p:sp>
      <p:sp>
        <p:nvSpPr>
          <p:cNvPr id="28683" name="Line 11"/>
          <p:cNvSpPr>
            <a:spLocks noChangeShapeType="1"/>
          </p:cNvSpPr>
          <p:nvPr/>
        </p:nvSpPr>
        <p:spPr bwMode="auto">
          <a:xfrm flipV="1">
            <a:off x="7720013" y="3732213"/>
            <a:ext cx="1587" cy="254000"/>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AU" dirty="0"/>
          </a:p>
        </p:txBody>
      </p:sp>
      <p:sp>
        <p:nvSpPr>
          <p:cNvPr id="28684" name="Line 12"/>
          <p:cNvSpPr>
            <a:spLocks noChangeShapeType="1"/>
          </p:cNvSpPr>
          <p:nvPr/>
        </p:nvSpPr>
        <p:spPr bwMode="auto">
          <a:xfrm flipV="1">
            <a:off x="6437313" y="3992563"/>
            <a:ext cx="1587" cy="254000"/>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AU" dirty="0"/>
          </a:p>
        </p:txBody>
      </p:sp>
      <p:sp>
        <p:nvSpPr>
          <p:cNvPr id="28685" name="Line 13"/>
          <p:cNvSpPr>
            <a:spLocks noChangeShapeType="1"/>
          </p:cNvSpPr>
          <p:nvPr/>
        </p:nvSpPr>
        <p:spPr bwMode="auto">
          <a:xfrm flipV="1">
            <a:off x="5291138" y="5008563"/>
            <a:ext cx="1587" cy="254000"/>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AU" dirty="0"/>
          </a:p>
        </p:txBody>
      </p:sp>
      <p:sp>
        <p:nvSpPr>
          <p:cNvPr id="28686" name="Line 14"/>
          <p:cNvSpPr>
            <a:spLocks noChangeShapeType="1"/>
          </p:cNvSpPr>
          <p:nvPr/>
        </p:nvSpPr>
        <p:spPr bwMode="auto">
          <a:xfrm flipV="1">
            <a:off x="3505200" y="4441825"/>
            <a:ext cx="1588" cy="254000"/>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AU" dirty="0"/>
          </a:p>
        </p:txBody>
      </p:sp>
      <p:sp>
        <p:nvSpPr>
          <p:cNvPr id="28687" name="Line 15"/>
          <p:cNvSpPr>
            <a:spLocks noChangeShapeType="1"/>
          </p:cNvSpPr>
          <p:nvPr/>
        </p:nvSpPr>
        <p:spPr bwMode="auto">
          <a:xfrm flipV="1">
            <a:off x="2971800" y="4614863"/>
            <a:ext cx="1588" cy="254000"/>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AU" dirty="0"/>
          </a:p>
        </p:txBody>
      </p:sp>
      <p:sp>
        <p:nvSpPr>
          <p:cNvPr id="28688" name="Line 16"/>
          <p:cNvSpPr>
            <a:spLocks noChangeShapeType="1"/>
          </p:cNvSpPr>
          <p:nvPr/>
        </p:nvSpPr>
        <p:spPr bwMode="auto">
          <a:xfrm flipV="1">
            <a:off x="2108200" y="4202113"/>
            <a:ext cx="1588" cy="254000"/>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AU" dirty="0"/>
          </a:p>
        </p:txBody>
      </p:sp>
      <p:sp>
        <p:nvSpPr>
          <p:cNvPr id="28689" name="Line 17"/>
          <p:cNvSpPr>
            <a:spLocks noChangeShapeType="1"/>
          </p:cNvSpPr>
          <p:nvPr/>
        </p:nvSpPr>
        <p:spPr bwMode="auto">
          <a:xfrm>
            <a:off x="8545513" y="5661025"/>
            <a:ext cx="250825" cy="1588"/>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AU" dirty="0"/>
          </a:p>
        </p:txBody>
      </p:sp>
      <p:sp>
        <p:nvSpPr>
          <p:cNvPr id="28690" name="Line 18"/>
          <p:cNvSpPr>
            <a:spLocks noChangeShapeType="1"/>
          </p:cNvSpPr>
          <p:nvPr/>
        </p:nvSpPr>
        <p:spPr bwMode="auto">
          <a:xfrm flipV="1">
            <a:off x="2203450" y="5632450"/>
            <a:ext cx="403225" cy="14288"/>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AU" dirty="0"/>
          </a:p>
        </p:txBody>
      </p:sp>
      <p:sp>
        <p:nvSpPr>
          <p:cNvPr id="28691" name="Line 19"/>
          <p:cNvSpPr>
            <a:spLocks noChangeShapeType="1"/>
          </p:cNvSpPr>
          <p:nvPr/>
        </p:nvSpPr>
        <p:spPr bwMode="auto">
          <a:xfrm flipH="1">
            <a:off x="3506788" y="4470400"/>
            <a:ext cx="42862" cy="261938"/>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AU" dirty="0"/>
          </a:p>
        </p:txBody>
      </p:sp>
      <p:sp>
        <p:nvSpPr>
          <p:cNvPr id="28692" name="Line 20"/>
          <p:cNvSpPr>
            <a:spLocks noChangeShapeType="1"/>
          </p:cNvSpPr>
          <p:nvPr/>
        </p:nvSpPr>
        <p:spPr bwMode="auto">
          <a:xfrm>
            <a:off x="7964488" y="4368800"/>
            <a:ext cx="225425" cy="142875"/>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AU" dirty="0"/>
          </a:p>
        </p:txBody>
      </p:sp>
      <p:pic>
        <p:nvPicPr>
          <p:cNvPr id="28693" name="Picture 21" descr="MCj03317950000[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101013" y="806450"/>
            <a:ext cx="1042987" cy="1008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94" name="Text Box 22"/>
          <p:cNvSpPr txBox="1">
            <a:spLocks noChangeArrowheads="1"/>
          </p:cNvSpPr>
          <p:nvPr/>
        </p:nvSpPr>
        <p:spPr bwMode="auto">
          <a:xfrm>
            <a:off x="7573963" y="5524500"/>
            <a:ext cx="1382712" cy="552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28016" tIns="64008" rIns="128016" bIns="64008">
            <a:spAutoFit/>
          </a:bodyPr>
          <a:lstStyle>
            <a:lvl1pPr defTabSz="1279525" eaLnBrk="0" hangingPunct="0">
              <a:defRPr>
                <a:solidFill>
                  <a:schemeClr val="tx1"/>
                </a:solidFill>
                <a:latin typeface="Calibri" pitchFamily="34" charset="0"/>
                <a:cs typeface="Arial" pitchFamily="34" charset="0"/>
              </a:defRPr>
            </a:lvl1pPr>
            <a:lvl2pPr marL="742950" indent="-285750" defTabSz="1279525" eaLnBrk="0" hangingPunct="0">
              <a:defRPr>
                <a:solidFill>
                  <a:schemeClr val="tx1"/>
                </a:solidFill>
                <a:latin typeface="Calibri" pitchFamily="34" charset="0"/>
                <a:cs typeface="Arial" pitchFamily="34" charset="0"/>
              </a:defRPr>
            </a:lvl2pPr>
            <a:lvl3pPr marL="1143000" indent="-228600" defTabSz="1279525" eaLnBrk="0" hangingPunct="0">
              <a:defRPr>
                <a:solidFill>
                  <a:schemeClr val="tx1"/>
                </a:solidFill>
                <a:latin typeface="Calibri" pitchFamily="34" charset="0"/>
                <a:cs typeface="Arial" pitchFamily="34" charset="0"/>
              </a:defRPr>
            </a:lvl3pPr>
            <a:lvl4pPr marL="1600200" indent="-228600" defTabSz="1279525" eaLnBrk="0" hangingPunct="0">
              <a:defRPr>
                <a:solidFill>
                  <a:schemeClr val="tx1"/>
                </a:solidFill>
                <a:latin typeface="Calibri" pitchFamily="34" charset="0"/>
                <a:cs typeface="Arial" pitchFamily="34" charset="0"/>
              </a:defRPr>
            </a:lvl4pPr>
            <a:lvl5pPr marL="2057400" indent="-228600" defTabSz="1279525" eaLnBrk="0" hangingPunct="0">
              <a:defRPr>
                <a:solidFill>
                  <a:schemeClr val="tx1"/>
                </a:solidFill>
                <a:latin typeface="Calibri" pitchFamily="34" charset="0"/>
                <a:cs typeface="Arial" pitchFamily="34" charset="0"/>
              </a:defRPr>
            </a:lvl5pPr>
            <a:lvl6pPr marL="2514600" indent="-228600" defTabSz="1279525"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defTabSz="1279525"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defTabSz="1279525"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defTabSz="1279525" eaLnBrk="0" fontAlgn="base" hangingPunct="0">
              <a:spcBef>
                <a:spcPct val="0"/>
              </a:spcBef>
              <a:spcAft>
                <a:spcPct val="0"/>
              </a:spcAft>
              <a:defRPr>
                <a:solidFill>
                  <a:schemeClr val="tx1"/>
                </a:solidFill>
                <a:latin typeface="Calibri" pitchFamily="34" charset="0"/>
                <a:cs typeface="Arial" pitchFamily="34" charset="0"/>
              </a:defRPr>
            </a:lvl9pPr>
          </a:lstStyle>
          <a:p>
            <a:pPr algn="ctr" eaLnBrk="1" hangingPunct="1">
              <a:spcBef>
                <a:spcPct val="50000"/>
              </a:spcBef>
            </a:pPr>
            <a:r>
              <a:rPr lang="en-US" sz="1400" dirty="0">
                <a:latin typeface="Arial" pitchFamily="34" charset="0"/>
              </a:rPr>
              <a:t>Extraction  Process</a:t>
            </a:r>
          </a:p>
        </p:txBody>
      </p:sp>
      <p:sp>
        <p:nvSpPr>
          <p:cNvPr id="28695" name="Text Box 23"/>
          <p:cNvSpPr txBox="1">
            <a:spLocks noChangeArrowheads="1"/>
          </p:cNvSpPr>
          <p:nvPr/>
        </p:nvSpPr>
        <p:spPr bwMode="auto">
          <a:xfrm>
            <a:off x="3257550" y="6219825"/>
            <a:ext cx="1289050" cy="33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28016" tIns="64008" rIns="128016" bIns="64008">
            <a:spAutoFit/>
          </a:bodyPr>
          <a:lstStyle>
            <a:lvl1pPr defTabSz="1279525" eaLnBrk="0" hangingPunct="0">
              <a:defRPr>
                <a:solidFill>
                  <a:schemeClr val="tx1"/>
                </a:solidFill>
                <a:latin typeface="Calibri" pitchFamily="34" charset="0"/>
                <a:cs typeface="Arial" pitchFamily="34" charset="0"/>
              </a:defRPr>
            </a:lvl1pPr>
            <a:lvl2pPr marL="742950" indent="-285750" defTabSz="1279525" eaLnBrk="0" hangingPunct="0">
              <a:defRPr>
                <a:solidFill>
                  <a:schemeClr val="tx1"/>
                </a:solidFill>
                <a:latin typeface="Calibri" pitchFamily="34" charset="0"/>
                <a:cs typeface="Arial" pitchFamily="34" charset="0"/>
              </a:defRPr>
            </a:lvl2pPr>
            <a:lvl3pPr marL="1143000" indent="-228600" defTabSz="1279525" eaLnBrk="0" hangingPunct="0">
              <a:defRPr>
                <a:solidFill>
                  <a:schemeClr val="tx1"/>
                </a:solidFill>
                <a:latin typeface="Calibri" pitchFamily="34" charset="0"/>
                <a:cs typeface="Arial" pitchFamily="34" charset="0"/>
              </a:defRPr>
            </a:lvl3pPr>
            <a:lvl4pPr marL="1600200" indent="-228600" defTabSz="1279525" eaLnBrk="0" hangingPunct="0">
              <a:defRPr>
                <a:solidFill>
                  <a:schemeClr val="tx1"/>
                </a:solidFill>
                <a:latin typeface="Calibri" pitchFamily="34" charset="0"/>
                <a:cs typeface="Arial" pitchFamily="34" charset="0"/>
              </a:defRPr>
            </a:lvl4pPr>
            <a:lvl5pPr marL="2057400" indent="-228600" defTabSz="1279525" eaLnBrk="0" hangingPunct="0">
              <a:defRPr>
                <a:solidFill>
                  <a:schemeClr val="tx1"/>
                </a:solidFill>
                <a:latin typeface="Calibri" pitchFamily="34" charset="0"/>
                <a:cs typeface="Arial" pitchFamily="34" charset="0"/>
              </a:defRPr>
            </a:lvl5pPr>
            <a:lvl6pPr marL="2514600" indent="-228600" defTabSz="1279525"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defTabSz="1279525"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defTabSz="1279525"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defTabSz="1279525"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spcBef>
                <a:spcPct val="50000"/>
              </a:spcBef>
            </a:pPr>
            <a:r>
              <a:rPr lang="en-US" sz="1400" dirty="0">
                <a:latin typeface="Arial" pitchFamily="34" charset="0"/>
              </a:rPr>
              <a:t>Fossil fuels</a:t>
            </a:r>
          </a:p>
        </p:txBody>
      </p:sp>
      <p:sp>
        <p:nvSpPr>
          <p:cNvPr id="28696" name="Text Box 24"/>
          <p:cNvSpPr txBox="1">
            <a:spLocks noChangeArrowheads="1"/>
          </p:cNvSpPr>
          <p:nvPr/>
        </p:nvSpPr>
        <p:spPr bwMode="auto">
          <a:xfrm>
            <a:off x="7580313" y="3840163"/>
            <a:ext cx="1563687" cy="552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28016" tIns="64008" rIns="128016" bIns="64008">
            <a:spAutoFit/>
          </a:bodyPr>
          <a:lstStyle>
            <a:lvl1pPr defTabSz="1279525" eaLnBrk="0" hangingPunct="0">
              <a:defRPr>
                <a:solidFill>
                  <a:schemeClr val="tx1"/>
                </a:solidFill>
                <a:latin typeface="Calibri" pitchFamily="34" charset="0"/>
                <a:cs typeface="Arial" pitchFamily="34" charset="0"/>
              </a:defRPr>
            </a:lvl1pPr>
            <a:lvl2pPr marL="742950" indent="-285750" defTabSz="1279525" eaLnBrk="0" hangingPunct="0">
              <a:defRPr>
                <a:solidFill>
                  <a:schemeClr val="tx1"/>
                </a:solidFill>
                <a:latin typeface="Calibri" pitchFamily="34" charset="0"/>
                <a:cs typeface="Arial" pitchFamily="34" charset="0"/>
              </a:defRPr>
            </a:lvl2pPr>
            <a:lvl3pPr marL="1143000" indent="-228600" defTabSz="1279525" eaLnBrk="0" hangingPunct="0">
              <a:defRPr>
                <a:solidFill>
                  <a:schemeClr val="tx1"/>
                </a:solidFill>
                <a:latin typeface="Calibri" pitchFamily="34" charset="0"/>
                <a:cs typeface="Arial" pitchFamily="34" charset="0"/>
              </a:defRPr>
            </a:lvl3pPr>
            <a:lvl4pPr marL="1600200" indent="-228600" defTabSz="1279525" eaLnBrk="0" hangingPunct="0">
              <a:defRPr>
                <a:solidFill>
                  <a:schemeClr val="tx1"/>
                </a:solidFill>
                <a:latin typeface="Calibri" pitchFamily="34" charset="0"/>
                <a:cs typeface="Arial" pitchFamily="34" charset="0"/>
              </a:defRPr>
            </a:lvl4pPr>
            <a:lvl5pPr marL="2057400" indent="-228600" defTabSz="1279525" eaLnBrk="0" hangingPunct="0">
              <a:defRPr>
                <a:solidFill>
                  <a:schemeClr val="tx1"/>
                </a:solidFill>
                <a:latin typeface="Calibri" pitchFamily="34" charset="0"/>
                <a:cs typeface="Arial" pitchFamily="34" charset="0"/>
              </a:defRPr>
            </a:lvl5pPr>
            <a:lvl6pPr marL="2514600" indent="-228600" defTabSz="1279525"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defTabSz="1279525"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defTabSz="1279525"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defTabSz="1279525"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spcBef>
                <a:spcPct val="50000"/>
              </a:spcBef>
            </a:pPr>
            <a:r>
              <a:rPr lang="en-US" sz="1400" dirty="0">
                <a:latin typeface="Arial" pitchFamily="34" charset="0"/>
              </a:rPr>
              <a:t>Solar or solar derived energy</a:t>
            </a:r>
          </a:p>
        </p:txBody>
      </p:sp>
      <p:pic>
        <p:nvPicPr>
          <p:cNvPr id="28697" name="Picture 25" descr="NewKiln30Jan06"/>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694363" y="5222875"/>
            <a:ext cx="952500" cy="80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98" name="Line 26"/>
          <p:cNvSpPr>
            <a:spLocks noChangeShapeType="1"/>
          </p:cNvSpPr>
          <p:nvPr/>
        </p:nvSpPr>
        <p:spPr bwMode="auto">
          <a:xfrm flipH="1">
            <a:off x="8337550" y="5040313"/>
            <a:ext cx="31750" cy="80962"/>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AU" dirty="0"/>
          </a:p>
        </p:txBody>
      </p:sp>
      <p:sp>
        <p:nvSpPr>
          <p:cNvPr id="28699" name="Line 27"/>
          <p:cNvSpPr>
            <a:spLocks noChangeShapeType="1"/>
          </p:cNvSpPr>
          <p:nvPr/>
        </p:nvSpPr>
        <p:spPr bwMode="auto">
          <a:xfrm flipH="1" flipV="1">
            <a:off x="8751888" y="5842000"/>
            <a:ext cx="98425" cy="20638"/>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AU" dirty="0"/>
          </a:p>
        </p:txBody>
      </p:sp>
      <p:pic>
        <p:nvPicPr>
          <p:cNvPr id="28700" name="Picture 2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305050" y="5153025"/>
            <a:ext cx="838200" cy="881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8701" name="Oval 29"/>
          <p:cNvSpPr>
            <a:spLocks noChangeArrowheads="1"/>
          </p:cNvSpPr>
          <p:nvPr/>
        </p:nvSpPr>
        <p:spPr bwMode="auto">
          <a:xfrm>
            <a:off x="4000500" y="6499225"/>
            <a:ext cx="1763713" cy="207963"/>
          </a:xfrm>
          <a:prstGeom prst="ellipse">
            <a:avLst/>
          </a:prstGeom>
          <a:solidFill>
            <a:srgbClr val="808000"/>
          </a:solidFill>
          <a:ln w="9525" algn="ctr">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8016" tIns="64008" rIns="128016" bIns="64008" anchor="ctr"/>
          <a:lstStyle/>
          <a:p>
            <a:pPr algn="ctr" defTabSz="1279525"/>
            <a:r>
              <a:rPr lang="en-AU" dirty="0">
                <a:latin typeface="Arial" pitchFamily="34" charset="0"/>
              </a:rPr>
              <a:t>Oil</a:t>
            </a:r>
            <a:endParaRPr lang="en-US" dirty="0">
              <a:latin typeface="Arial" pitchFamily="34" charset="0"/>
            </a:endParaRPr>
          </a:p>
        </p:txBody>
      </p:sp>
      <p:pic>
        <p:nvPicPr>
          <p:cNvPr id="28702" name="Picture 30" descr="MCj01975030000[1]"/>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745038" y="5672138"/>
            <a:ext cx="369887" cy="449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703" name="Line 31"/>
          <p:cNvSpPr>
            <a:spLocks noChangeShapeType="1"/>
          </p:cNvSpPr>
          <p:nvPr/>
        </p:nvSpPr>
        <p:spPr bwMode="auto">
          <a:xfrm flipH="1">
            <a:off x="7737475" y="5062538"/>
            <a:ext cx="190500" cy="207962"/>
          </a:xfrm>
          <a:prstGeom prst="line">
            <a:avLst/>
          </a:prstGeom>
          <a:noFill/>
          <a:ln w="508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dirty="0"/>
          </a:p>
        </p:txBody>
      </p:sp>
      <p:sp>
        <p:nvSpPr>
          <p:cNvPr id="28704" name="Freeform 32"/>
          <p:cNvSpPr>
            <a:spLocks/>
          </p:cNvSpPr>
          <p:nvPr/>
        </p:nvSpPr>
        <p:spPr bwMode="auto">
          <a:xfrm>
            <a:off x="6800850" y="5656263"/>
            <a:ext cx="366713" cy="96837"/>
          </a:xfrm>
          <a:custGeom>
            <a:avLst/>
            <a:gdLst>
              <a:gd name="T0" fmla="*/ 2147483647 w 324"/>
              <a:gd name="T1" fmla="*/ 2147483647 h 134"/>
              <a:gd name="T2" fmla="*/ 2147483647 w 324"/>
              <a:gd name="T3" fmla="*/ 2147483647 h 134"/>
              <a:gd name="T4" fmla="*/ 0 w 324"/>
              <a:gd name="T5" fmla="*/ 2147483647 h 134"/>
              <a:gd name="T6" fmla="*/ 0 60000 65536"/>
              <a:gd name="T7" fmla="*/ 0 60000 65536"/>
              <a:gd name="T8" fmla="*/ 0 60000 65536"/>
            </a:gdLst>
            <a:ahLst/>
            <a:cxnLst>
              <a:cxn ang="T6">
                <a:pos x="T0" y="T1"/>
              </a:cxn>
              <a:cxn ang="T7">
                <a:pos x="T2" y="T3"/>
              </a:cxn>
              <a:cxn ang="T8">
                <a:pos x="T4" y="T5"/>
              </a:cxn>
            </a:cxnLst>
            <a:rect l="0" t="0" r="r" b="b"/>
            <a:pathLst>
              <a:path w="324" h="134">
                <a:moveTo>
                  <a:pt x="324" y="134"/>
                </a:moveTo>
                <a:cubicBezTo>
                  <a:pt x="305" y="116"/>
                  <a:pt x="324" y="64"/>
                  <a:pt x="202" y="32"/>
                </a:cubicBezTo>
                <a:cubicBezTo>
                  <a:pt x="80" y="0"/>
                  <a:pt x="42" y="32"/>
                  <a:pt x="0" y="32"/>
                </a:cubicBezTo>
              </a:path>
            </a:pathLst>
          </a:custGeom>
          <a:noFill/>
          <a:ln w="50800" cap="flat" cmpd="sng">
            <a:solidFill>
              <a:srgbClr val="FF0000"/>
            </a:solidFill>
            <a:prstDash val="solid"/>
            <a:round/>
            <a:headEnd type="none" w="med" len="med"/>
            <a:tailEnd type="triangl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dirty="0"/>
          </a:p>
        </p:txBody>
      </p:sp>
      <p:pic>
        <p:nvPicPr>
          <p:cNvPr id="28705" name="Picture 33" descr="ConcreteTruckLego20Jan06"/>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323975" y="5719763"/>
            <a:ext cx="596900" cy="446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706" name="Rectangle 34"/>
          <p:cNvSpPr>
            <a:spLocks noChangeArrowheads="1"/>
          </p:cNvSpPr>
          <p:nvPr/>
        </p:nvSpPr>
        <p:spPr bwMode="auto">
          <a:xfrm>
            <a:off x="0" y="6130925"/>
            <a:ext cx="8004175" cy="177800"/>
          </a:xfrm>
          <a:prstGeom prst="rect">
            <a:avLst/>
          </a:prstGeom>
          <a:solidFill>
            <a:srgbClr val="000000"/>
          </a:solidFill>
          <a:ln>
            <a:noFill/>
          </a:ln>
          <a:effectLst/>
          <a:extLst>
            <a:ext uri="{91240B29-F687-4F45-9708-019B960494DF}">
              <a14:hiddenLine xmlns:a14="http://schemas.microsoft.com/office/drawing/2010/main" w="635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defTabSz="1279525"/>
            <a:endParaRPr lang="en-US" sz="2500" dirty="0">
              <a:latin typeface="Arial" pitchFamily="34" charset="0"/>
            </a:endParaRPr>
          </a:p>
        </p:txBody>
      </p:sp>
      <p:sp>
        <p:nvSpPr>
          <p:cNvPr id="28707" name="Line 35"/>
          <p:cNvSpPr>
            <a:spLocks noChangeShapeType="1"/>
          </p:cNvSpPr>
          <p:nvPr/>
        </p:nvSpPr>
        <p:spPr bwMode="auto">
          <a:xfrm flipH="1" flipV="1">
            <a:off x="4933950" y="6134100"/>
            <a:ext cx="9525" cy="330200"/>
          </a:xfrm>
          <a:prstGeom prst="line">
            <a:avLst/>
          </a:prstGeom>
          <a:noFill/>
          <a:ln w="508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dirty="0"/>
          </a:p>
        </p:txBody>
      </p:sp>
      <p:sp>
        <p:nvSpPr>
          <p:cNvPr id="28708" name="Freeform 36"/>
          <p:cNvSpPr>
            <a:spLocks/>
          </p:cNvSpPr>
          <p:nvPr/>
        </p:nvSpPr>
        <p:spPr bwMode="auto">
          <a:xfrm>
            <a:off x="7493000" y="6044512"/>
            <a:ext cx="1682750" cy="663575"/>
          </a:xfrm>
          <a:custGeom>
            <a:avLst/>
            <a:gdLst>
              <a:gd name="T0" fmla="*/ 2147483647 w 1060"/>
              <a:gd name="T1" fmla="*/ 0 h 418"/>
              <a:gd name="T2" fmla="*/ 2147483647 w 1060"/>
              <a:gd name="T3" fmla="*/ 2147483647 h 418"/>
              <a:gd name="T4" fmla="*/ 2147483647 w 1060"/>
              <a:gd name="T5" fmla="*/ 2147483647 h 418"/>
              <a:gd name="T6" fmla="*/ 2147483647 w 1060"/>
              <a:gd name="T7" fmla="*/ 2147483647 h 418"/>
              <a:gd name="T8" fmla="*/ 2147483647 w 1060"/>
              <a:gd name="T9" fmla="*/ 2147483647 h 418"/>
              <a:gd name="T10" fmla="*/ 2147483647 w 1060"/>
              <a:gd name="T11" fmla="*/ 0 h 41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060" h="418">
                <a:moveTo>
                  <a:pt x="32" y="0"/>
                </a:moveTo>
                <a:cubicBezTo>
                  <a:pt x="0" y="24"/>
                  <a:pt x="204" y="156"/>
                  <a:pt x="282" y="189"/>
                </a:cubicBezTo>
                <a:cubicBezTo>
                  <a:pt x="390" y="233"/>
                  <a:pt x="581" y="305"/>
                  <a:pt x="669" y="333"/>
                </a:cubicBezTo>
                <a:cubicBezTo>
                  <a:pt x="798" y="362"/>
                  <a:pt x="990" y="418"/>
                  <a:pt x="1055" y="363"/>
                </a:cubicBezTo>
                <a:cubicBezTo>
                  <a:pt x="1053" y="242"/>
                  <a:pt x="1060" y="125"/>
                  <a:pt x="1060" y="3"/>
                </a:cubicBezTo>
                <a:cubicBezTo>
                  <a:pt x="888" y="3"/>
                  <a:pt x="165" y="0"/>
                  <a:pt x="32" y="0"/>
                </a:cubicBezTo>
                <a:close/>
              </a:path>
            </a:pathLst>
          </a:custGeom>
          <a:solidFill>
            <a:srgbClr val="00CCFF"/>
          </a:solidFill>
          <a:ln w="9525" cap="flat"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dirty="0"/>
          </a:p>
        </p:txBody>
      </p:sp>
      <p:pic>
        <p:nvPicPr>
          <p:cNvPr id="28709" name="Picture 37" descr="CoalMachin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686175" y="5614988"/>
            <a:ext cx="884238" cy="61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710" name="Line 38"/>
          <p:cNvSpPr>
            <a:spLocks noChangeShapeType="1"/>
          </p:cNvSpPr>
          <p:nvPr/>
        </p:nvSpPr>
        <p:spPr bwMode="auto">
          <a:xfrm flipH="1" flipV="1">
            <a:off x="7546975" y="5916613"/>
            <a:ext cx="342900" cy="96837"/>
          </a:xfrm>
          <a:prstGeom prst="line">
            <a:avLst/>
          </a:prstGeom>
          <a:noFill/>
          <a:ln w="63500">
            <a:solidFill>
              <a:srgbClr val="00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dirty="0"/>
          </a:p>
        </p:txBody>
      </p:sp>
      <p:sp>
        <p:nvSpPr>
          <p:cNvPr id="28711" name="Text Box 39"/>
          <p:cNvSpPr txBox="1">
            <a:spLocks noChangeArrowheads="1"/>
          </p:cNvSpPr>
          <p:nvPr/>
        </p:nvSpPr>
        <p:spPr bwMode="auto">
          <a:xfrm>
            <a:off x="4029075" y="4975225"/>
            <a:ext cx="1157288" cy="3447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28016" tIns="64008" rIns="128016" bIns="64008">
            <a:spAutoFit/>
          </a:bodyPr>
          <a:lstStyle>
            <a:lvl1pPr defTabSz="1279525" eaLnBrk="0" hangingPunct="0">
              <a:defRPr>
                <a:solidFill>
                  <a:schemeClr val="tx1"/>
                </a:solidFill>
                <a:latin typeface="Calibri" pitchFamily="34" charset="0"/>
                <a:cs typeface="Arial" pitchFamily="34" charset="0"/>
              </a:defRPr>
            </a:lvl1pPr>
            <a:lvl2pPr marL="742950" indent="-285750" defTabSz="1279525" eaLnBrk="0" hangingPunct="0">
              <a:defRPr>
                <a:solidFill>
                  <a:schemeClr val="tx1"/>
                </a:solidFill>
                <a:latin typeface="Calibri" pitchFamily="34" charset="0"/>
                <a:cs typeface="Arial" pitchFamily="34" charset="0"/>
              </a:defRPr>
            </a:lvl2pPr>
            <a:lvl3pPr marL="1143000" indent="-228600" defTabSz="1279525" eaLnBrk="0" hangingPunct="0">
              <a:defRPr>
                <a:solidFill>
                  <a:schemeClr val="tx1"/>
                </a:solidFill>
                <a:latin typeface="Calibri" pitchFamily="34" charset="0"/>
                <a:cs typeface="Arial" pitchFamily="34" charset="0"/>
              </a:defRPr>
            </a:lvl3pPr>
            <a:lvl4pPr marL="1600200" indent="-228600" defTabSz="1279525" eaLnBrk="0" hangingPunct="0">
              <a:defRPr>
                <a:solidFill>
                  <a:schemeClr val="tx1"/>
                </a:solidFill>
                <a:latin typeface="Calibri" pitchFamily="34" charset="0"/>
                <a:cs typeface="Arial" pitchFamily="34" charset="0"/>
              </a:defRPr>
            </a:lvl4pPr>
            <a:lvl5pPr marL="2057400" indent="-228600" defTabSz="1279525" eaLnBrk="0" hangingPunct="0">
              <a:defRPr>
                <a:solidFill>
                  <a:schemeClr val="tx1"/>
                </a:solidFill>
                <a:latin typeface="Calibri" pitchFamily="34" charset="0"/>
                <a:cs typeface="Arial" pitchFamily="34" charset="0"/>
              </a:defRPr>
            </a:lvl5pPr>
            <a:lvl6pPr marL="2514600" indent="-228600" defTabSz="1279525"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defTabSz="1279525"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defTabSz="1279525"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defTabSz="1279525" eaLnBrk="0" fontAlgn="base" hangingPunct="0">
              <a:spcBef>
                <a:spcPct val="0"/>
              </a:spcBef>
              <a:spcAft>
                <a:spcPct val="0"/>
              </a:spcAft>
              <a:defRPr>
                <a:solidFill>
                  <a:schemeClr val="tx1"/>
                </a:solidFill>
                <a:latin typeface="Calibri" pitchFamily="34" charset="0"/>
                <a:cs typeface="Arial" pitchFamily="34" charset="0"/>
              </a:defRPr>
            </a:lvl9pPr>
          </a:lstStyle>
          <a:p>
            <a:pPr algn="ctr" eaLnBrk="1" hangingPunct="1">
              <a:spcBef>
                <a:spcPct val="50000"/>
              </a:spcBef>
            </a:pPr>
            <a:r>
              <a:rPr lang="en-US" sz="1400" dirty="0" smtClean="0">
                <a:latin typeface="Arial" pitchFamily="34" charset="0"/>
              </a:rPr>
              <a:t>rMgO</a:t>
            </a:r>
            <a:endParaRPr lang="en-US" sz="1400" dirty="0">
              <a:latin typeface="Arial" pitchFamily="34" charset="0"/>
            </a:endParaRPr>
          </a:p>
        </p:txBody>
      </p:sp>
      <p:grpSp>
        <p:nvGrpSpPr>
          <p:cNvPr id="28712" name="Group 40"/>
          <p:cNvGrpSpPr>
            <a:grpSpLocks/>
          </p:cNvGrpSpPr>
          <p:nvPr/>
        </p:nvGrpSpPr>
        <p:grpSpPr bwMode="auto">
          <a:xfrm>
            <a:off x="7737475" y="4391025"/>
            <a:ext cx="1349375" cy="636588"/>
            <a:chOff x="4362" y="1556"/>
            <a:chExt cx="850" cy="401"/>
          </a:xfrm>
        </p:grpSpPr>
        <p:pic>
          <p:nvPicPr>
            <p:cNvPr id="28746" name="Picture 41" descr="Cloud"/>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362" y="1556"/>
              <a:ext cx="850" cy="4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747" name="Text Box 42"/>
            <p:cNvSpPr txBox="1">
              <a:spLocks noChangeArrowheads="1"/>
            </p:cNvSpPr>
            <p:nvPr/>
          </p:nvSpPr>
          <p:spPr bwMode="auto">
            <a:xfrm>
              <a:off x="4697" y="1630"/>
              <a:ext cx="410" cy="2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28016" tIns="64008" rIns="128016" bIns="64008">
              <a:spAutoFit/>
            </a:bodyPr>
            <a:lstStyle>
              <a:lvl1pPr defTabSz="1279525" eaLnBrk="0" hangingPunct="0">
                <a:defRPr>
                  <a:solidFill>
                    <a:schemeClr val="tx1"/>
                  </a:solidFill>
                  <a:latin typeface="Calibri" pitchFamily="34" charset="0"/>
                  <a:cs typeface="Arial" pitchFamily="34" charset="0"/>
                </a:defRPr>
              </a:lvl1pPr>
              <a:lvl2pPr marL="742950" indent="-285750" defTabSz="1279525" eaLnBrk="0" hangingPunct="0">
                <a:defRPr>
                  <a:solidFill>
                    <a:schemeClr val="tx1"/>
                  </a:solidFill>
                  <a:latin typeface="Calibri" pitchFamily="34" charset="0"/>
                  <a:cs typeface="Arial" pitchFamily="34" charset="0"/>
                </a:defRPr>
              </a:lvl2pPr>
              <a:lvl3pPr marL="1143000" indent="-228600" defTabSz="1279525" eaLnBrk="0" hangingPunct="0">
                <a:defRPr>
                  <a:solidFill>
                    <a:schemeClr val="tx1"/>
                  </a:solidFill>
                  <a:latin typeface="Calibri" pitchFamily="34" charset="0"/>
                  <a:cs typeface="Arial" pitchFamily="34" charset="0"/>
                </a:defRPr>
              </a:lvl3pPr>
              <a:lvl4pPr marL="1600200" indent="-228600" defTabSz="1279525" eaLnBrk="0" hangingPunct="0">
                <a:defRPr>
                  <a:solidFill>
                    <a:schemeClr val="tx1"/>
                  </a:solidFill>
                  <a:latin typeface="Calibri" pitchFamily="34" charset="0"/>
                  <a:cs typeface="Arial" pitchFamily="34" charset="0"/>
                </a:defRPr>
              </a:lvl4pPr>
              <a:lvl5pPr marL="2057400" indent="-228600" defTabSz="1279525" eaLnBrk="0" hangingPunct="0">
                <a:defRPr>
                  <a:solidFill>
                    <a:schemeClr val="tx1"/>
                  </a:solidFill>
                  <a:latin typeface="Calibri" pitchFamily="34" charset="0"/>
                  <a:cs typeface="Arial" pitchFamily="34" charset="0"/>
                </a:defRPr>
              </a:lvl5pPr>
              <a:lvl6pPr marL="2514600" indent="-228600" defTabSz="1279525"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defTabSz="1279525"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defTabSz="1279525"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defTabSz="1279525"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spcBef>
                  <a:spcPct val="50000"/>
                </a:spcBef>
              </a:pPr>
              <a:r>
                <a:rPr lang="en-AU" sz="1400" dirty="0">
                  <a:latin typeface="Arial Unicode MS" pitchFamily="34" charset="-128"/>
                </a:rPr>
                <a:t>CO</a:t>
              </a:r>
              <a:r>
                <a:rPr lang="en-AU" sz="1400" baseline="-25000" dirty="0">
                  <a:latin typeface="Arial Unicode MS" pitchFamily="34" charset="-128"/>
                </a:rPr>
                <a:t>2</a:t>
              </a:r>
              <a:endParaRPr lang="en-US" sz="1400" baseline="-25000" dirty="0">
                <a:latin typeface="Arial Unicode MS" pitchFamily="34" charset="-128"/>
              </a:endParaRPr>
            </a:p>
          </p:txBody>
        </p:sp>
      </p:grpSp>
      <p:sp>
        <p:nvSpPr>
          <p:cNvPr id="28713" name="Line 43"/>
          <p:cNvSpPr>
            <a:spLocks noChangeShapeType="1"/>
          </p:cNvSpPr>
          <p:nvPr/>
        </p:nvSpPr>
        <p:spPr bwMode="auto">
          <a:xfrm flipH="1">
            <a:off x="942975" y="3940175"/>
            <a:ext cx="6350" cy="473075"/>
          </a:xfrm>
          <a:prstGeom prst="line">
            <a:avLst/>
          </a:prstGeom>
          <a:noFill/>
          <a:ln w="508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dirty="0"/>
          </a:p>
        </p:txBody>
      </p:sp>
      <p:sp>
        <p:nvSpPr>
          <p:cNvPr id="28714" name="Text Box 44"/>
          <p:cNvSpPr txBox="1">
            <a:spLocks noChangeArrowheads="1"/>
          </p:cNvSpPr>
          <p:nvPr/>
        </p:nvSpPr>
        <p:spPr bwMode="auto">
          <a:xfrm>
            <a:off x="2627313" y="6107113"/>
            <a:ext cx="782637" cy="2746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0" algn="ctr">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1279525" eaLnBrk="0" hangingPunct="0">
              <a:defRPr>
                <a:solidFill>
                  <a:schemeClr val="tx1"/>
                </a:solidFill>
                <a:latin typeface="Calibri" pitchFamily="34" charset="0"/>
                <a:cs typeface="Arial" pitchFamily="34" charset="0"/>
              </a:defRPr>
            </a:lvl1pPr>
            <a:lvl2pPr marL="742950" indent="-285750" defTabSz="1279525" eaLnBrk="0" hangingPunct="0">
              <a:defRPr>
                <a:solidFill>
                  <a:schemeClr val="tx1"/>
                </a:solidFill>
                <a:latin typeface="Calibri" pitchFamily="34" charset="0"/>
                <a:cs typeface="Arial" pitchFamily="34" charset="0"/>
              </a:defRPr>
            </a:lvl2pPr>
            <a:lvl3pPr marL="1143000" indent="-228600" defTabSz="1279525" eaLnBrk="0" hangingPunct="0">
              <a:defRPr>
                <a:solidFill>
                  <a:schemeClr val="tx1"/>
                </a:solidFill>
                <a:latin typeface="Calibri" pitchFamily="34" charset="0"/>
                <a:cs typeface="Arial" pitchFamily="34" charset="0"/>
              </a:defRPr>
            </a:lvl3pPr>
            <a:lvl4pPr marL="1600200" indent="-228600" defTabSz="1279525" eaLnBrk="0" hangingPunct="0">
              <a:defRPr>
                <a:solidFill>
                  <a:schemeClr val="tx1"/>
                </a:solidFill>
                <a:latin typeface="Calibri" pitchFamily="34" charset="0"/>
                <a:cs typeface="Arial" pitchFamily="34" charset="0"/>
              </a:defRPr>
            </a:lvl4pPr>
            <a:lvl5pPr marL="2057400" indent="-228600" defTabSz="1279525" eaLnBrk="0" hangingPunct="0">
              <a:defRPr>
                <a:solidFill>
                  <a:schemeClr val="tx1"/>
                </a:solidFill>
                <a:latin typeface="Calibri" pitchFamily="34" charset="0"/>
                <a:cs typeface="Arial" pitchFamily="34" charset="0"/>
              </a:defRPr>
            </a:lvl5pPr>
            <a:lvl6pPr marL="2514600" indent="-228600" defTabSz="1279525"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defTabSz="1279525"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defTabSz="1279525"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defTabSz="1279525" eaLnBrk="0" fontAlgn="base" hangingPunct="0">
              <a:spcBef>
                <a:spcPct val="0"/>
              </a:spcBef>
              <a:spcAft>
                <a:spcPct val="0"/>
              </a:spcAft>
              <a:defRPr>
                <a:solidFill>
                  <a:schemeClr val="tx1"/>
                </a:solidFill>
                <a:latin typeface="Calibri" pitchFamily="34" charset="0"/>
                <a:cs typeface="Arial" pitchFamily="34" charset="0"/>
              </a:defRPr>
            </a:lvl9pPr>
          </a:lstStyle>
          <a:p>
            <a:pPr algn="ctr" eaLnBrk="1" hangingPunct="1">
              <a:spcBef>
                <a:spcPct val="50000"/>
              </a:spcBef>
            </a:pPr>
            <a:r>
              <a:rPr lang="en-AU" sz="1200" dirty="0">
                <a:solidFill>
                  <a:schemeClr val="bg1"/>
                </a:solidFill>
                <a:latin typeface="Arial Black" pitchFamily="34" charset="0"/>
              </a:rPr>
              <a:t>Coal</a:t>
            </a:r>
            <a:endParaRPr lang="en-US" sz="1200" dirty="0">
              <a:solidFill>
                <a:schemeClr val="bg1"/>
              </a:solidFill>
              <a:latin typeface="Arial Black" pitchFamily="34" charset="0"/>
            </a:endParaRPr>
          </a:p>
        </p:txBody>
      </p:sp>
      <p:sp>
        <p:nvSpPr>
          <p:cNvPr id="28715" name="Freeform 45"/>
          <p:cNvSpPr>
            <a:spLocks/>
          </p:cNvSpPr>
          <p:nvPr/>
        </p:nvSpPr>
        <p:spPr bwMode="auto">
          <a:xfrm>
            <a:off x="3284538" y="5272088"/>
            <a:ext cx="882650" cy="466725"/>
          </a:xfrm>
          <a:custGeom>
            <a:avLst/>
            <a:gdLst>
              <a:gd name="T0" fmla="*/ 2147483647 w 779"/>
              <a:gd name="T1" fmla="*/ 2147483647 h 642"/>
              <a:gd name="T2" fmla="*/ 2147483647 w 779"/>
              <a:gd name="T3" fmla="*/ 2147483647 h 642"/>
              <a:gd name="T4" fmla="*/ 0 w 779"/>
              <a:gd name="T5" fmla="*/ 2147483647 h 642"/>
              <a:gd name="T6" fmla="*/ 0 60000 65536"/>
              <a:gd name="T7" fmla="*/ 0 60000 65536"/>
              <a:gd name="T8" fmla="*/ 0 60000 65536"/>
            </a:gdLst>
            <a:ahLst/>
            <a:cxnLst>
              <a:cxn ang="T6">
                <a:pos x="T0" y="T1"/>
              </a:cxn>
              <a:cxn ang="T7">
                <a:pos x="T2" y="T3"/>
              </a:cxn>
              <a:cxn ang="T8">
                <a:pos x="T4" y="T5"/>
              </a:cxn>
            </a:cxnLst>
            <a:rect l="0" t="0" r="r" b="b"/>
            <a:pathLst>
              <a:path w="779" h="642">
                <a:moveTo>
                  <a:pt x="779" y="642"/>
                </a:moveTo>
                <a:cubicBezTo>
                  <a:pt x="779" y="439"/>
                  <a:pt x="732" y="128"/>
                  <a:pt x="432" y="64"/>
                </a:cubicBezTo>
                <a:cubicBezTo>
                  <a:pt x="132" y="0"/>
                  <a:pt x="45" y="257"/>
                  <a:pt x="0" y="291"/>
                </a:cubicBezTo>
              </a:path>
            </a:pathLst>
          </a:custGeom>
          <a:noFill/>
          <a:ln w="50800" cap="flat" cmpd="sng">
            <a:solidFill>
              <a:srgbClr val="FF0000"/>
            </a:solidFill>
            <a:prstDash val="solid"/>
            <a:round/>
            <a:headEnd type="none" w="med" len="med"/>
            <a:tailEnd type="triangl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dirty="0"/>
          </a:p>
        </p:txBody>
      </p:sp>
      <p:sp>
        <p:nvSpPr>
          <p:cNvPr id="28716" name="Freeform 46"/>
          <p:cNvSpPr>
            <a:spLocks/>
          </p:cNvSpPr>
          <p:nvPr/>
        </p:nvSpPr>
        <p:spPr bwMode="auto">
          <a:xfrm>
            <a:off x="3965575" y="5365750"/>
            <a:ext cx="800100" cy="298450"/>
          </a:xfrm>
          <a:custGeom>
            <a:avLst/>
            <a:gdLst>
              <a:gd name="T0" fmla="*/ 2147483647 w 705"/>
              <a:gd name="T1" fmla="*/ 2147483647 h 409"/>
              <a:gd name="T2" fmla="*/ 2147483647 w 705"/>
              <a:gd name="T3" fmla="*/ 2147483647 h 409"/>
              <a:gd name="T4" fmla="*/ 0 w 705"/>
              <a:gd name="T5" fmla="*/ 0 h 409"/>
              <a:gd name="T6" fmla="*/ 0 60000 65536"/>
              <a:gd name="T7" fmla="*/ 0 60000 65536"/>
              <a:gd name="T8" fmla="*/ 0 60000 65536"/>
            </a:gdLst>
            <a:ahLst/>
            <a:cxnLst>
              <a:cxn ang="T6">
                <a:pos x="T0" y="T1"/>
              </a:cxn>
              <a:cxn ang="T7">
                <a:pos x="T2" y="T3"/>
              </a:cxn>
              <a:cxn ang="T8">
                <a:pos x="T4" y="T5"/>
              </a:cxn>
            </a:cxnLst>
            <a:rect l="0" t="0" r="r" b="b"/>
            <a:pathLst>
              <a:path w="705" h="409">
                <a:moveTo>
                  <a:pt x="705" y="409"/>
                </a:moveTo>
                <a:cubicBezTo>
                  <a:pt x="651" y="370"/>
                  <a:pt x="500" y="244"/>
                  <a:pt x="382" y="176"/>
                </a:cubicBezTo>
                <a:cubicBezTo>
                  <a:pt x="264" y="108"/>
                  <a:pt x="80" y="37"/>
                  <a:pt x="0" y="0"/>
                </a:cubicBezTo>
              </a:path>
            </a:pathLst>
          </a:custGeom>
          <a:noFill/>
          <a:ln w="50800" cap="flat" cmpd="sng">
            <a:solidFill>
              <a:srgbClr val="FF0000"/>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dirty="0"/>
          </a:p>
        </p:txBody>
      </p:sp>
      <p:grpSp>
        <p:nvGrpSpPr>
          <p:cNvPr id="28717" name="Group 47"/>
          <p:cNvGrpSpPr>
            <a:grpSpLocks/>
          </p:cNvGrpSpPr>
          <p:nvPr/>
        </p:nvGrpSpPr>
        <p:grpSpPr bwMode="auto">
          <a:xfrm>
            <a:off x="4498975" y="4213225"/>
            <a:ext cx="1277938" cy="719138"/>
            <a:chOff x="130" y="2526"/>
            <a:chExt cx="703" cy="537"/>
          </a:xfrm>
        </p:grpSpPr>
        <p:pic>
          <p:nvPicPr>
            <p:cNvPr id="28744" name="Picture 48" descr="Cloud"/>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30" y="2526"/>
              <a:ext cx="655" cy="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745" name="Text Box 49"/>
            <p:cNvSpPr txBox="1">
              <a:spLocks noChangeArrowheads="1"/>
            </p:cNvSpPr>
            <p:nvPr/>
          </p:nvSpPr>
          <p:spPr bwMode="auto">
            <a:xfrm>
              <a:off x="327" y="2677"/>
              <a:ext cx="50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28016" tIns="64008" rIns="128016" bIns="64008">
              <a:spAutoFit/>
            </a:bodyPr>
            <a:lstStyle>
              <a:lvl1pPr defTabSz="1279525" eaLnBrk="0" hangingPunct="0">
                <a:defRPr>
                  <a:solidFill>
                    <a:schemeClr val="tx1"/>
                  </a:solidFill>
                  <a:latin typeface="Calibri" pitchFamily="34" charset="0"/>
                  <a:cs typeface="Arial" pitchFamily="34" charset="0"/>
                </a:defRPr>
              </a:lvl1pPr>
              <a:lvl2pPr marL="742950" indent="-285750" defTabSz="1279525" eaLnBrk="0" hangingPunct="0">
                <a:defRPr>
                  <a:solidFill>
                    <a:schemeClr val="tx1"/>
                  </a:solidFill>
                  <a:latin typeface="Calibri" pitchFamily="34" charset="0"/>
                  <a:cs typeface="Arial" pitchFamily="34" charset="0"/>
                </a:defRPr>
              </a:lvl2pPr>
              <a:lvl3pPr marL="1143000" indent="-228600" defTabSz="1279525" eaLnBrk="0" hangingPunct="0">
                <a:defRPr>
                  <a:solidFill>
                    <a:schemeClr val="tx1"/>
                  </a:solidFill>
                  <a:latin typeface="Calibri" pitchFamily="34" charset="0"/>
                  <a:cs typeface="Arial" pitchFamily="34" charset="0"/>
                </a:defRPr>
              </a:lvl3pPr>
              <a:lvl4pPr marL="1600200" indent="-228600" defTabSz="1279525" eaLnBrk="0" hangingPunct="0">
                <a:defRPr>
                  <a:solidFill>
                    <a:schemeClr val="tx1"/>
                  </a:solidFill>
                  <a:latin typeface="Calibri" pitchFamily="34" charset="0"/>
                  <a:cs typeface="Arial" pitchFamily="34" charset="0"/>
                </a:defRPr>
              </a:lvl4pPr>
              <a:lvl5pPr marL="2057400" indent="-228600" defTabSz="1279525" eaLnBrk="0" hangingPunct="0">
                <a:defRPr>
                  <a:solidFill>
                    <a:schemeClr val="tx1"/>
                  </a:solidFill>
                  <a:latin typeface="Calibri" pitchFamily="34" charset="0"/>
                  <a:cs typeface="Arial" pitchFamily="34" charset="0"/>
                </a:defRPr>
              </a:lvl5pPr>
              <a:lvl6pPr marL="2514600" indent="-228600" defTabSz="1279525"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defTabSz="1279525"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defTabSz="1279525"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defTabSz="1279525"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spcBef>
                  <a:spcPct val="50000"/>
                </a:spcBef>
              </a:pPr>
              <a:r>
                <a:rPr lang="en-AU" sz="1200" dirty="0">
                  <a:latin typeface="Arial Unicode MS" pitchFamily="34" charset="-128"/>
                </a:rPr>
                <a:t>CO</a:t>
              </a:r>
              <a:r>
                <a:rPr lang="en-AU" sz="1200" baseline="-25000" dirty="0">
                  <a:latin typeface="Arial Unicode MS" pitchFamily="34" charset="-128"/>
                </a:rPr>
                <a:t>2</a:t>
              </a:r>
              <a:endParaRPr lang="en-US" sz="1200" baseline="-25000" dirty="0">
                <a:latin typeface="Arial Unicode MS" pitchFamily="34" charset="-128"/>
              </a:endParaRPr>
            </a:p>
          </p:txBody>
        </p:sp>
      </p:grpSp>
      <p:sp>
        <p:nvSpPr>
          <p:cNvPr id="28718" name="Freeform 50"/>
          <p:cNvSpPr>
            <a:spLocks/>
          </p:cNvSpPr>
          <p:nvPr/>
        </p:nvSpPr>
        <p:spPr bwMode="auto">
          <a:xfrm rot="10800000">
            <a:off x="5192713" y="5421313"/>
            <a:ext cx="1176337" cy="606425"/>
          </a:xfrm>
          <a:custGeom>
            <a:avLst/>
            <a:gdLst>
              <a:gd name="T0" fmla="*/ 2147483647 w 803"/>
              <a:gd name="T1" fmla="*/ 2147483647 h 834"/>
              <a:gd name="T2" fmla="*/ 2147483647 w 803"/>
              <a:gd name="T3" fmla="*/ 2147483647 h 834"/>
              <a:gd name="T4" fmla="*/ 2147483647 w 803"/>
              <a:gd name="T5" fmla="*/ 2147483647 h 834"/>
              <a:gd name="T6" fmla="*/ 2147483647 w 803"/>
              <a:gd name="T7" fmla="*/ 2147483647 h 834"/>
              <a:gd name="T8" fmla="*/ 2147483647 w 803"/>
              <a:gd name="T9" fmla="*/ 2147483647 h 834"/>
              <a:gd name="T10" fmla="*/ 0 w 803"/>
              <a:gd name="T11" fmla="*/ 2147483647 h 83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03" h="834">
                <a:moveTo>
                  <a:pt x="30" y="220"/>
                </a:moveTo>
                <a:cubicBezTo>
                  <a:pt x="98" y="84"/>
                  <a:pt x="212" y="0"/>
                  <a:pt x="409" y="8"/>
                </a:cubicBezTo>
                <a:cubicBezTo>
                  <a:pt x="606" y="16"/>
                  <a:pt x="727" y="160"/>
                  <a:pt x="773" y="281"/>
                </a:cubicBezTo>
                <a:cubicBezTo>
                  <a:pt x="803" y="417"/>
                  <a:pt x="745" y="611"/>
                  <a:pt x="644" y="683"/>
                </a:cubicBezTo>
                <a:cubicBezTo>
                  <a:pt x="543" y="755"/>
                  <a:pt x="409" y="834"/>
                  <a:pt x="220" y="751"/>
                </a:cubicBezTo>
                <a:cubicBezTo>
                  <a:pt x="31" y="668"/>
                  <a:pt x="46" y="553"/>
                  <a:pt x="0" y="501"/>
                </a:cubicBezTo>
              </a:path>
            </a:pathLst>
          </a:custGeom>
          <a:noFill/>
          <a:ln w="50800">
            <a:solidFill>
              <a:srgbClr val="00FF00"/>
            </a:solidFill>
            <a:round/>
            <a:headEnd/>
            <a:tailEnd type="triangl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dirty="0"/>
          </a:p>
        </p:txBody>
      </p:sp>
      <p:sp>
        <p:nvSpPr>
          <p:cNvPr id="28719" name="Line 51"/>
          <p:cNvSpPr>
            <a:spLocks noChangeShapeType="1"/>
          </p:cNvSpPr>
          <p:nvPr/>
        </p:nvSpPr>
        <p:spPr bwMode="auto">
          <a:xfrm flipH="1" flipV="1">
            <a:off x="5484813" y="5883275"/>
            <a:ext cx="908050" cy="1588"/>
          </a:xfrm>
          <a:prstGeom prst="line">
            <a:avLst/>
          </a:prstGeom>
          <a:noFill/>
          <a:ln w="50800">
            <a:solidFill>
              <a:srgbClr val="FFCC99"/>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dirty="0"/>
          </a:p>
        </p:txBody>
      </p:sp>
      <p:pic>
        <p:nvPicPr>
          <p:cNvPr id="28720" name="Picture 52" descr="Buildings"/>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3500" y="4494213"/>
            <a:ext cx="1123950" cy="155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721" name="Line 53"/>
          <p:cNvSpPr>
            <a:spLocks noChangeShapeType="1"/>
          </p:cNvSpPr>
          <p:nvPr/>
        </p:nvSpPr>
        <p:spPr bwMode="auto">
          <a:xfrm flipH="1" flipV="1">
            <a:off x="1090613" y="5641975"/>
            <a:ext cx="266700" cy="122238"/>
          </a:xfrm>
          <a:prstGeom prst="line">
            <a:avLst/>
          </a:prstGeom>
          <a:noFill/>
          <a:ln w="57150">
            <a:solidFill>
              <a:srgbClr val="FFCC99"/>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AU" dirty="0"/>
          </a:p>
        </p:txBody>
      </p:sp>
      <p:grpSp>
        <p:nvGrpSpPr>
          <p:cNvPr id="28722" name="Group 54"/>
          <p:cNvGrpSpPr>
            <a:grpSpLocks/>
          </p:cNvGrpSpPr>
          <p:nvPr/>
        </p:nvGrpSpPr>
        <p:grpSpPr bwMode="auto">
          <a:xfrm>
            <a:off x="217488" y="3279775"/>
            <a:ext cx="1349375" cy="636588"/>
            <a:chOff x="4362" y="1556"/>
            <a:chExt cx="850" cy="401"/>
          </a:xfrm>
        </p:grpSpPr>
        <p:pic>
          <p:nvPicPr>
            <p:cNvPr id="28742" name="Picture 55" descr="Cloud"/>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362" y="1556"/>
              <a:ext cx="850" cy="4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743" name="Text Box 56"/>
            <p:cNvSpPr txBox="1">
              <a:spLocks noChangeArrowheads="1"/>
            </p:cNvSpPr>
            <p:nvPr/>
          </p:nvSpPr>
          <p:spPr bwMode="auto">
            <a:xfrm>
              <a:off x="4697" y="1630"/>
              <a:ext cx="410" cy="2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28016" tIns="64008" rIns="128016" bIns="64008">
              <a:spAutoFit/>
            </a:bodyPr>
            <a:lstStyle>
              <a:lvl1pPr defTabSz="1279525" eaLnBrk="0" hangingPunct="0">
                <a:defRPr>
                  <a:solidFill>
                    <a:schemeClr val="tx1"/>
                  </a:solidFill>
                  <a:latin typeface="Calibri" pitchFamily="34" charset="0"/>
                  <a:cs typeface="Arial" pitchFamily="34" charset="0"/>
                </a:defRPr>
              </a:lvl1pPr>
              <a:lvl2pPr marL="742950" indent="-285750" defTabSz="1279525" eaLnBrk="0" hangingPunct="0">
                <a:defRPr>
                  <a:solidFill>
                    <a:schemeClr val="tx1"/>
                  </a:solidFill>
                  <a:latin typeface="Calibri" pitchFamily="34" charset="0"/>
                  <a:cs typeface="Arial" pitchFamily="34" charset="0"/>
                </a:defRPr>
              </a:lvl2pPr>
              <a:lvl3pPr marL="1143000" indent="-228600" defTabSz="1279525" eaLnBrk="0" hangingPunct="0">
                <a:defRPr>
                  <a:solidFill>
                    <a:schemeClr val="tx1"/>
                  </a:solidFill>
                  <a:latin typeface="Calibri" pitchFamily="34" charset="0"/>
                  <a:cs typeface="Arial" pitchFamily="34" charset="0"/>
                </a:defRPr>
              </a:lvl3pPr>
              <a:lvl4pPr marL="1600200" indent="-228600" defTabSz="1279525" eaLnBrk="0" hangingPunct="0">
                <a:defRPr>
                  <a:solidFill>
                    <a:schemeClr val="tx1"/>
                  </a:solidFill>
                  <a:latin typeface="Calibri" pitchFamily="34" charset="0"/>
                  <a:cs typeface="Arial" pitchFamily="34" charset="0"/>
                </a:defRPr>
              </a:lvl4pPr>
              <a:lvl5pPr marL="2057400" indent="-228600" defTabSz="1279525" eaLnBrk="0" hangingPunct="0">
                <a:defRPr>
                  <a:solidFill>
                    <a:schemeClr val="tx1"/>
                  </a:solidFill>
                  <a:latin typeface="Calibri" pitchFamily="34" charset="0"/>
                  <a:cs typeface="Arial" pitchFamily="34" charset="0"/>
                </a:defRPr>
              </a:lvl5pPr>
              <a:lvl6pPr marL="2514600" indent="-228600" defTabSz="1279525"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defTabSz="1279525"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defTabSz="1279525"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defTabSz="1279525"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spcBef>
                  <a:spcPct val="50000"/>
                </a:spcBef>
              </a:pPr>
              <a:r>
                <a:rPr lang="en-AU" sz="1400" dirty="0">
                  <a:latin typeface="Arial Unicode MS" pitchFamily="34" charset="-128"/>
                </a:rPr>
                <a:t>CO</a:t>
              </a:r>
              <a:r>
                <a:rPr lang="en-AU" sz="1400" baseline="-25000" dirty="0">
                  <a:latin typeface="Arial Unicode MS" pitchFamily="34" charset="-128"/>
                </a:rPr>
                <a:t>2</a:t>
              </a:r>
              <a:endParaRPr lang="en-US" sz="1400" baseline="-25000" dirty="0">
                <a:latin typeface="Arial Unicode MS" pitchFamily="34" charset="-128"/>
              </a:endParaRPr>
            </a:p>
          </p:txBody>
        </p:sp>
      </p:grpSp>
      <p:grpSp>
        <p:nvGrpSpPr>
          <p:cNvPr id="28723" name="Group 57"/>
          <p:cNvGrpSpPr>
            <a:grpSpLocks/>
          </p:cNvGrpSpPr>
          <p:nvPr/>
        </p:nvGrpSpPr>
        <p:grpSpPr bwMode="auto">
          <a:xfrm>
            <a:off x="2225675" y="4041775"/>
            <a:ext cx="1349375" cy="636588"/>
            <a:chOff x="4362" y="1556"/>
            <a:chExt cx="850" cy="401"/>
          </a:xfrm>
        </p:grpSpPr>
        <p:pic>
          <p:nvPicPr>
            <p:cNvPr id="28740" name="Picture 58" descr="Cloud"/>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362" y="1556"/>
              <a:ext cx="850" cy="4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741" name="Text Box 59"/>
            <p:cNvSpPr txBox="1">
              <a:spLocks noChangeArrowheads="1"/>
            </p:cNvSpPr>
            <p:nvPr/>
          </p:nvSpPr>
          <p:spPr bwMode="auto">
            <a:xfrm>
              <a:off x="4697" y="1630"/>
              <a:ext cx="410" cy="2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28016" tIns="64008" rIns="128016" bIns="64008">
              <a:spAutoFit/>
            </a:bodyPr>
            <a:lstStyle>
              <a:lvl1pPr defTabSz="1279525" eaLnBrk="0" hangingPunct="0">
                <a:defRPr>
                  <a:solidFill>
                    <a:schemeClr val="tx1"/>
                  </a:solidFill>
                  <a:latin typeface="Calibri" pitchFamily="34" charset="0"/>
                  <a:cs typeface="Arial" pitchFamily="34" charset="0"/>
                </a:defRPr>
              </a:lvl1pPr>
              <a:lvl2pPr marL="742950" indent="-285750" defTabSz="1279525" eaLnBrk="0" hangingPunct="0">
                <a:defRPr>
                  <a:solidFill>
                    <a:schemeClr val="tx1"/>
                  </a:solidFill>
                  <a:latin typeface="Calibri" pitchFamily="34" charset="0"/>
                  <a:cs typeface="Arial" pitchFamily="34" charset="0"/>
                </a:defRPr>
              </a:lvl2pPr>
              <a:lvl3pPr marL="1143000" indent="-228600" defTabSz="1279525" eaLnBrk="0" hangingPunct="0">
                <a:defRPr>
                  <a:solidFill>
                    <a:schemeClr val="tx1"/>
                  </a:solidFill>
                  <a:latin typeface="Calibri" pitchFamily="34" charset="0"/>
                  <a:cs typeface="Arial" pitchFamily="34" charset="0"/>
                </a:defRPr>
              </a:lvl3pPr>
              <a:lvl4pPr marL="1600200" indent="-228600" defTabSz="1279525" eaLnBrk="0" hangingPunct="0">
                <a:defRPr>
                  <a:solidFill>
                    <a:schemeClr val="tx1"/>
                  </a:solidFill>
                  <a:latin typeface="Calibri" pitchFamily="34" charset="0"/>
                  <a:cs typeface="Arial" pitchFamily="34" charset="0"/>
                </a:defRPr>
              </a:lvl4pPr>
              <a:lvl5pPr marL="2057400" indent="-228600" defTabSz="1279525" eaLnBrk="0" hangingPunct="0">
                <a:defRPr>
                  <a:solidFill>
                    <a:schemeClr val="tx1"/>
                  </a:solidFill>
                  <a:latin typeface="Calibri" pitchFamily="34" charset="0"/>
                  <a:cs typeface="Arial" pitchFamily="34" charset="0"/>
                </a:defRPr>
              </a:lvl5pPr>
              <a:lvl6pPr marL="2514600" indent="-228600" defTabSz="1279525"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defTabSz="1279525"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defTabSz="1279525"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defTabSz="1279525"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spcBef>
                  <a:spcPct val="50000"/>
                </a:spcBef>
              </a:pPr>
              <a:r>
                <a:rPr lang="en-AU" sz="1400" dirty="0">
                  <a:latin typeface="Arial Unicode MS" pitchFamily="34" charset="-128"/>
                </a:rPr>
                <a:t>CO</a:t>
              </a:r>
              <a:r>
                <a:rPr lang="en-AU" sz="1400" baseline="-25000" dirty="0">
                  <a:latin typeface="Arial Unicode MS" pitchFamily="34" charset="-128"/>
                </a:rPr>
                <a:t>2</a:t>
              </a:r>
              <a:endParaRPr lang="en-US" sz="1400" baseline="-25000" dirty="0">
                <a:latin typeface="Arial Unicode MS" pitchFamily="34" charset="-128"/>
              </a:endParaRPr>
            </a:p>
          </p:txBody>
        </p:sp>
      </p:grpSp>
      <p:sp>
        <p:nvSpPr>
          <p:cNvPr id="28724" name="Line 60"/>
          <p:cNvSpPr>
            <a:spLocks noChangeShapeType="1"/>
          </p:cNvSpPr>
          <p:nvPr/>
        </p:nvSpPr>
        <p:spPr bwMode="auto">
          <a:xfrm>
            <a:off x="5318125" y="4919663"/>
            <a:ext cx="215900" cy="231775"/>
          </a:xfrm>
          <a:prstGeom prst="line">
            <a:avLst/>
          </a:prstGeom>
          <a:noFill/>
          <a:ln w="508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dirty="0"/>
          </a:p>
        </p:txBody>
      </p:sp>
      <p:sp>
        <p:nvSpPr>
          <p:cNvPr id="28725" name="Line 61"/>
          <p:cNvSpPr>
            <a:spLocks noChangeShapeType="1"/>
          </p:cNvSpPr>
          <p:nvPr/>
        </p:nvSpPr>
        <p:spPr bwMode="auto">
          <a:xfrm flipV="1">
            <a:off x="2981325" y="4662488"/>
            <a:ext cx="3175" cy="471487"/>
          </a:xfrm>
          <a:prstGeom prst="line">
            <a:avLst/>
          </a:prstGeom>
          <a:noFill/>
          <a:ln w="508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dirty="0"/>
          </a:p>
        </p:txBody>
      </p:sp>
      <p:sp>
        <p:nvSpPr>
          <p:cNvPr id="28726" name="Text Box 62"/>
          <p:cNvSpPr txBox="1">
            <a:spLocks noChangeArrowheads="1"/>
          </p:cNvSpPr>
          <p:nvPr/>
        </p:nvSpPr>
        <p:spPr bwMode="auto">
          <a:xfrm>
            <a:off x="185738" y="1020763"/>
            <a:ext cx="3716337" cy="2031325"/>
          </a:xfrm>
          <a:prstGeom prst="rect">
            <a:avLst/>
          </a:prstGeom>
          <a:noFill/>
          <a:ln>
            <a:noFill/>
          </a:ln>
          <a:effectLst/>
          <a:extLst>
            <a:ext uri="{909E8E84-426E-40DD-AFC4-6F175D3DCCD1}">
              <a14:hiddenFill xmlns:a14="http://schemas.microsoft.com/office/drawing/2010/main">
                <a:solidFill>
                  <a:srgbClr val="FFFF99"/>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en-US" dirty="0"/>
              <a:t>Inputs:</a:t>
            </a:r>
          </a:p>
          <a:p>
            <a:pPr eaLnBrk="1" hangingPunct="1"/>
            <a:r>
              <a:rPr lang="en-US" dirty="0"/>
              <a:t>Atmospheric or industrial CO</a:t>
            </a:r>
            <a:r>
              <a:rPr lang="en-US" baseline="-25000" dirty="0"/>
              <a:t>2</a:t>
            </a:r>
            <a:r>
              <a:rPr lang="en-US" dirty="0"/>
              <a:t>,</a:t>
            </a:r>
            <a:br>
              <a:rPr lang="en-US" dirty="0"/>
            </a:br>
            <a:r>
              <a:rPr lang="en-US" dirty="0" smtClean="0"/>
              <a:t>brines (e.g. de-sal and process waste water, </a:t>
            </a:r>
            <a:r>
              <a:rPr lang="en-US" dirty="0"/>
              <a:t>other wastes</a:t>
            </a:r>
          </a:p>
          <a:p>
            <a:pPr eaLnBrk="1" hangingPunct="1"/>
            <a:r>
              <a:rPr lang="en-US" dirty="0"/>
              <a:t>Outputs:</a:t>
            </a:r>
          </a:p>
          <a:p>
            <a:pPr eaLnBrk="1" hangingPunct="1"/>
            <a:r>
              <a:rPr lang="en-US" dirty="0"/>
              <a:t>Carbonate building materials, HCl, fresher water.</a:t>
            </a:r>
          </a:p>
        </p:txBody>
      </p:sp>
      <p:sp>
        <p:nvSpPr>
          <p:cNvPr id="28727" name="Line 63"/>
          <p:cNvSpPr>
            <a:spLocks noChangeShapeType="1"/>
          </p:cNvSpPr>
          <p:nvPr/>
        </p:nvSpPr>
        <p:spPr bwMode="auto">
          <a:xfrm flipH="1" flipV="1">
            <a:off x="222250" y="6440488"/>
            <a:ext cx="214313" cy="9525"/>
          </a:xfrm>
          <a:prstGeom prst="line">
            <a:avLst/>
          </a:prstGeom>
          <a:noFill/>
          <a:ln w="508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dirty="0"/>
          </a:p>
        </p:txBody>
      </p:sp>
      <p:sp>
        <p:nvSpPr>
          <p:cNvPr id="28728" name="Line 64"/>
          <p:cNvSpPr>
            <a:spLocks noChangeShapeType="1"/>
          </p:cNvSpPr>
          <p:nvPr/>
        </p:nvSpPr>
        <p:spPr bwMode="auto">
          <a:xfrm flipH="1" flipV="1">
            <a:off x="219075" y="6629400"/>
            <a:ext cx="214313" cy="9525"/>
          </a:xfrm>
          <a:prstGeom prst="line">
            <a:avLst/>
          </a:prstGeom>
          <a:noFill/>
          <a:ln w="50800">
            <a:solidFill>
              <a:srgbClr val="FFCC99"/>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dirty="0"/>
          </a:p>
        </p:txBody>
      </p:sp>
      <p:sp>
        <p:nvSpPr>
          <p:cNvPr id="28729" name="Text Box 65"/>
          <p:cNvSpPr txBox="1">
            <a:spLocks noChangeArrowheads="1"/>
          </p:cNvSpPr>
          <p:nvPr/>
        </p:nvSpPr>
        <p:spPr bwMode="auto">
          <a:xfrm>
            <a:off x="549275" y="6299200"/>
            <a:ext cx="2432050" cy="457200"/>
          </a:xfrm>
          <a:prstGeom prst="rect">
            <a:avLst/>
          </a:prstGeom>
          <a:noFill/>
          <a:ln>
            <a:noFill/>
          </a:ln>
          <a:effectLst/>
          <a:extLst>
            <a:ext uri="{909E8E84-426E-40DD-AFC4-6F175D3DCCD1}">
              <a14:hiddenFill xmlns:a14="http://schemas.microsoft.com/office/drawing/2010/main">
                <a:solidFill>
                  <a:srgbClr val="FFFF99"/>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en-US" sz="1200" dirty="0"/>
              <a:t>Carbon or carbon compounds</a:t>
            </a:r>
            <a:br>
              <a:rPr lang="en-US" sz="1200" dirty="0"/>
            </a:br>
            <a:r>
              <a:rPr lang="en-US" sz="1200" dirty="0"/>
              <a:t>Magnesium compounds</a:t>
            </a:r>
          </a:p>
        </p:txBody>
      </p:sp>
      <p:sp>
        <p:nvSpPr>
          <p:cNvPr id="28730" name="Text Box 66"/>
          <p:cNvSpPr txBox="1">
            <a:spLocks noChangeArrowheads="1"/>
          </p:cNvSpPr>
          <p:nvPr/>
        </p:nvSpPr>
        <p:spPr bwMode="auto">
          <a:xfrm>
            <a:off x="7964454" y="5995928"/>
            <a:ext cx="1023037" cy="461665"/>
          </a:xfrm>
          <a:prstGeom prst="rect">
            <a:avLst/>
          </a:prstGeom>
          <a:noFill/>
          <a:ln>
            <a:noFill/>
          </a:ln>
          <a:effectLst/>
          <a:extLst>
            <a:ext uri="{909E8E84-426E-40DD-AFC4-6F175D3DCCD1}">
              <a14:hiddenFill xmlns:a14="http://schemas.microsoft.com/office/drawing/2010/main">
                <a:solidFill>
                  <a:srgbClr val="FFFF99"/>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en-US" sz="1200" dirty="0"/>
              <a:t>1.29 gm/l Mg</a:t>
            </a:r>
            <a:br>
              <a:rPr lang="en-US" sz="1200" dirty="0"/>
            </a:br>
            <a:r>
              <a:rPr lang="en-US" sz="1200" dirty="0"/>
              <a:t>.412 gm/l Ca</a:t>
            </a:r>
          </a:p>
        </p:txBody>
      </p:sp>
      <p:sp>
        <p:nvSpPr>
          <p:cNvPr id="28731" name="Text Box 67"/>
          <p:cNvSpPr txBox="1">
            <a:spLocks noChangeArrowheads="1"/>
          </p:cNvSpPr>
          <p:nvPr/>
        </p:nvSpPr>
        <p:spPr bwMode="auto">
          <a:xfrm>
            <a:off x="3719513" y="1279153"/>
            <a:ext cx="4000500" cy="1323439"/>
          </a:xfrm>
          <a:prstGeom prst="rect">
            <a:avLst/>
          </a:prstGeom>
          <a:solidFill>
            <a:srgbClr val="FFFF99"/>
          </a:solidFill>
          <a:ln w="190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en-AU" sz="1600" dirty="0">
                <a:solidFill>
                  <a:srgbClr val="000000"/>
                </a:solidFill>
              </a:rPr>
              <a:t>Gaia Engineering </a:t>
            </a:r>
            <a:r>
              <a:rPr lang="en-AU" sz="1600" dirty="0" smtClean="0">
                <a:solidFill>
                  <a:srgbClr val="000000"/>
                </a:solidFill>
              </a:rPr>
              <a:t>is an industrial ecology that delivers </a:t>
            </a:r>
            <a:r>
              <a:rPr lang="en-AU" sz="1600" dirty="0">
                <a:solidFill>
                  <a:srgbClr val="000000"/>
                </a:solidFill>
              </a:rPr>
              <a:t>profitable outcomes whilst reversing underlying undesirable moleconomic flows from other less </a:t>
            </a:r>
            <a:r>
              <a:rPr lang="en-AU" sz="1600" dirty="0" smtClean="0">
                <a:solidFill>
                  <a:srgbClr val="000000"/>
                </a:solidFill>
              </a:rPr>
              <a:t>sustainable carbon emitting processes.</a:t>
            </a:r>
            <a:endParaRPr lang="en-US" sz="1600" dirty="0">
              <a:solidFill>
                <a:srgbClr val="000000"/>
              </a:solidFill>
            </a:endParaRPr>
          </a:p>
        </p:txBody>
      </p:sp>
      <p:pic>
        <p:nvPicPr>
          <p:cNvPr id="28732" name="Picture 68" descr="GreensolsBuildingsBrown"/>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6958013" y="5562600"/>
            <a:ext cx="523875"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733" name="Freeform 70"/>
          <p:cNvSpPr>
            <a:spLocks/>
          </p:cNvSpPr>
          <p:nvPr/>
        </p:nvSpPr>
        <p:spPr bwMode="auto">
          <a:xfrm>
            <a:off x="1277938" y="3440113"/>
            <a:ext cx="5907087" cy="2235200"/>
          </a:xfrm>
          <a:custGeom>
            <a:avLst/>
            <a:gdLst>
              <a:gd name="T0" fmla="*/ 2147483647 w 3721"/>
              <a:gd name="T1" fmla="*/ 2147483647 h 1408"/>
              <a:gd name="T2" fmla="*/ 2147483647 w 3721"/>
              <a:gd name="T3" fmla="*/ 2147483647 h 1408"/>
              <a:gd name="T4" fmla="*/ 2147483647 w 3721"/>
              <a:gd name="T5" fmla="*/ 2147483647 h 1408"/>
              <a:gd name="T6" fmla="*/ 2147483647 w 3721"/>
              <a:gd name="T7" fmla="*/ 2147483647 h 1408"/>
              <a:gd name="T8" fmla="*/ 2147483647 w 3721"/>
              <a:gd name="T9" fmla="*/ 2147483647 h 1408"/>
              <a:gd name="T10" fmla="*/ 2147483647 w 3721"/>
              <a:gd name="T11" fmla="*/ 2147483647 h 1408"/>
              <a:gd name="T12" fmla="*/ 0 w 3721"/>
              <a:gd name="T13" fmla="*/ 2147483647 h 140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721" h="1408">
                <a:moveTo>
                  <a:pt x="3721" y="1408"/>
                </a:moveTo>
                <a:cubicBezTo>
                  <a:pt x="3652" y="1283"/>
                  <a:pt x="3471" y="858"/>
                  <a:pt x="3309" y="658"/>
                </a:cubicBezTo>
                <a:cubicBezTo>
                  <a:pt x="3217" y="530"/>
                  <a:pt x="2871" y="265"/>
                  <a:pt x="2752" y="210"/>
                </a:cubicBezTo>
                <a:cubicBezTo>
                  <a:pt x="2633" y="155"/>
                  <a:pt x="2286" y="36"/>
                  <a:pt x="1920" y="18"/>
                </a:cubicBezTo>
                <a:cubicBezTo>
                  <a:pt x="1554" y="0"/>
                  <a:pt x="1257" y="41"/>
                  <a:pt x="1033" y="73"/>
                </a:cubicBezTo>
                <a:cubicBezTo>
                  <a:pt x="809" y="105"/>
                  <a:pt x="539" y="246"/>
                  <a:pt x="411" y="347"/>
                </a:cubicBezTo>
                <a:cubicBezTo>
                  <a:pt x="283" y="448"/>
                  <a:pt x="86" y="673"/>
                  <a:pt x="0" y="759"/>
                </a:cubicBezTo>
              </a:path>
            </a:pathLst>
          </a:custGeom>
          <a:noFill/>
          <a:ln w="63500" cap="flat" cmpd="sng">
            <a:solidFill>
              <a:srgbClr val="FFCC99"/>
            </a:solidFill>
            <a:prstDash val="solid"/>
            <a:round/>
            <a:headEnd type="none" w="med" len="med"/>
            <a:tailEnd type="triangl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dirty="0"/>
          </a:p>
        </p:txBody>
      </p:sp>
      <p:sp>
        <p:nvSpPr>
          <p:cNvPr id="28734" name="Text Box 71"/>
          <p:cNvSpPr txBox="1">
            <a:spLocks noChangeArrowheads="1"/>
          </p:cNvSpPr>
          <p:nvPr/>
        </p:nvSpPr>
        <p:spPr bwMode="auto">
          <a:xfrm>
            <a:off x="2836863" y="3130550"/>
            <a:ext cx="3255962" cy="33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28016" tIns="64008" rIns="128016" bIns="64008">
            <a:spAutoFit/>
          </a:bodyPr>
          <a:lstStyle>
            <a:lvl1pPr defTabSz="1279525" eaLnBrk="0" hangingPunct="0">
              <a:defRPr>
                <a:solidFill>
                  <a:schemeClr val="tx1"/>
                </a:solidFill>
                <a:latin typeface="Calibri" pitchFamily="34" charset="0"/>
                <a:cs typeface="Arial" pitchFamily="34" charset="0"/>
              </a:defRPr>
            </a:lvl1pPr>
            <a:lvl2pPr marL="742950" indent="-285750" defTabSz="1279525" eaLnBrk="0" hangingPunct="0">
              <a:defRPr>
                <a:solidFill>
                  <a:schemeClr val="tx1"/>
                </a:solidFill>
                <a:latin typeface="Calibri" pitchFamily="34" charset="0"/>
                <a:cs typeface="Arial" pitchFamily="34" charset="0"/>
              </a:defRPr>
            </a:lvl2pPr>
            <a:lvl3pPr marL="1143000" indent="-228600" defTabSz="1279525" eaLnBrk="0" hangingPunct="0">
              <a:defRPr>
                <a:solidFill>
                  <a:schemeClr val="tx1"/>
                </a:solidFill>
                <a:latin typeface="Calibri" pitchFamily="34" charset="0"/>
                <a:cs typeface="Arial" pitchFamily="34" charset="0"/>
              </a:defRPr>
            </a:lvl3pPr>
            <a:lvl4pPr marL="1600200" indent="-228600" defTabSz="1279525" eaLnBrk="0" hangingPunct="0">
              <a:defRPr>
                <a:solidFill>
                  <a:schemeClr val="tx1"/>
                </a:solidFill>
                <a:latin typeface="Calibri" pitchFamily="34" charset="0"/>
                <a:cs typeface="Arial" pitchFamily="34" charset="0"/>
              </a:defRPr>
            </a:lvl4pPr>
            <a:lvl5pPr marL="2057400" indent="-228600" defTabSz="1279525" eaLnBrk="0" hangingPunct="0">
              <a:defRPr>
                <a:solidFill>
                  <a:schemeClr val="tx1"/>
                </a:solidFill>
                <a:latin typeface="Calibri" pitchFamily="34" charset="0"/>
                <a:cs typeface="Arial" pitchFamily="34" charset="0"/>
              </a:defRPr>
            </a:lvl5pPr>
            <a:lvl6pPr marL="2514600" indent="-228600" defTabSz="1279525"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defTabSz="1279525"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defTabSz="1279525"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defTabSz="1279525" eaLnBrk="0" fontAlgn="base" hangingPunct="0">
              <a:spcBef>
                <a:spcPct val="0"/>
              </a:spcBef>
              <a:spcAft>
                <a:spcPct val="0"/>
              </a:spcAft>
              <a:defRPr>
                <a:solidFill>
                  <a:schemeClr val="tx1"/>
                </a:solidFill>
                <a:latin typeface="Calibri" pitchFamily="34" charset="0"/>
                <a:cs typeface="Arial" pitchFamily="34" charset="0"/>
              </a:defRPr>
            </a:lvl9pPr>
          </a:lstStyle>
          <a:p>
            <a:pPr algn="ctr" eaLnBrk="1" hangingPunct="1">
              <a:spcBef>
                <a:spcPct val="50000"/>
              </a:spcBef>
            </a:pPr>
            <a:r>
              <a:rPr lang="en-US" sz="1400" dirty="0">
                <a:latin typeface="Arial" pitchFamily="34" charset="0"/>
              </a:rPr>
              <a:t>Carbonate building components</a:t>
            </a:r>
          </a:p>
        </p:txBody>
      </p:sp>
      <p:sp>
        <p:nvSpPr>
          <p:cNvPr id="28735" name="Text Box 72"/>
          <p:cNvSpPr txBox="1">
            <a:spLocks noChangeArrowheads="1"/>
          </p:cNvSpPr>
          <p:nvPr/>
        </p:nvSpPr>
        <p:spPr bwMode="auto">
          <a:xfrm>
            <a:off x="1247775" y="5010150"/>
            <a:ext cx="1679575" cy="33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28016" tIns="64008" rIns="128016" bIns="64008">
            <a:spAutoFit/>
          </a:bodyPr>
          <a:lstStyle>
            <a:lvl1pPr defTabSz="1279525" eaLnBrk="0" hangingPunct="0">
              <a:defRPr>
                <a:solidFill>
                  <a:schemeClr val="tx1"/>
                </a:solidFill>
                <a:latin typeface="Calibri" pitchFamily="34" charset="0"/>
                <a:cs typeface="Arial" pitchFamily="34" charset="0"/>
              </a:defRPr>
            </a:lvl1pPr>
            <a:lvl2pPr marL="742950" indent="-285750" defTabSz="1279525" eaLnBrk="0" hangingPunct="0">
              <a:defRPr>
                <a:solidFill>
                  <a:schemeClr val="tx1"/>
                </a:solidFill>
                <a:latin typeface="Calibri" pitchFamily="34" charset="0"/>
                <a:cs typeface="Arial" pitchFamily="34" charset="0"/>
              </a:defRPr>
            </a:lvl2pPr>
            <a:lvl3pPr marL="1143000" indent="-228600" defTabSz="1279525" eaLnBrk="0" hangingPunct="0">
              <a:defRPr>
                <a:solidFill>
                  <a:schemeClr val="tx1"/>
                </a:solidFill>
                <a:latin typeface="Calibri" pitchFamily="34" charset="0"/>
                <a:cs typeface="Arial" pitchFamily="34" charset="0"/>
              </a:defRPr>
            </a:lvl3pPr>
            <a:lvl4pPr marL="1600200" indent="-228600" defTabSz="1279525" eaLnBrk="0" hangingPunct="0">
              <a:defRPr>
                <a:solidFill>
                  <a:schemeClr val="tx1"/>
                </a:solidFill>
                <a:latin typeface="Calibri" pitchFamily="34" charset="0"/>
                <a:cs typeface="Arial" pitchFamily="34" charset="0"/>
              </a:defRPr>
            </a:lvl4pPr>
            <a:lvl5pPr marL="2057400" indent="-228600" defTabSz="1279525" eaLnBrk="0" hangingPunct="0">
              <a:defRPr>
                <a:solidFill>
                  <a:schemeClr val="tx1"/>
                </a:solidFill>
                <a:latin typeface="Calibri" pitchFamily="34" charset="0"/>
                <a:cs typeface="Arial" pitchFamily="34" charset="0"/>
              </a:defRPr>
            </a:lvl5pPr>
            <a:lvl6pPr marL="2514600" indent="-228600" defTabSz="1279525"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defTabSz="1279525"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defTabSz="1279525"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defTabSz="1279525" eaLnBrk="0" fontAlgn="base" hangingPunct="0">
              <a:spcBef>
                <a:spcPct val="0"/>
              </a:spcBef>
              <a:spcAft>
                <a:spcPct val="0"/>
              </a:spcAft>
              <a:defRPr>
                <a:solidFill>
                  <a:schemeClr val="tx1"/>
                </a:solidFill>
                <a:latin typeface="Calibri" pitchFamily="34" charset="0"/>
                <a:cs typeface="Arial" pitchFamily="34" charset="0"/>
              </a:defRPr>
            </a:lvl9pPr>
          </a:lstStyle>
          <a:p>
            <a:pPr algn="ctr" eaLnBrk="1" hangingPunct="1">
              <a:spcBef>
                <a:spcPct val="50000"/>
              </a:spcBef>
            </a:pPr>
            <a:r>
              <a:rPr lang="en-US" sz="1400" dirty="0">
                <a:latin typeface="Arial" pitchFamily="34" charset="0"/>
              </a:rPr>
              <a:t>Eco-Cement</a:t>
            </a:r>
          </a:p>
        </p:txBody>
      </p:sp>
      <p:sp>
        <p:nvSpPr>
          <p:cNvPr id="28736" name="Text Box 73"/>
          <p:cNvSpPr txBox="1">
            <a:spLocks noChangeArrowheads="1"/>
          </p:cNvSpPr>
          <p:nvPr/>
        </p:nvSpPr>
        <p:spPr bwMode="auto">
          <a:xfrm flipH="1">
            <a:off x="5880100" y="4397375"/>
            <a:ext cx="1420813" cy="552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28016" tIns="64008" rIns="128016" bIns="64008">
            <a:spAutoFit/>
          </a:bodyPr>
          <a:lstStyle>
            <a:lvl1pPr defTabSz="1279525" eaLnBrk="0" hangingPunct="0">
              <a:defRPr>
                <a:solidFill>
                  <a:schemeClr val="tx1"/>
                </a:solidFill>
                <a:latin typeface="Calibri" pitchFamily="34" charset="0"/>
                <a:cs typeface="Arial" pitchFamily="34" charset="0"/>
              </a:defRPr>
            </a:lvl1pPr>
            <a:lvl2pPr marL="742950" indent="-285750" defTabSz="1279525" eaLnBrk="0" hangingPunct="0">
              <a:defRPr>
                <a:solidFill>
                  <a:schemeClr val="tx1"/>
                </a:solidFill>
                <a:latin typeface="Calibri" pitchFamily="34" charset="0"/>
                <a:cs typeface="Arial" pitchFamily="34" charset="0"/>
              </a:defRPr>
            </a:lvl2pPr>
            <a:lvl3pPr marL="1143000" indent="-228600" defTabSz="1279525" eaLnBrk="0" hangingPunct="0">
              <a:defRPr>
                <a:solidFill>
                  <a:schemeClr val="tx1"/>
                </a:solidFill>
                <a:latin typeface="Calibri" pitchFamily="34" charset="0"/>
                <a:cs typeface="Arial" pitchFamily="34" charset="0"/>
              </a:defRPr>
            </a:lvl3pPr>
            <a:lvl4pPr marL="1600200" indent="-228600" defTabSz="1279525" eaLnBrk="0" hangingPunct="0">
              <a:defRPr>
                <a:solidFill>
                  <a:schemeClr val="tx1"/>
                </a:solidFill>
                <a:latin typeface="Calibri" pitchFamily="34" charset="0"/>
                <a:cs typeface="Arial" pitchFamily="34" charset="0"/>
              </a:defRPr>
            </a:lvl4pPr>
            <a:lvl5pPr marL="2057400" indent="-228600" defTabSz="1279525" eaLnBrk="0" hangingPunct="0">
              <a:defRPr>
                <a:solidFill>
                  <a:schemeClr val="tx1"/>
                </a:solidFill>
                <a:latin typeface="Calibri" pitchFamily="34" charset="0"/>
                <a:cs typeface="Arial" pitchFamily="34" charset="0"/>
              </a:defRPr>
            </a:lvl5pPr>
            <a:lvl6pPr marL="2514600" indent="-228600" defTabSz="1279525"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defTabSz="1279525"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defTabSz="1279525"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defTabSz="1279525" eaLnBrk="0" fontAlgn="base" hangingPunct="0">
              <a:spcBef>
                <a:spcPct val="0"/>
              </a:spcBef>
              <a:spcAft>
                <a:spcPct val="0"/>
              </a:spcAft>
              <a:defRPr>
                <a:solidFill>
                  <a:schemeClr val="tx1"/>
                </a:solidFill>
                <a:latin typeface="Calibri" pitchFamily="34" charset="0"/>
                <a:cs typeface="Arial" pitchFamily="34" charset="0"/>
              </a:defRPr>
            </a:lvl9pPr>
          </a:lstStyle>
          <a:p>
            <a:pPr algn="ctr" eaLnBrk="1" hangingPunct="1">
              <a:spcBef>
                <a:spcPct val="50000"/>
              </a:spcBef>
            </a:pPr>
            <a:r>
              <a:rPr lang="en-US" sz="1400" dirty="0">
                <a:latin typeface="Arial" pitchFamily="34" charset="0"/>
              </a:rPr>
              <a:t>TecEco</a:t>
            </a:r>
            <a:br>
              <a:rPr lang="en-US" sz="1400" dirty="0">
                <a:latin typeface="Arial" pitchFamily="34" charset="0"/>
              </a:rPr>
            </a:br>
            <a:r>
              <a:rPr lang="en-US" sz="1400" dirty="0">
                <a:latin typeface="Arial" pitchFamily="34" charset="0"/>
              </a:rPr>
              <a:t>Kiln</a:t>
            </a:r>
          </a:p>
        </p:txBody>
      </p:sp>
      <p:sp>
        <p:nvSpPr>
          <p:cNvPr id="28737" name="Text Box 74"/>
          <p:cNvSpPr txBox="1">
            <a:spLocks noChangeArrowheads="1"/>
          </p:cNvSpPr>
          <p:nvPr/>
        </p:nvSpPr>
        <p:spPr bwMode="auto">
          <a:xfrm>
            <a:off x="6443663" y="5218113"/>
            <a:ext cx="1757362" cy="3444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28016" tIns="64008" rIns="128016" bIns="64008">
            <a:spAutoFit/>
          </a:bodyPr>
          <a:lstStyle>
            <a:lvl1pPr defTabSz="1279525" eaLnBrk="0" hangingPunct="0">
              <a:defRPr>
                <a:solidFill>
                  <a:schemeClr val="tx1"/>
                </a:solidFill>
                <a:latin typeface="Calibri" pitchFamily="34" charset="0"/>
                <a:cs typeface="Arial" pitchFamily="34" charset="0"/>
              </a:defRPr>
            </a:lvl1pPr>
            <a:lvl2pPr marL="742950" indent="-285750" defTabSz="1279525" eaLnBrk="0" hangingPunct="0">
              <a:defRPr>
                <a:solidFill>
                  <a:schemeClr val="tx1"/>
                </a:solidFill>
                <a:latin typeface="Calibri" pitchFamily="34" charset="0"/>
                <a:cs typeface="Arial" pitchFamily="34" charset="0"/>
              </a:defRPr>
            </a:lvl2pPr>
            <a:lvl3pPr marL="1143000" indent="-228600" defTabSz="1279525" eaLnBrk="0" hangingPunct="0">
              <a:defRPr>
                <a:solidFill>
                  <a:schemeClr val="tx1"/>
                </a:solidFill>
                <a:latin typeface="Calibri" pitchFamily="34" charset="0"/>
                <a:cs typeface="Arial" pitchFamily="34" charset="0"/>
              </a:defRPr>
            </a:lvl3pPr>
            <a:lvl4pPr marL="1600200" indent="-228600" defTabSz="1279525" eaLnBrk="0" hangingPunct="0">
              <a:defRPr>
                <a:solidFill>
                  <a:schemeClr val="tx1"/>
                </a:solidFill>
                <a:latin typeface="Calibri" pitchFamily="34" charset="0"/>
                <a:cs typeface="Arial" pitchFamily="34" charset="0"/>
              </a:defRPr>
            </a:lvl4pPr>
            <a:lvl5pPr marL="2057400" indent="-228600" defTabSz="1279525" eaLnBrk="0" hangingPunct="0">
              <a:defRPr>
                <a:solidFill>
                  <a:schemeClr val="tx1"/>
                </a:solidFill>
                <a:latin typeface="Calibri" pitchFamily="34" charset="0"/>
                <a:cs typeface="Arial" pitchFamily="34" charset="0"/>
              </a:defRPr>
            </a:lvl5pPr>
            <a:lvl6pPr marL="2514600" indent="-228600" defTabSz="1279525"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defTabSz="1279525"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defTabSz="1279525"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defTabSz="1279525" eaLnBrk="0" fontAlgn="base" hangingPunct="0">
              <a:spcBef>
                <a:spcPct val="0"/>
              </a:spcBef>
              <a:spcAft>
                <a:spcPct val="0"/>
              </a:spcAft>
              <a:defRPr>
                <a:solidFill>
                  <a:schemeClr val="tx1"/>
                </a:solidFill>
                <a:latin typeface="Calibri" pitchFamily="34" charset="0"/>
                <a:cs typeface="Arial" pitchFamily="34" charset="0"/>
              </a:defRPr>
            </a:lvl9pPr>
          </a:lstStyle>
          <a:p>
            <a:pPr algn="ctr" eaLnBrk="1" hangingPunct="1">
              <a:spcBef>
                <a:spcPct val="50000"/>
              </a:spcBef>
            </a:pPr>
            <a:r>
              <a:rPr lang="en-US" sz="1400" dirty="0">
                <a:latin typeface="Arial" pitchFamily="34" charset="0"/>
              </a:rPr>
              <a:t>MgCO</a:t>
            </a:r>
            <a:r>
              <a:rPr lang="en-US" sz="1400" baseline="-25000" dirty="0">
                <a:latin typeface="Arial" pitchFamily="34" charset="0"/>
              </a:rPr>
              <a:t>3</a:t>
            </a:r>
            <a:r>
              <a:rPr lang="en-US" sz="1400" dirty="0">
                <a:latin typeface="Arial" pitchFamily="34" charset="0"/>
              </a:rPr>
              <a:t>.3H</a:t>
            </a:r>
            <a:r>
              <a:rPr lang="en-US" sz="1400" baseline="-25000" dirty="0">
                <a:latin typeface="Arial" pitchFamily="34" charset="0"/>
              </a:rPr>
              <a:t>2</a:t>
            </a:r>
            <a:r>
              <a:rPr lang="en-US" sz="1400" dirty="0">
                <a:latin typeface="Arial" pitchFamily="34" charset="0"/>
              </a:rPr>
              <a:t>O</a:t>
            </a:r>
            <a:endParaRPr lang="en-US" sz="1400" baseline="-25000" dirty="0">
              <a:latin typeface="Arial" pitchFamily="34" charset="0"/>
            </a:endParaRPr>
          </a:p>
        </p:txBody>
      </p:sp>
      <p:sp>
        <p:nvSpPr>
          <p:cNvPr id="28738" name="Title 1"/>
          <p:cNvSpPr>
            <a:spLocks noGrp="1"/>
          </p:cNvSpPr>
          <p:nvPr>
            <p:ph type="title"/>
          </p:nvPr>
        </p:nvSpPr>
        <p:spPr>
          <a:xfrm>
            <a:off x="222250" y="14288"/>
            <a:ext cx="8475663" cy="927100"/>
          </a:xfrm>
        </p:spPr>
        <p:txBody>
          <a:bodyPr/>
          <a:lstStyle/>
          <a:p>
            <a:r>
              <a:rPr lang="en-AU" dirty="0" smtClean="0"/>
              <a:t>Gaia Engineering Overview</a:t>
            </a:r>
          </a:p>
        </p:txBody>
      </p:sp>
      <p:sp>
        <p:nvSpPr>
          <p:cNvPr id="28739" name="Text Box 69"/>
          <p:cNvSpPr txBox="1">
            <a:spLocks noChangeArrowheads="1"/>
          </p:cNvSpPr>
          <p:nvPr/>
        </p:nvSpPr>
        <p:spPr bwMode="auto">
          <a:xfrm>
            <a:off x="5802313" y="3659188"/>
            <a:ext cx="998537" cy="776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28016" tIns="64008" rIns="128016" bIns="64008">
            <a:spAutoFit/>
          </a:bodyPr>
          <a:lstStyle>
            <a:lvl1pPr defTabSz="1279525" eaLnBrk="0" hangingPunct="0">
              <a:defRPr>
                <a:solidFill>
                  <a:schemeClr val="tx1"/>
                </a:solidFill>
                <a:latin typeface="Calibri" pitchFamily="34" charset="0"/>
                <a:cs typeface="Arial" pitchFamily="34" charset="0"/>
              </a:defRPr>
            </a:lvl1pPr>
            <a:lvl2pPr marL="742950" indent="-285750" defTabSz="1279525" eaLnBrk="0" hangingPunct="0">
              <a:defRPr>
                <a:solidFill>
                  <a:schemeClr val="tx1"/>
                </a:solidFill>
                <a:latin typeface="Calibri" pitchFamily="34" charset="0"/>
                <a:cs typeface="Arial" pitchFamily="34" charset="0"/>
              </a:defRPr>
            </a:lvl2pPr>
            <a:lvl3pPr marL="1143000" indent="-228600" defTabSz="1279525" eaLnBrk="0" hangingPunct="0">
              <a:defRPr>
                <a:solidFill>
                  <a:schemeClr val="tx1"/>
                </a:solidFill>
                <a:latin typeface="Calibri" pitchFamily="34" charset="0"/>
                <a:cs typeface="Arial" pitchFamily="34" charset="0"/>
              </a:defRPr>
            </a:lvl3pPr>
            <a:lvl4pPr marL="1600200" indent="-228600" defTabSz="1279525" eaLnBrk="0" hangingPunct="0">
              <a:defRPr>
                <a:solidFill>
                  <a:schemeClr val="tx1"/>
                </a:solidFill>
                <a:latin typeface="Calibri" pitchFamily="34" charset="0"/>
                <a:cs typeface="Arial" pitchFamily="34" charset="0"/>
              </a:defRPr>
            </a:lvl4pPr>
            <a:lvl5pPr marL="2057400" indent="-228600" defTabSz="1279525" eaLnBrk="0" hangingPunct="0">
              <a:defRPr>
                <a:solidFill>
                  <a:schemeClr val="tx1"/>
                </a:solidFill>
                <a:latin typeface="Calibri" pitchFamily="34" charset="0"/>
                <a:cs typeface="Arial" pitchFamily="34" charset="0"/>
              </a:defRPr>
            </a:lvl5pPr>
            <a:lvl6pPr marL="2514600" indent="-228600" defTabSz="1279525"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defTabSz="1279525"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defTabSz="1279525"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defTabSz="1279525" eaLnBrk="0" fontAlgn="base" hangingPunct="0">
              <a:spcBef>
                <a:spcPct val="0"/>
              </a:spcBef>
              <a:spcAft>
                <a:spcPct val="0"/>
              </a:spcAft>
              <a:defRPr>
                <a:solidFill>
                  <a:schemeClr val="tx1"/>
                </a:solidFill>
                <a:latin typeface="Calibri" pitchFamily="34" charset="0"/>
                <a:cs typeface="Arial" pitchFamily="34" charset="0"/>
              </a:defRPr>
            </a:lvl9pPr>
          </a:lstStyle>
          <a:p>
            <a:pPr algn="ctr" eaLnBrk="1" hangingPunct="1">
              <a:spcBef>
                <a:spcPct val="50000"/>
              </a:spcBef>
            </a:pPr>
            <a:r>
              <a:rPr lang="en-US" sz="1400" b="1" dirty="0">
                <a:latin typeface="Arial" pitchFamily="34" charset="0"/>
              </a:rPr>
              <a:t>TecEco N-Mg Process</a:t>
            </a:r>
          </a:p>
        </p:txBody>
      </p:sp>
      <p:sp>
        <p:nvSpPr>
          <p:cNvPr id="6" name="Slide Number Placeholder 5"/>
          <p:cNvSpPr>
            <a:spLocks noGrp="1"/>
          </p:cNvSpPr>
          <p:nvPr>
            <p:ph type="sldNum" sz="quarter" idx="12"/>
          </p:nvPr>
        </p:nvSpPr>
        <p:spPr/>
        <p:txBody>
          <a:bodyPr/>
          <a:lstStyle/>
          <a:p>
            <a:pPr>
              <a:defRPr/>
            </a:pPr>
            <a:fld id="{F71B3B6A-19B4-400D-97B4-E35E1DB243EF}" type="slidenum">
              <a:rPr lang="en-AU" smtClean="0"/>
              <a:pPr>
                <a:defRPr/>
              </a:pPr>
              <a:t>54</a:t>
            </a:fld>
            <a:endParaRPr lang="en-AU" dirty="0"/>
          </a:p>
        </p:txBody>
      </p:sp>
      <p:sp>
        <p:nvSpPr>
          <p:cNvPr id="2" name="Footer Placeholder 1"/>
          <p:cNvSpPr>
            <a:spLocks noGrp="1"/>
          </p:cNvSpPr>
          <p:nvPr>
            <p:ph type="ftr" sz="quarter" idx="11"/>
          </p:nvPr>
        </p:nvSpPr>
        <p:spPr/>
        <p:txBody>
          <a:bodyPr/>
          <a:lstStyle/>
          <a:p>
            <a:pPr>
              <a:defRPr/>
            </a:pPr>
            <a:r>
              <a:rPr lang="en-AU" dirty="0" smtClean="0"/>
              <a:t>www.tececo.com  www.gaiaengineering.com</a:t>
            </a:r>
            <a:endParaRPr lang="en-AU" dirty="0"/>
          </a:p>
        </p:txBody>
      </p:sp>
    </p:spTree>
    <p:extLst>
      <p:ext uri="{BB962C8B-B14F-4D97-AF65-F5344CB8AC3E}">
        <p14:creationId xmlns:p14="http://schemas.microsoft.com/office/powerpoint/2010/main" val="3887352153"/>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a:xfrm>
            <a:off x="330200" y="0"/>
            <a:ext cx="8143875" cy="711200"/>
          </a:xfrm>
        </p:spPr>
        <p:txBody>
          <a:bodyPr/>
          <a:lstStyle/>
          <a:p>
            <a:r>
              <a:rPr lang="en-AU" dirty="0" smtClean="0"/>
              <a:t>Gaia Engineering</a:t>
            </a:r>
          </a:p>
        </p:txBody>
      </p:sp>
      <p:pic>
        <p:nvPicPr>
          <p:cNvPr id="29699" name="Picture 5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5245" y="635000"/>
            <a:ext cx="1208087" cy="1063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29700" name="Group 2"/>
          <p:cNvGrpSpPr>
            <a:grpSpLocks/>
          </p:cNvGrpSpPr>
          <p:nvPr/>
        </p:nvGrpSpPr>
        <p:grpSpPr bwMode="auto">
          <a:xfrm>
            <a:off x="503238" y="812800"/>
            <a:ext cx="8412162" cy="5616575"/>
            <a:chOff x="417511" y="819150"/>
            <a:chExt cx="8723893" cy="5927339"/>
          </a:xfrm>
        </p:grpSpPr>
        <p:sp>
          <p:nvSpPr>
            <p:cNvPr id="29702" name="Line 10"/>
            <p:cNvSpPr>
              <a:spLocks noChangeShapeType="1"/>
            </p:cNvSpPr>
            <p:nvPr/>
          </p:nvSpPr>
          <p:spPr bwMode="auto">
            <a:xfrm flipH="1">
              <a:off x="7917364" y="2754352"/>
              <a:ext cx="223026" cy="1159726"/>
            </a:xfrm>
            <a:prstGeom prst="line">
              <a:avLst/>
            </a:prstGeom>
            <a:noFill/>
            <a:ln w="635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AU" dirty="0"/>
            </a:p>
          </p:txBody>
        </p:sp>
        <p:sp>
          <p:nvSpPr>
            <p:cNvPr id="29703" name="Line 10"/>
            <p:cNvSpPr>
              <a:spLocks noChangeShapeType="1"/>
            </p:cNvSpPr>
            <p:nvPr/>
          </p:nvSpPr>
          <p:spPr bwMode="auto">
            <a:xfrm flipH="1">
              <a:off x="7961970" y="3902928"/>
              <a:ext cx="390292" cy="334536"/>
            </a:xfrm>
            <a:prstGeom prst="line">
              <a:avLst/>
            </a:prstGeom>
            <a:noFill/>
            <a:ln w="635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AU" dirty="0"/>
            </a:p>
          </p:txBody>
        </p:sp>
        <p:sp>
          <p:nvSpPr>
            <p:cNvPr id="29704" name="Line 37"/>
            <p:cNvSpPr>
              <a:spLocks noChangeShapeType="1"/>
            </p:cNvSpPr>
            <p:nvPr/>
          </p:nvSpPr>
          <p:spPr bwMode="auto">
            <a:xfrm flipH="1" flipV="1">
              <a:off x="4326671" y="2486719"/>
              <a:ext cx="401445" cy="669075"/>
            </a:xfrm>
            <a:prstGeom prst="line">
              <a:avLst/>
            </a:prstGeom>
            <a:noFill/>
            <a:ln w="635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AU" dirty="0"/>
            </a:p>
          </p:txBody>
        </p:sp>
        <p:sp>
          <p:nvSpPr>
            <p:cNvPr id="29705" name="Line 22"/>
            <p:cNvSpPr>
              <a:spLocks noChangeShapeType="1"/>
            </p:cNvSpPr>
            <p:nvPr/>
          </p:nvSpPr>
          <p:spPr bwMode="auto">
            <a:xfrm flipH="1">
              <a:off x="1962614" y="3554796"/>
              <a:ext cx="567704" cy="783028"/>
            </a:xfrm>
            <a:prstGeom prst="line">
              <a:avLst/>
            </a:prstGeom>
            <a:noFill/>
            <a:ln w="635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AU" dirty="0"/>
            </a:p>
          </p:txBody>
        </p:sp>
        <p:sp>
          <p:nvSpPr>
            <p:cNvPr id="29706" name="Line 3"/>
            <p:cNvSpPr>
              <a:spLocks noChangeShapeType="1"/>
            </p:cNvSpPr>
            <p:nvPr/>
          </p:nvSpPr>
          <p:spPr bwMode="auto">
            <a:xfrm flipH="1" flipV="1">
              <a:off x="7549376" y="1594624"/>
              <a:ext cx="501804" cy="379142"/>
            </a:xfrm>
            <a:prstGeom prst="line">
              <a:avLst/>
            </a:prstGeom>
            <a:noFill/>
            <a:ln w="317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AU" dirty="0"/>
            </a:p>
          </p:txBody>
        </p:sp>
        <p:sp>
          <p:nvSpPr>
            <p:cNvPr id="29707" name="Line 4"/>
            <p:cNvSpPr>
              <a:spLocks noChangeShapeType="1"/>
            </p:cNvSpPr>
            <p:nvPr/>
          </p:nvSpPr>
          <p:spPr bwMode="auto">
            <a:xfrm flipH="1">
              <a:off x="3166946" y="6233532"/>
              <a:ext cx="3579542" cy="2"/>
            </a:xfrm>
            <a:prstGeom prst="line">
              <a:avLst/>
            </a:prstGeom>
            <a:noFill/>
            <a:ln w="635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AU" dirty="0"/>
            </a:p>
          </p:txBody>
        </p:sp>
        <p:sp>
          <p:nvSpPr>
            <p:cNvPr id="29708" name="Line 6"/>
            <p:cNvSpPr>
              <a:spLocks noChangeShapeType="1"/>
            </p:cNvSpPr>
            <p:nvPr/>
          </p:nvSpPr>
          <p:spPr bwMode="auto">
            <a:xfrm flipH="1">
              <a:off x="417511" y="6434254"/>
              <a:ext cx="898332" cy="1471"/>
            </a:xfrm>
            <a:prstGeom prst="line">
              <a:avLst/>
            </a:prstGeom>
            <a:noFill/>
            <a:ln w="635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bIns="144000" anchor="ctr">
              <a:spAutoFit/>
            </a:bodyPr>
            <a:lstStyle/>
            <a:p>
              <a:endParaRPr lang="en-AU" dirty="0"/>
            </a:p>
          </p:txBody>
        </p:sp>
        <p:sp>
          <p:nvSpPr>
            <p:cNvPr id="29709" name="Line 7"/>
            <p:cNvSpPr>
              <a:spLocks noChangeShapeType="1"/>
            </p:cNvSpPr>
            <p:nvPr/>
          </p:nvSpPr>
          <p:spPr bwMode="auto">
            <a:xfrm flipH="1">
              <a:off x="446088" y="819150"/>
              <a:ext cx="0" cy="5616575"/>
            </a:xfrm>
            <a:prstGeom prst="line">
              <a:avLst/>
            </a:prstGeom>
            <a:noFill/>
            <a:ln w="635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bIns="144000" anchor="ctr">
              <a:spAutoFit/>
            </a:bodyPr>
            <a:lstStyle/>
            <a:p>
              <a:endParaRPr lang="en-AU" dirty="0"/>
            </a:p>
          </p:txBody>
        </p:sp>
        <p:sp>
          <p:nvSpPr>
            <p:cNvPr id="29710" name="Line 8"/>
            <p:cNvSpPr>
              <a:spLocks noChangeShapeType="1"/>
            </p:cNvSpPr>
            <p:nvPr/>
          </p:nvSpPr>
          <p:spPr bwMode="auto">
            <a:xfrm>
              <a:off x="6057900" y="5961063"/>
              <a:ext cx="614363" cy="3175"/>
            </a:xfrm>
            <a:prstGeom prst="line">
              <a:avLst/>
            </a:prstGeom>
            <a:noFill/>
            <a:ln w="635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AU" dirty="0"/>
            </a:p>
          </p:txBody>
        </p:sp>
        <p:sp>
          <p:nvSpPr>
            <p:cNvPr id="29711" name="Line 9"/>
            <p:cNvSpPr>
              <a:spLocks noChangeShapeType="1"/>
            </p:cNvSpPr>
            <p:nvPr/>
          </p:nvSpPr>
          <p:spPr bwMode="auto">
            <a:xfrm>
              <a:off x="7429190" y="4522788"/>
              <a:ext cx="1588" cy="495300"/>
            </a:xfrm>
            <a:prstGeom prst="line">
              <a:avLst/>
            </a:prstGeom>
            <a:noFill/>
            <a:ln w="1016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AU" dirty="0"/>
            </a:p>
          </p:txBody>
        </p:sp>
        <p:sp>
          <p:nvSpPr>
            <p:cNvPr id="29712" name="Line 10"/>
            <p:cNvSpPr>
              <a:spLocks noChangeShapeType="1"/>
            </p:cNvSpPr>
            <p:nvPr/>
          </p:nvSpPr>
          <p:spPr bwMode="auto">
            <a:xfrm>
              <a:off x="6411951" y="4471639"/>
              <a:ext cx="363499" cy="551212"/>
            </a:xfrm>
            <a:prstGeom prst="line">
              <a:avLst/>
            </a:prstGeom>
            <a:noFill/>
            <a:ln w="635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AU" dirty="0"/>
            </a:p>
          </p:txBody>
        </p:sp>
        <p:sp>
          <p:nvSpPr>
            <p:cNvPr id="29713" name="Line 11"/>
            <p:cNvSpPr>
              <a:spLocks noChangeShapeType="1"/>
            </p:cNvSpPr>
            <p:nvPr/>
          </p:nvSpPr>
          <p:spPr bwMode="auto">
            <a:xfrm flipH="1" flipV="1">
              <a:off x="4643438" y="1471613"/>
              <a:ext cx="1587" cy="492125"/>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AU" dirty="0"/>
            </a:p>
          </p:txBody>
        </p:sp>
        <p:sp>
          <p:nvSpPr>
            <p:cNvPr id="29714" name="Line 12"/>
            <p:cNvSpPr>
              <a:spLocks noChangeShapeType="1"/>
            </p:cNvSpPr>
            <p:nvPr/>
          </p:nvSpPr>
          <p:spPr bwMode="auto">
            <a:xfrm flipV="1">
              <a:off x="5083175" y="1136650"/>
              <a:ext cx="566738" cy="3175"/>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bIns="144000" anchor="ctr">
              <a:spAutoFit/>
            </a:bodyPr>
            <a:lstStyle/>
            <a:p>
              <a:endParaRPr lang="en-AU" dirty="0"/>
            </a:p>
          </p:txBody>
        </p:sp>
        <p:sp>
          <p:nvSpPr>
            <p:cNvPr id="29715" name="Line 14"/>
            <p:cNvSpPr>
              <a:spLocks noChangeShapeType="1"/>
            </p:cNvSpPr>
            <p:nvPr/>
          </p:nvSpPr>
          <p:spPr bwMode="auto">
            <a:xfrm flipH="1">
              <a:off x="6197909" y="3367668"/>
              <a:ext cx="2169" cy="551947"/>
            </a:xfrm>
            <a:prstGeom prst="line">
              <a:avLst/>
            </a:prstGeom>
            <a:noFill/>
            <a:ln w="635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AU" dirty="0"/>
            </a:p>
          </p:txBody>
        </p:sp>
        <p:sp>
          <p:nvSpPr>
            <p:cNvPr id="29716" name="Line 15"/>
            <p:cNvSpPr>
              <a:spLocks noChangeShapeType="1"/>
            </p:cNvSpPr>
            <p:nvPr/>
          </p:nvSpPr>
          <p:spPr bwMode="auto">
            <a:xfrm flipV="1">
              <a:off x="446088" y="836341"/>
              <a:ext cx="3456839" cy="5034"/>
            </a:xfrm>
            <a:prstGeom prst="line">
              <a:avLst/>
            </a:prstGeom>
            <a:noFill/>
            <a:ln w="635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AU" dirty="0"/>
            </a:p>
          </p:txBody>
        </p:sp>
        <p:sp>
          <p:nvSpPr>
            <p:cNvPr id="29717" name="Line 16"/>
            <p:cNvSpPr>
              <a:spLocks noChangeShapeType="1"/>
            </p:cNvSpPr>
            <p:nvPr/>
          </p:nvSpPr>
          <p:spPr bwMode="auto">
            <a:xfrm>
              <a:off x="5196469" y="5241073"/>
              <a:ext cx="1483112" cy="89210"/>
            </a:xfrm>
            <a:prstGeom prst="line">
              <a:avLst/>
            </a:prstGeom>
            <a:noFill/>
            <a:ln w="1270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AU" dirty="0"/>
            </a:p>
          </p:txBody>
        </p:sp>
        <p:sp>
          <p:nvSpPr>
            <p:cNvPr id="29718" name="Line 17"/>
            <p:cNvSpPr>
              <a:spLocks noChangeShapeType="1"/>
            </p:cNvSpPr>
            <p:nvPr/>
          </p:nvSpPr>
          <p:spPr bwMode="auto">
            <a:xfrm flipH="1">
              <a:off x="7225990" y="3423425"/>
              <a:ext cx="11155" cy="468352"/>
            </a:xfrm>
            <a:prstGeom prst="line">
              <a:avLst/>
            </a:prstGeom>
            <a:noFill/>
            <a:ln w="444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AU" dirty="0"/>
            </a:p>
          </p:txBody>
        </p:sp>
        <p:sp>
          <p:nvSpPr>
            <p:cNvPr id="29719" name="Line 18"/>
            <p:cNvSpPr>
              <a:spLocks noChangeShapeType="1"/>
            </p:cNvSpPr>
            <p:nvPr/>
          </p:nvSpPr>
          <p:spPr bwMode="auto">
            <a:xfrm>
              <a:off x="6255837" y="1984919"/>
              <a:ext cx="11150" cy="434898"/>
            </a:xfrm>
            <a:prstGeom prst="line">
              <a:avLst/>
            </a:prstGeom>
            <a:noFill/>
            <a:ln w="635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AU" dirty="0"/>
            </a:p>
          </p:txBody>
        </p:sp>
        <p:sp>
          <p:nvSpPr>
            <p:cNvPr id="29720" name="Line 19"/>
            <p:cNvSpPr>
              <a:spLocks noChangeShapeType="1"/>
            </p:cNvSpPr>
            <p:nvPr/>
          </p:nvSpPr>
          <p:spPr bwMode="auto">
            <a:xfrm>
              <a:off x="4728117" y="3456879"/>
              <a:ext cx="15953" cy="1302524"/>
            </a:xfrm>
            <a:prstGeom prst="line">
              <a:avLst/>
            </a:prstGeom>
            <a:noFill/>
            <a:ln w="1270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AU" dirty="0"/>
            </a:p>
          </p:txBody>
        </p:sp>
        <p:sp>
          <p:nvSpPr>
            <p:cNvPr id="29721" name="Line 20"/>
            <p:cNvSpPr>
              <a:spLocks noChangeShapeType="1"/>
            </p:cNvSpPr>
            <p:nvPr/>
          </p:nvSpPr>
          <p:spPr bwMode="auto">
            <a:xfrm>
              <a:off x="2524319" y="1899851"/>
              <a:ext cx="0" cy="1052512"/>
            </a:xfrm>
            <a:prstGeom prst="line">
              <a:avLst/>
            </a:prstGeom>
            <a:noFill/>
            <a:ln w="1016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AU" dirty="0"/>
            </a:p>
          </p:txBody>
        </p:sp>
        <p:sp>
          <p:nvSpPr>
            <p:cNvPr id="29722" name="Line 22"/>
            <p:cNvSpPr>
              <a:spLocks noChangeShapeType="1"/>
            </p:cNvSpPr>
            <p:nvPr/>
          </p:nvSpPr>
          <p:spPr bwMode="auto">
            <a:xfrm>
              <a:off x="2667852" y="3469304"/>
              <a:ext cx="231465" cy="612042"/>
            </a:xfrm>
            <a:prstGeom prst="line">
              <a:avLst/>
            </a:prstGeom>
            <a:noFill/>
            <a:ln w="635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AU" dirty="0"/>
            </a:p>
          </p:txBody>
        </p:sp>
        <p:sp>
          <p:nvSpPr>
            <p:cNvPr id="29723" name="Line 25"/>
            <p:cNvSpPr>
              <a:spLocks noChangeShapeType="1"/>
            </p:cNvSpPr>
            <p:nvPr/>
          </p:nvSpPr>
          <p:spPr bwMode="auto">
            <a:xfrm>
              <a:off x="3356518" y="3300761"/>
              <a:ext cx="847496" cy="0"/>
            </a:xfrm>
            <a:prstGeom prst="line">
              <a:avLst/>
            </a:prstGeom>
            <a:noFill/>
            <a:ln w="1270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AU" dirty="0"/>
            </a:p>
          </p:txBody>
        </p:sp>
        <p:sp>
          <p:nvSpPr>
            <p:cNvPr id="29724" name="Line 27"/>
            <p:cNvSpPr>
              <a:spLocks noChangeShapeType="1"/>
            </p:cNvSpPr>
            <p:nvPr/>
          </p:nvSpPr>
          <p:spPr bwMode="auto">
            <a:xfrm flipH="1">
              <a:off x="3294063" y="1916113"/>
              <a:ext cx="911225" cy="7937"/>
            </a:xfrm>
            <a:prstGeom prst="line">
              <a:avLst/>
            </a:prstGeom>
            <a:noFill/>
            <a:ln w="635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AU" dirty="0"/>
            </a:p>
          </p:txBody>
        </p:sp>
        <p:sp>
          <p:nvSpPr>
            <p:cNvPr id="29725" name="AutoShape 28"/>
            <p:cNvSpPr>
              <a:spLocks noChangeArrowheads="1"/>
            </p:cNvSpPr>
            <p:nvPr/>
          </p:nvSpPr>
          <p:spPr bwMode="auto">
            <a:xfrm>
              <a:off x="4226312" y="3078642"/>
              <a:ext cx="1525200" cy="408311"/>
            </a:xfrm>
            <a:prstGeom prst="flowChartAlternateProcess">
              <a:avLst/>
            </a:prstGeom>
            <a:solidFill>
              <a:srgbClr val="CC9900"/>
            </a:solidFill>
            <a:ln w="190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tIns="36000" bIns="36000" anchor="ctr">
              <a:spAutoFit/>
            </a:bodyPr>
            <a:lstStyle/>
            <a:p>
              <a:pPr algn="ctr"/>
              <a:r>
                <a:rPr lang="en-US" dirty="0"/>
                <a:t>MgCO</a:t>
              </a:r>
              <a:r>
                <a:rPr lang="en-US" baseline="-25000" dirty="0"/>
                <a:t>3</a:t>
              </a:r>
              <a:r>
                <a:rPr lang="en-US" dirty="0"/>
                <a:t>.3H</a:t>
              </a:r>
              <a:r>
                <a:rPr lang="en-US" baseline="-25000" dirty="0"/>
                <a:t>2</a:t>
              </a:r>
              <a:r>
                <a:rPr lang="en-US" dirty="0"/>
                <a:t>O</a:t>
              </a:r>
            </a:p>
          </p:txBody>
        </p:sp>
        <p:sp>
          <p:nvSpPr>
            <p:cNvPr id="29726" name="Rectangle 29"/>
            <p:cNvSpPr>
              <a:spLocks noChangeArrowheads="1"/>
            </p:cNvSpPr>
            <p:nvPr/>
          </p:nvSpPr>
          <p:spPr bwMode="auto">
            <a:xfrm>
              <a:off x="2017987" y="2964183"/>
              <a:ext cx="1563688" cy="688256"/>
            </a:xfrm>
            <a:prstGeom prst="rect">
              <a:avLst/>
            </a:prstGeom>
            <a:solidFill>
              <a:srgbClr val="FFFFFF"/>
            </a:solidFill>
            <a:ln w="190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tIns="36000" bIns="36000" anchor="ctr">
              <a:spAutoFit/>
            </a:bodyPr>
            <a:lstStyle/>
            <a:p>
              <a:pPr algn="ctr"/>
              <a:r>
                <a:rPr lang="en-US" sz="2000" dirty="0"/>
                <a:t>N-Mg Process</a:t>
              </a:r>
            </a:p>
          </p:txBody>
        </p:sp>
        <p:sp>
          <p:nvSpPr>
            <p:cNvPr id="29727" name="AutoShape 32"/>
            <p:cNvSpPr>
              <a:spLocks noChangeArrowheads="1"/>
            </p:cNvSpPr>
            <p:nvPr/>
          </p:nvSpPr>
          <p:spPr bwMode="auto">
            <a:xfrm>
              <a:off x="2517773" y="4153246"/>
              <a:ext cx="1418605" cy="496811"/>
            </a:xfrm>
            <a:prstGeom prst="flowChartAlternateProcess">
              <a:avLst/>
            </a:prstGeom>
            <a:solidFill>
              <a:srgbClr val="FF9933"/>
            </a:solidFill>
            <a:ln w="190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tIns="36000" bIns="36000"/>
            <a:lstStyle/>
            <a:p>
              <a:r>
                <a:rPr lang="en-US" sz="2400" baseline="-25000" dirty="0"/>
                <a:t>NH4Cl or HCl</a:t>
              </a:r>
            </a:p>
          </p:txBody>
        </p:sp>
        <p:sp>
          <p:nvSpPr>
            <p:cNvPr id="29728" name="AutoShape 33"/>
            <p:cNvSpPr>
              <a:spLocks noChangeArrowheads="1"/>
            </p:cNvSpPr>
            <p:nvPr/>
          </p:nvSpPr>
          <p:spPr bwMode="auto">
            <a:xfrm>
              <a:off x="1425575" y="1758950"/>
              <a:ext cx="1847850" cy="355600"/>
            </a:xfrm>
            <a:prstGeom prst="flowChartAlternateProcess">
              <a:avLst/>
            </a:prstGeom>
            <a:solidFill>
              <a:srgbClr val="CCFFCC"/>
            </a:solidFill>
            <a:ln w="190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tIns="36000" bIns="36000" anchor="ctr">
              <a:spAutoFit/>
            </a:bodyPr>
            <a:lstStyle/>
            <a:p>
              <a:r>
                <a:rPr lang="en-US" sz="1600" dirty="0"/>
                <a:t>Industrial CO</a:t>
              </a:r>
              <a:r>
                <a:rPr lang="en-US" sz="1600" baseline="-25000" dirty="0"/>
                <a:t>2</a:t>
              </a:r>
            </a:p>
          </p:txBody>
        </p:sp>
        <p:sp>
          <p:nvSpPr>
            <p:cNvPr id="29729" name="Line 35"/>
            <p:cNvSpPr>
              <a:spLocks noChangeShapeType="1"/>
            </p:cNvSpPr>
            <p:nvPr/>
          </p:nvSpPr>
          <p:spPr bwMode="auto">
            <a:xfrm flipV="1">
              <a:off x="1418490" y="3311911"/>
              <a:ext cx="566427" cy="4413"/>
            </a:xfrm>
            <a:prstGeom prst="line">
              <a:avLst/>
            </a:prstGeom>
            <a:noFill/>
            <a:ln w="1270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AU" dirty="0"/>
            </a:p>
          </p:txBody>
        </p:sp>
        <p:sp>
          <p:nvSpPr>
            <p:cNvPr id="29730" name="AutoShape 36"/>
            <p:cNvSpPr>
              <a:spLocks noChangeArrowheads="1"/>
            </p:cNvSpPr>
            <p:nvPr/>
          </p:nvSpPr>
          <p:spPr bwMode="auto">
            <a:xfrm>
              <a:off x="5751513" y="1745145"/>
              <a:ext cx="754062" cy="372376"/>
            </a:xfrm>
            <a:prstGeom prst="flowChartAlternateProcess">
              <a:avLst/>
            </a:prstGeom>
            <a:solidFill>
              <a:srgbClr val="CCFFCC"/>
            </a:solidFill>
            <a:ln w="190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tIns="36000" bIns="36000" anchor="ctr">
              <a:spAutoFit/>
            </a:bodyPr>
            <a:lstStyle/>
            <a:p>
              <a:pPr algn="ctr"/>
              <a:r>
                <a:rPr lang="en-US" sz="1600" dirty="0" smtClean="0"/>
                <a:t>rMgO</a:t>
              </a:r>
              <a:endParaRPr lang="en-US" sz="1600" baseline="-25000" dirty="0"/>
            </a:p>
          </p:txBody>
        </p:sp>
        <p:sp>
          <p:nvSpPr>
            <p:cNvPr id="29731" name="Line 37"/>
            <p:cNvSpPr>
              <a:spLocks noChangeShapeType="1"/>
            </p:cNvSpPr>
            <p:nvPr/>
          </p:nvSpPr>
          <p:spPr bwMode="auto">
            <a:xfrm>
              <a:off x="4678363" y="1948796"/>
              <a:ext cx="1039812" cy="1587"/>
            </a:xfrm>
            <a:prstGeom prst="line">
              <a:avLst/>
            </a:prstGeom>
            <a:noFill/>
            <a:ln w="635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AU" dirty="0"/>
            </a:p>
          </p:txBody>
        </p:sp>
        <p:sp>
          <p:nvSpPr>
            <p:cNvPr id="29732" name="Rectangle 38"/>
            <p:cNvSpPr>
              <a:spLocks noChangeArrowheads="1"/>
            </p:cNvSpPr>
            <p:nvPr/>
          </p:nvSpPr>
          <p:spPr bwMode="auto">
            <a:xfrm>
              <a:off x="3668713" y="1465263"/>
              <a:ext cx="1136650" cy="1006475"/>
            </a:xfrm>
            <a:prstGeom prst="rect">
              <a:avLst/>
            </a:prstGeom>
            <a:solidFill>
              <a:schemeClr val="bg1"/>
            </a:solidFill>
            <a:ln w="190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tIns="36000" bIns="36000" anchor="ctr">
              <a:spAutoFit/>
            </a:bodyPr>
            <a:lstStyle/>
            <a:p>
              <a:pPr algn="ctr"/>
              <a:r>
                <a:rPr lang="en-US" sz="2000" dirty="0"/>
                <a:t>TecEco</a:t>
              </a:r>
              <a:br>
                <a:rPr lang="en-US" sz="2000" dirty="0"/>
              </a:br>
              <a:r>
                <a:rPr lang="en-US" sz="2000" dirty="0"/>
                <a:t>Tec-Kiln</a:t>
              </a:r>
            </a:p>
          </p:txBody>
        </p:sp>
        <p:sp>
          <p:nvSpPr>
            <p:cNvPr id="29733" name="AutoShape 39"/>
            <p:cNvSpPr>
              <a:spLocks noChangeArrowheads="1"/>
            </p:cNvSpPr>
            <p:nvPr/>
          </p:nvSpPr>
          <p:spPr bwMode="auto">
            <a:xfrm>
              <a:off x="5419492" y="3882207"/>
              <a:ext cx="1174209" cy="731735"/>
            </a:xfrm>
            <a:prstGeom prst="flowChartAlternateProcess">
              <a:avLst/>
            </a:prstGeom>
            <a:solidFill>
              <a:srgbClr val="EAEAEA"/>
            </a:solidFill>
            <a:ln w="190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tIns="36000" bIns="36000" anchor="ctr">
              <a:spAutoFit/>
            </a:bodyPr>
            <a:lstStyle/>
            <a:p>
              <a:r>
                <a:rPr lang="en-US" dirty="0"/>
                <a:t>Eco-Cements</a:t>
              </a:r>
              <a:endParaRPr lang="en-US" baseline="-25000" dirty="0"/>
            </a:p>
          </p:txBody>
        </p:sp>
        <p:pic>
          <p:nvPicPr>
            <p:cNvPr id="29734" name="Picture 40"/>
            <p:cNvPicPr preferRelativeResize="0">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685000" y="5011699"/>
              <a:ext cx="2314033" cy="15340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35" name="AutoShape 41"/>
            <p:cNvSpPr>
              <a:spLocks noChangeArrowheads="1"/>
            </p:cNvSpPr>
            <p:nvPr/>
          </p:nvSpPr>
          <p:spPr bwMode="auto">
            <a:xfrm>
              <a:off x="3657561" y="4787977"/>
              <a:ext cx="1668462" cy="884238"/>
            </a:xfrm>
            <a:prstGeom prst="flowChartAlternateProcess">
              <a:avLst/>
            </a:prstGeom>
            <a:solidFill>
              <a:srgbClr val="CC6600"/>
            </a:solidFill>
            <a:ln w="190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tIns="36000" bIns="36000" anchor="ctr">
              <a:spAutoFit/>
            </a:bodyPr>
            <a:lstStyle/>
            <a:p>
              <a:r>
                <a:rPr lang="en-US" sz="1600" dirty="0"/>
                <a:t>Building</a:t>
              </a:r>
              <a:br>
                <a:rPr lang="en-US" sz="1600" dirty="0"/>
              </a:br>
              <a:r>
                <a:rPr lang="en-US" sz="1600" dirty="0"/>
                <a:t>components &amp; aggregates</a:t>
              </a:r>
            </a:p>
          </p:txBody>
        </p:sp>
        <p:sp>
          <p:nvSpPr>
            <p:cNvPr id="29736" name="Rectangle 42"/>
            <p:cNvSpPr>
              <a:spLocks noChangeArrowheads="1"/>
            </p:cNvSpPr>
            <p:nvPr/>
          </p:nvSpPr>
          <p:spPr bwMode="auto">
            <a:xfrm>
              <a:off x="5974041" y="2466436"/>
              <a:ext cx="1653393" cy="1006475"/>
            </a:xfrm>
            <a:prstGeom prst="rect">
              <a:avLst/>
            </a:prstGeom>
            <a:solidFill>
              <a:srgbClr val="FFFFFF"/>
            </a:solidFill>
            <a:ln w="190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tIns="36000" bIns="36000" anchor="ctr">
              <a:spAutoFit/>
            </a:bodyPr>
            <a:lstStyle/>
            <a:p>
              <a:r>
                <a:rPr lang="en-US" sz="2000" dirty="0"/>
                <a:t>TecEco</a:t>
              </a:r>
              <a:br>
                <a:rPr lang="en-US" sz="2000" dirty="0"/>
              </a:br>
              <a:r>
                <a:rPr lang="en-US" sz="2000" dirty="0"/>
                <a:t>Cement</a:t>
              </a:r>
              <a:br>
                <a:rPr lang="en-US" sz="2000" dirty="0"/>
              </a:br>
              <a:r>
                <a:rPr lang="en-US" sz="2000" dirty="0"/>
                <a:t>Manufacture</a:t>
              </a:r>
            </a:p>
          </p:txBody>
        </p:sp>
        <p:sp>
          <p:nvSpPr>
            <p:cNvPr id="29737" name="AutoShape 43"/>
            <p:cNvSpPr>
              <a:spLocks noChangeArrowheads="1"/>
            </p:cNvSpPr>
            <p:nvPr/>
          </p:nvSpPr>
          <p:spPr bwMode="auto">
            <a:xfrm>
              <a:off x="4535488" y="944113"/>
              <a:ext cx="704850" cy="372376"/>
            </a:xfrm>
            <a:prstGeom prst="flowChartAlternateProcess">
              <a:avLst/>
            </a:prstGeom>
            <a:solidFill>
              <a:srgbClr val="FF00FF"/>
            </a:solidFill>
            <a:ln w="190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tIns="36000" bIns="36000" anchor="ctr">
              <a:spAutoFit/>
            </a:bodyPr>
            <a:lstStyle/>
            <a:p>
              <a:pPr algn="ctr"/>
              <a:r>
                <a:rPr lang="en-US" sz="1600" dirty="0"/>
                <a:t>CaO</a:t>
              </a:r>
              <a:endParaRPr lang="en-US" sz="1600" baseline="-25000" dirty="0"/>
            </a:p>
          </p:txBody>
        </p:sp>
        <p:sp>
          <p:nvSpPr>
            <p:cNvPr id="29738" name="AutoShape 44"/>
            <p:cNvSpPr>
              <a:spLocks noChangeArrowheads="1"/>
            </p:cNvSpPr>
            <p:nvPr/>
          </p:nvSpPr>
          <p:spPr bwMode="auto">
            <a:xfrm>
              <a:off x="7935488" y="1883900"/>
              <a:ext cx="782638" cy="355600"/>
            </a:xfrm>
            <a:prstGeom prst="flowChartAlternateProcess">
              <a:avLst/>
            </a:prstGeom>
            <a:solidFill>
              <a:srgbClr val="CCCC00"/>
            </a:solidFill>
            <a:ln w="190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tIns="36000" bIns="36000" anchor="ctr">
              <a:spAutoFit/>
            </a:bodyPr>
            <a:lstStyle/>
            <a:p>
              <a:pPr algn="ctr"/>
              <a:r>
                <a:rPr lang="en-US" sz="1600" dirty="0"/>
                <a:t>Clays</a:t>
              </a:r>
              <a:endParaRPr lang="en-US" sz="1600" baseline="-25000" dirty="0"/>
            </a:p>
          </p:txBody>
        </p:sp>
        <p:sp>
          <p:nvSpPr>
            <p:cNvPr id="29739" name="Line 45"/>
            <p:cNvSpPr>
              <a:spLocks noChangeShapeType="1"/>
            </p:cNvSpPr>
            <p:nvPr/>
          </p:nvSpPr>
          <p:spPr bwMode="auto">
            <a:xfrm>
              <a:off x="6813395" y="1483112"/>
              <a:ext cx="11150" cy="914400"/>
            </a:xfrm>
            <a:prstGeom prst="line">
              <a:avLst/>
            </a:prstGeom>
            <a:noFill/>
            <a:ln w="349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bIns="144000" anchor="ctr">
              <a:spAutoFit/>
            </a:bodyPr>
            <a:lstStyle/>
            <a:p>
              <a:endParaRPr lang="en-AU" dirty="0"/>
            </a:p>
          </p:txBody>
        </p:sp>
        <p:sp>
          <p:nvSpPr>
            <p:cNvPr id="29740" name="Rectangle 46"/>
            <p:cNvSpPr>
              <a:spLocks noChangeArrowheads="1"/>
            </p:cNvSpPr>
            <p:nvPr/>
          </p:nvSpPr>
          <p:spPr bwMode="auto">
            <a:xfrm>
              <a:off x="5680075" y="844550"/>
              <a:ext cx="2400300" cy="701675"/>
            </a:xfrm>
            <a:prstGeom prst="rect">
              <a:avLst/>
            </a:prstGeom>
            <a:solidFill>
              <a:srgbClr val="FFFFFF"/>
            </a:solidFill>
            <a:ln w="190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tIns="36000" bIns="36000" anchor="ctr">
              <a:spAutoFit/>
            </a:bodyPr>
            <a:lstStyle/>
            <a:p>
              <a:r>
                <a:rPr lang="en-US" sz="2000" dirty="0"/>
                <a:t>Portland Cement</a:t>
              </a:r>
              <a:br>
                <a:rPr lang="en-US" sz="2000" dirty="0"/>
              </a:br>
              <a:r>
                <a:rPr lang="en-US" sz="2000" dirty="0"/>
                <a:t>Manufacture</a:t>
              </a:r>
            </a:p>
          </p:txBody>
        </p:sp>
        <p:sp>
          <p:nvSpPr>
            <p:cNvPr id="29741" name="AutoShape 48"/>
            <p:cNvSpPr>
              <a:spLocks noChangeArrowheads="1"/>
            </p:cNvSpPr>
            <p:nvPr/>
          </p:nvSpPr>
          <p:spPr bwMode="auto">
            <a:xfrm>
              <a:off x="530225" y="2110453"/>
              <a:ext cx="941735" cy="2752789"/>
            </a:xfrm>
            <a:prstGeom prst="flowChartAlternateProcess">
              <a:avLst/>
            </a:prstGeom>
            <a:solidFill>
              <a:srgbClr val="99CCFF"/>
            </a:solidFill>
            <a:ln w="190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tIns="36000" bIns="36000" anchor="ctr">
              <a:spAutoFit/>
            </a:bodyPr>
            <a:lstStyle/>
            <a:p>
              <a:r>
                <a:rPr lang="en-US" sz="1600" dirty="0"/>
                <a:t>Brine, Sea</a:t>
              </a:r>
              <a:br>
                <a:rPr lang="en-US" sz="1600" dirty="0"/>
              </a:br>
              <a:r>
                <a:rPr lang="en-US" sz="1600" dirty="0"/>
                <a:t>water, Oil Process water, De Sal Waste Water etc .</a:t>
              </a:r>
            </a:p>
          </p:txBody>
        </p:sp>
        <p:sp>
          <p:nvSpPr>
            <p:cNvPr id="29742" name="AutoShape 49"/>
            <p:cNvSpPr>
              <a:spLocks noChangeArrowheads="1"/>
            </p:cNvSpPr>
            <p:nvPr/>
          </p:nvSpPr>
          <p:spPr bwMode="auto">
            <a:xfrm>
              <a:off x="6764686" y="3904563"/>
              <a:ext cx="1177925" cy="693371"/>
            </a:xfrm>
            <a:prstGeom prst="flowChartAlternateProcess">
              <a:avLst/>
            </a:prstGeom>
            <a:solidFill>
              <a:srgbClr val="B2B2B2"/>
            </a:solidFill>
            <a:ln w="190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tIns="36000" bIns="36000" anchor="ctr">
              <a:spAutoFit/>
            </a:bodyPr>
            <a:lstStyle/>
            <a:p>
              <a:r>
                <a:rPr lang="en-US" dirty="0"/>
                <a:t>Tec-Cements</a:t>
              </a:r>
              <a:endParaRPr lang="en-US" baseline="-25000" dirty="0"/>
            </a:p>
          </p:txBody>
        </p:sp>
        <p:sp>
          <p:nvSpPr>
            <p:cNvPr id="29743" name="AutoShape 51"/>
            <p:cNvSpPr>
              <a:spLocks noChangeArrowheads="1"/>
            </p:cNvSpPr>
            <p:nvPr/>
          </p:nvSpPr>
          <p:spPr bwMode="auto">
            <a:xfrm>
              <a:off x="4672361" y="5795749"/>
              <a:ext cx="1449659" cy="352853"/>
            </a:xfrm>
            <a:prstGeom prst="flowChartAlternateProcess">
              <a:avLst/>
            </a:prstGeom>
            <a:solidFill>
              <a:srgbClr val="FF99CC"/>
            </a:solidFill>
            <a:ln w="190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tIns="36000" bIns="36000" anchor="ctr">
              <a:spAutoFit/>
            </a:bodyPr>
            <a:lstStyle/>
            <a:p>
              <a:r>
                <a:rPr lang="en-US" sz="1600" dirty="0"/>
                <a:t>Other wastes</a:t>
              </a:r>
            </a:p>
          </p:txBody>
        </p:sp>
        <p:sp>
          <p:nvSpPr>
            <p:cNvPr id="29744" name="AutoShape 54"/>
            <p:cNvSpPr>
              <a:spLocks noChangeArrowheads="1"/>
            </p:cNvSpPr>
            <p:nvPr/>
          </p:nvSpPr>
          <p:spPr bwMode="auto">
            <a:xfrm>
              <a:off x="1553003" y="4378390"/>
              <a:ext cx="799906" cy="625268"/>
            </a:xfrm>
            <a:prstGeom prst="flowChartAlternateProcess">
              <a:avLst/>
            </a:prstGeom>
            <a:solidFill>
              <a:srgbClr val="CCFFFF"/>
            </a:solidFill>
            <a:ln w="190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tIns="36000" bIns="36000" anchor="ctr">
              <a:spAutoFit/>
            </a:bodyPr>
            <a:lstStyle/>
            <a:p>
              <a:r>
                <a:rPr lang="en-US" sz="1600" dirty="0"/>
                <a:t>Fresh</a:t>
              </a:r>
              <a:br>
                <a:rPr lang="en-US" sz="1600" dirty="0"/>
              </a:br>
              <a:r>
                <a:rPr lang="en-US" sz="1600" dirty="0"/>
                <a:t>Water</a:t>
              </a:r>
              <a:endParaRPr lang="en-US" sz="1600" baseline="-25000" dirty="0"/>
            </a:p>
          </p:txBody>
        </p:sp>
        <p:sp>
          <p:nvSpPr>
            <p:cNvPr id="29745" name="Line 55"/>
            <p:cNvSpPr>
              <a:spLocks noChangeShapeType="1"/>
            </p:cNvSpPr>
            <p:nvPr/>
          </p:nvSpPr>
          <p:spPr bwMode="auto">
            <a:xfrm flipH="1">
              <a:off x="3871874" y="857212"/>
              <a:ext cx="0" cy="573087"/>
            </a:xfrm>
            <a:prstGeom prst="line">
              <a:avLst/>
            </a:prstGeom>
            <a:noFill/>
            <a:ln w="635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AU" dirty="0"/>
            </a:p>
          </p:txBody>
        </p:sp>
        <p:sp>
          <p:nvSpPr>
            <p:cNvPr id="29746" name="Line 4"/>
            <p:cNvSpPr>
              <a:spLocks noChangeShapeType="1"/>
            </p:cNvSpPr>
            <p:nvPr/>
          </p:nvSpPr>
          <p:spPr bwMode="auto">
            <a:xfrm flipV="1">
              <a:off x="3077737" y="6400801"/>
              <a:ext cx="3601844" cy="1"/>
            </a:xfrm>
            <a:prstGeom prst="line">
              <a:avLst/>
            </a:prstGeom>
            <a:noFill/>
            <a:ln w="444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AU" dirty="0"/>
            </a:p>
          </p:txBody>
        </p:sp>
        <p:pic>
          <p:nvPicPr>
            <p:cNvPr id="29747" name="Picture 36" descr="j021519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266212" y="5174165"/>
              <a:ext cx="1972598" cy="1572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pic>
        <p:sp>
          <p:nvSpPr>
            <p:cNvPr id="29748" name="AutoShape 44"/>
            <p:cNvSpPr>
              <a:spLocks noChangeArrowheads="1"/>
            </p:cNvSpPr>
            <p:nvPr/>
          </p:nvSpPr>
          <p:spPr bwMode="auto">
            <a:xfrm>
              <a:off x="8087887" y="2439117"/>
              <a:ext cx="782638" cy="352853"/>
            </a:xfrm>
            <a:prstGeom prst="flowChartAlternateProcess">
              <a:avLst/>
            </a:prstGeom>
            <a:solidFill>
              <a:srgbClr val="CCCC00"/>
            </a:solidFill>
            <a:ln w="190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tIns="36000" bIns="36000" anchor="ctr">
              <a:spAutoFit/>
            </a:bodyPr>
            <a:lstStyle/>
            <a:p>
              <a:pPr algn="ctr"/>
              <a:r>
                <a:rPr lang="en-US" sz="1600" dirty="0"/>
                <a:t>GBFS</a:t>
              </a:r>
              <a:endParaRPr lang="en-US" sz="1600" baseline="-25000" dirty="0"/>
            </a:p>
          </p:txBody>
        </p:sp>
        <p:sp>
          <p:nvSpPr>
            <p:cNvPr id="29749" name="AutoShape 44"/>
            <p:cNvSpPr>
              <a:spLocks noChangeArrowheads="1"/>
            </p:cNvSpPr>
            <p:nvPr/>
          </p:nvSpPr>
          <p:spPr bwMode="auto">
            <a:xfrm>
              <a:off x="8227548" y="3650882"/>
              <a:ext cx="913856" cy="352853"/>
            </a:xfrm>
            <a:prstGeom prst="flowChartAlternateProcess">
              <a:avLst/>
            </a:prstGeom>
            <a:solidFill>
              <a:srgbClr val="CCCC00"/>
            </a:solidFill>
            <a:ln w="190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tIns="36000" bIns="36000" anchor="ctr"/>
            <a:lstStyle/>
            <a:p>
              <a:pPr algn="ctr"/>
              <a:r>
                <a:rPr lang="en-US" sz="1600" dirty="0"/>
                <a:t>Fly ash</a:t>
              </a:r>
              <a:endParaRPr lang="en-US" sz="1600" baseline="-25000" dirty="0"/>
            </a:p>
          </p:txBody>
        </p:sp>
      </p:grpSp>
      <p:sp>
        <p:nvSpPr>
          <p:cNvPr id="5" name="Slide Number Placeholder 4"/>
          <p:cNvSpPr>
            <a:spLocks noGrp="1"/>
          </p:cNvSpPr>
          <p:nvPr>
            <p:ph type="sldNum" sz="quarter" idx="12"/>
          </p:nvPr>
        </p:nvSpPr>
        <p:spPr/>
        <p:txBody>
          <a:bodyPr/>
          <a:lstStyle/>
          <a:p>
            <a:pPr>
              <a:defRPr/>
            </a:pPr>
            <a:fld id="{F71B3B6A-19B4-400D-97B4-E35E1DB243EF}" type="slidenum">
              <a:rPr lang="en-AU" smtClean="0"/>
              <a:pPr>
                <a:defRPr/>
              </a:pPr>
              <a:t>55</a:t>
            </a:fld>
            <a:endParaRPr lang="en-AU" dirty="0"/>
          </a:p>
        </p:txBody>
      </p:sp>
      <p:sp>
        <p:nvSpPr>
          <p:cNvPr id="9" name="Footer Placeholder 8"/>
          <p:cNvSpPr>
            <a:spLocks noGrp="1"/>
          </p:cNvSpPr>
          <p:nvPr>
            <p:ph type="ftr" sz="quarter" idx="11"/>
          </p:nvPr>
        </p:nvSpPr>
        <p:spPr/>
        <p:txBody>
          <a:bodyPr/>
          <a:lstStyle/>
          <a:p>
            <a:pPr>
              <a:defRPr/>
            </a:pPr>
            <a:r>
              <a:rPr lang="en-US" dirty="0" smtClean="0"/>
              <a:t>www.tececo.com  www.gaiaengineering.com</a:t>
            </a:r>
            <a:endParaRPr lang="en-AU" dirty="0"/>
          </a:p>
        </p:txBody>
      </p:sp>
    </p:spTree>
    <p:extLst>
      <p:ext uri="{BB962C8B-B14F-4D97-AF65-F5344CB8AC3E}">
        <p14:creationId xmlns:p14="http://schemas.microsoft.com/office/powerpoint/2010/main" val="748154188"/>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0722" name="Title 1"/>
          <p:cNvSpPr>
            <a:spLocks noGrp="1"/>
          </p:cNvSpPr>
          <p:nvPr>
            <p:ph type="title"/>
          </p:nvPr>
        </p:nvSpPr>
        <p:spPr>
          <a:xfrm>
            <a:off x="317500" y="0"/>
            <a:ext cx="8358187" cy="927100"/>
          </a:xfrm>
        </p:spPr>
        <p:txBody>
          <a:bodyPr/>
          <a:lstStyle/>
          <a:p>
            <a:r>
              <a:rPr lang="en-US" dirty="0" smtClean="0"/>
              <a:t>Gaia Engineering</a:t>
            </a:r>
            <a:endParaRPr lang="en-AU" dirty="0" smtClean="0"/>
          </a:p>
        </p:txBody>
      </p:sp>
      <p:pic>
        <p:nvPicPr>
          <p:cNvPr id="77826" name="Picture 2" descr="D:\Group\Gaia Engineering\Graphics\Process Vector\GaiaEngineeringProcessVector20Nov12.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673409"/>
            <a:ext cx="9144000" cy="5983111"/>
          </a:xfrm>
          <a:prstGeom prst="rect">
            <a:avLst/>
          </a:prstGeom>
          <a:noFill/>
          <a:extLst>
            <a:ext uri="{909E8E84-426E-40DD-AFC4-6F175D3DCCD1}">
              <a14:hiddenFill xmlns:a14="http://schemas.microsoft.com/office/drawing/2010/main">
                <a:solidFill>
                  <a:srgbClr val="FFFFFF"/>
                </a:solidFill>
              </a14:hiddenFill>
            </a:ext>
          </a:extLst>
        </p:spPr>
      </p:pic>
      <p:sp>
        <p:nvSpPr>
          <p:cNvPr id="5" name="Slide Number Placeholder 4"/>
          <p:cNvSpPr>
            <a:spLocks noGrp="1"/>
          </p:cNvSpPr>
          <p:nvPr>
            <p:ph type="sldNum" sz="quarter" idx="12"/>
          </p:nvPr>
        </p:nvSpPr>
        <p:spPr/>
        <p:txBody>
          <a:bodyPr/>
          <a:lstStyle/>
          <a:p>
            <a:pPr>
              <a:defRPr/>
            </a:pPr>
            <a:fld id="{F71B3B6A-19B4-400D-97B4-E35E1DB243EF}" type="slidenum">
              <a:rPr lang="en-AU" smtClean="0"/>
              <a:pPr>
                <a:defRPr/>
              </a:pPr>
              <a:t>56</a:t>
            </a:fld>
            <a:endParaRPr lang="en-AU" dirty="0"/>
          </a:p>
        </p:txBody>
      </p:sp>
      <p:sp>
        <p:nvSpPr>
          <p:cNvPr id="9" name="Footer Placeholder 8"/>
          <p:cNvSpPr>
            <a:spLocks noGrp="1"/>
          </p:cNvSpPr>
          <p:nvPr>
            <p:ph type="ftr" sz="quarter" idx="11"/>
          </p:nvPr>
        </p:nvSpPr>
        <p:spPr/>
        <p:txBody>
          <a:bodyPr/>
          <a:lstStyle/>
          <a:p>
            <a:pPr>
              <a:defRPr/>
            </a:pPr>
            <a:r>
              <a:rPr lang="en-US" dirty="0" smtClean="0"/>
              <a:t>www.tececo.com  www.gaiaengineering.com</a:t>
            </a:r>
            <a:endParaRPr lang="en-AU" dirty="0"/>
          </a:p>
        </p:txBody>
      </p:sp>
    </p:spTree>
    <p:extLst>
      <p:ext uri="{BB962C8B-B14F-4D97-AF65-F5344CB8AC3E}">
        <p14:creationId xmlns:p14="http://schemas.microsoft.com/office/powerpoint/2010/main" val="2746826648"/>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a:xfrm>
            <a:off x="317500" y="17252"/>
            <a:ext cx="8826500" cy="1024148"/>
          </a:xfrm>
        </p:spPr>
        <p:txBody>
          <a:bodyPr/>
          <a:lstStyle/>
          <a:p>
            <a:r>
              <a:rPr lang="en-US" sz="3600" dirty="0" smtClean="0"/>
              <a:t>Gaia Engineering Simplified</a:t>
            </a:r>
            <a:endParaRPr lang="en-AU" sz="3600" dirty="0" smtClean="0"/>
          </a:p>
        </p:txBody>
      </p:sp>
      <p:sp>
        <p:nvSpPr>
          <p:cNvPr id="13" name="Slide Number Placeholder 12"/>
          <p:cNvSpPr>
            <a:spLocks noGrp="1"/>
          </p:cNvSpPr>
          <p:nvPr>
            <p:ph type="sldNum" sz="quarter" idx="12"/>
          </p:nvPr>
        </p:nvSpPr>
        <p:spPr>
          <a:xfrm>
            <a:off x="0" y="7209130"/>
            <a:ext cx="617621" cy="304800"/>
          </a:xfrm>
        </p:spPr>
        <p:txBody>
          <a:bodyPr/>
          <a:lstStyle/>
          <a:p>
            <a:pPr>
              <a:defRPr/>
            </a:pPr>
            <a:fld id="{F71B3B6A-19B4-400D-97B4-E35E1DB243EF}" type="slidenum">
              <a:rPr lang="en-AU" smtClean="0"/>
              <a:pPr>
                <a:defRPr/>
              </a:pPr>
              <a:t>57</a:t>
            </a:fld>
            <a:endParaRPr lang="en-AU" dirty="0"/>
          </a:p>
        </p:txBody>
      </p:sp>
      <p:sp>
        <p:nvSpPr>
          <p:cNvPr id="18" name="Footer Placeholder 17"/>
          <p:cNvSpPr>
            <a:spLocks noGrp="1"/>
          </p:cNvSpPr>
          <p:nvPr>
            <p:ph type="ftr" sz="quarter" idx="11"/>
          </p:nvPr>
        </p:nvSpPr>
        <p:spPr>
          <a:xfrm>
            <a:off x="1436913" y="6502400"/>
            <a:ext cx="5646057" cy="355601"/>
          </a:xfrm>
        </p:spPr>
        <p:txBody>
          <a:bodyPr/>
          <a:lstStyle/>
          <a:p>
            <a:pPr>
              <a:defRPr/>
            </a:pPr>
            <a:r>
              <a:rPr lang="en-US" dirty="0" smtClean="0"/>
              <a:t>www.tececo.com  www.gaiaengineering.com</a:t>
            </a:r>
            <a:endParaRPr lang="en-AU" dirty="0"/>
          </a:p>
        </p:txBody>
      </p:sp>
      <p:pic>
        <p:nvPicPr>
          <p:cNvPr id="20" name="Picture 19"/>
          <p:cNvPicPr/>
          <p:nvPr/>
        </p:nvPicPr>
        <p:blipFill>
          <a:blip r:embed="rId3" cstate="print">
            <a:extLst>
              <a:ext uri="{28A0092B-C50C-407E-A947-70E740481C1C}">
                <a14:useLocalDpi xmlns:a14="http://schemas.microsoft.com/office/drawing/2010/main" val="0"/>
              </a:ext>
            </a:extLst>
          </a:blip>
          <a:stretch>
            <a:fillRect/>
          </a:stretch>
        </p:blipFill>
        <p:spPr>
          <a:xfrm>
            <a:off x="228600" y="1155700"/>
            <a:ext cx="8801100" cy="5054600"/>
          </a:xfrm>
          <a:prstGeom prst="rect">
            <a:avLst/>
          </a:prstGeom>
        </p:spPr>
      </p:pic>
    </p:spTree>
    <p:extLst>
      <p:ext uri="{BB962C8B-B14F-4D97-AF65-F5344CB8AC3E}">
        <p14:creationId xmlns:p14="http://schemas.microsoft.com/office/powerpoint/2010/main" val="404620500"/>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AutoShape 7"/>
          <p:cNvSpPr>
            <a:spLocks noChangeArrowheads="1"/>
          </p:cNvSpPr>
          <p:nvPr/>
        </p:nvSpPr>
        <p:spPr bwMode="auto">
          <a:xfrm rot="16441989" flipH="1">
            <a:off x="5473017" y="1921697"/>
            <a:ext cx="1761188" cy="1732559"/>
          </a:xfrm>
          <a:custGeom>
            <a:avLst/>
            <a:gdLst>
              <a:gd name="T0" fmla="*/ 42164703 w 21600"/>
              <a:gd name="T1" fmla="*/ 667470 h 21600"/>
              <a:gd name="T2" fmla="*/ 4533713 w 21600"/>
              <a:gd name="T3" fmla="*/ 46063149 h 21600"/>
              <a:gd name="T4" fmla="*/ 43053965 w 21600"/>
              <a:gd name="T5" fmla="*/ 7920255 h 21600"/>
              <a:gd name="T6" fmla="*/ 102083631 w 21600"/>
              <a:gd name="T7" fmla="*/ 20630817 h 21600"/>
              <a:gd name="T8" fmla="*/ 97128219 w 21600"/>
              <a:gd name="T9" fmla="*/ 46539924 h 21600"/>
              <a:gd name="T10" fmla="*/ 75958732 w 21600"/>
              <a:gd name="T11" fmla="*/ 40481931 h 21600"/>
              <a:gd name="T12" fmla="*/ 0 60000 65536"/>
              <a:gd name="T13" fmla="*/ 0 60000 65536"/>
              <a:gd name="T14" fmla="*/ 0 60000 65536"/>
              <a:gd name="T15" fmla="*/ 0 60000 65536"/>
              <a:gd name="T16" fmla="*/ 0 60000 65536"/>
              <a:gd name="T17" fmla="*/ 0 60000 65536"/>
              <a:gd name="T18" fmla="*/ 3163 w 21600"/>
              <a:gd name="T19" fmla="*/ 3163 h 21600"/>
              <a:gd name="T20" fmla="*/ 18437 w 21600"/>
              <a:gd name="T21" fmla="*/ 18437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8863" y="5793"/>
                </a:moveTo>
                <a:cubicBezTo>
                  <a:pt x="17132" y="3004"/>
                  <a:pt x="14082" y="1308"/>
                  <a:pt x="10800" y="1308"/>
                </a:cubicBezTo>
                <a:cubicBezTo>
                  <a:pt x="6490" y="1307"/>
                  <a:pt x="2721" y="4211"/>
                  <a:pt x="1621" y="8378"/>
                </a:cubicBezTo>
                <a:lnTo>
                  <a:pt x="357" y="8045"/>
                </a:lnTo>
                <a:cubicBezTo>
                  <a:pt x="1608" y="3303"/>
                  <a:pt x="5896" y="-1"/>
                  <a:pt x="10800" y="0"/>
                </a:cubicBezTo>
                <a:cubicBezTo>
                  <a:pt x="14535" y="0"/>
                  <a:pt x="18004" y="1929"/>
                  <a:pt x="19975" y="5103"/>
                </a:cubicBezTo>
                <a:lnTo>
                  <a:pt x="22269" y="3678"/>
                </a:lnTo>
                <a:lnTo>
                  <a:pt x="21188" y="8297"/>
                </a:lnTo>
                <a:lnTo>
                  <a:pt x="16570" y="7217"/>
                </a:lnTo>
                <a:lnTo>
                  <a:pt x="18863" y="5793"/>
                </a:lnTo>
                <a:close/>
              </a:path>
            </a:pathLst>
          </a:custGeom>
          <a:gradFill rotWithShape="1">
            <a:gsLst>
              <a:gs pos="0">
                <a:srgbClr val="FFFF99"/>
              </a:gs>
              <a:gs pos="100000">
                <a:schemeClr val="bg1"/>
              </a:gs>
            </a:gsLst>
            <a:lin ang="0" scaled="1"/>
          </a:gradFill>
          <a:ln w="190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endParaRPr lang="en-AU" dirty="0"/>
          </a:p>
        </p:txBody>
      </p:sp>
      <p:sp>
        <p:nvSpPr>
          <p:cNvPr id="30722" name="AutoShape 30"/>
          <p:cNvSpPr>
            <a:spLocks noChangeArrowheads="1"/>
          </p:cNvSpPr>
          <p:nvPr/>
        </p:nvSpPr>
        <p:spPr bwMode="auto">
          <a:xfrm rot="-6538087">
            <a:off x="5799137" y="3505656"/>
            <a:ext cx="1624012" cy="1462088"/>
          </a:xfrm>
          <a:custGeom>
            <a:avLst/>
            <a:gdLst>
              <a:gd name="T0" fmla="*/ 85720673 w 21600"/>
              <a:gd name="T1" fmla="*/ 2145072 h 21600"/>
              <a:gd name="T2" fmla="*/ 35516748 w 21600"/>
              <a:gd name="T3" fmla="*/ 10169888 h 21600"/>
              <a:gd name="T4" fmla="*/ 83617208 w 21600"/>
              <a:gd name="T5" fmla="*/ 8209974 h 21600"/>
              <a:gd name="T6" fmla="*/ 141363856 w 21600"/>
              <a:gd name="T7" fmla="*/ 22911834 h 21600"/>
              <a:gd name="T8" fmla="*/ 132856522 w 21600"/>
              <a:gd name="T9" fmla="*/ 45967642 h 21600"/>
              <a:gd name="T10" fmla="*/ 104969580 w 21600"/>
              <a:gd name="T11" fmla="*/ 38935700 h 21600"/>
              <a:gd name="T12" fmla="*/ 0 60000 65536"/>
              <a:gd name="T13" fmla="*/ 0 60000 65536"/>
              <a:gd name="T14" fmla="*/ 0 60000 65536"/>
              <a:gd name="T15" fmla="*/ 0 60000 65536"/>
              <a:gd name="T16" fmla="*/ 0 60000 65536"/>
              <a:gd name="T17" fmla="*/ 0 60000 65536"/>
              <a:gd name="T18" fmla="*/ 3163 w 21600"/>
              <a:gd name="T19" fmla="*/ 3163 h 21600"/>
              <a:gd name="T20" fmla="*/ 18437 w 21600"/>
              <a:gd name="T21" fmla="*/ 18437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9250" y="6300"/>
                </a:moveTo>
                <a:cubicBezTo>
                  <a:pt x="17587" y="3177"/>
                  <a:pt x="14338" y="1226"/>
                  <a:pt x="10800" y="1226"/>
                </a:cubicBezTo>
                <a:cubicBezTo>
                  <a:pt x="9119" y="1225"/>
                  <a:pt x="7468" y="1668"/>
                  <a:pt x="6013" y="2508"/>
                </a:cubicBezTo>
                <a:lnTo>
                  <a:pt x="5400" y="1446"/>
                </a:lnTo>
                <a:cubicBezTo>
                  <a:pt x="7042" y="498"/>
                  <a:pt x="8904" y="-1"/>
                  <a:pt x="10800" y="0"/>
                </a:cubicBezTo>
                <a:cubicBezTo>
                  <a:pt x="14791" y="0"/>
                  <a:pt x="18456" y="2201"/>
                  <a:pt x="20332" y="5723"/>
                </a:cubicBezTo>
                <a:lnTo>
                  <a:pt x="22715" y="4454"/>
                </a:lnTo>
                <a:lnTo>
                  <a:pt x="21348" y="8936"/>
                </a:lnTo>
                <a:lnTo>
                  <a:pt x="16867" y="7569"/>
                </a:lnTo>
                <a:lnTo>
                  <a:pt x="19250" y="6300"/>
                </a:lnTo>
                <a:close/>
              </a:path>
            </a:pathLst>
          </a:custGeom>
          <a:gradFill rotWithShape="1">
            <a:gsLst>
              <a:gs pos="0">
                <a:srgbClr val="33CCFF"/>
              </a:gs>
              <a:gs pos="100000">
                <a:srgbClr val="FF0000"/>
              </a:gs>
            </a:gsLst>
            <a:lin ang="0" scaled="1"/>
          </a:gradFill>
          <a:ln w="190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AU" dirty="0"/>
          </a:p>
        </p:txBody>
      </p:sp>
      <p:sp>
        <p:nvSpPr>
          <p:cNvPr id="30725" name="Text Box 3"/>
          <p:cNvSpPr txBox="1">
            <a:spLocks noChangeArrowheads="1"/>
          </p:cNvSpPr>
          <p:nvPr/>
        </p:nvSpPr>
        <p:spPr bwMode="auto">
          <a:xfrm>
            <a:off x="5310187" y="1154569"/>
            <a:ext cx="1665287" cy="523875"/>
          </a:xfrm>
          <a:prstGeom prst="rect">
            <a:avLst/>
          </a:prstGeom>
          <a:solidFill>
            <a:schemeClr val="bg1"/>
          </a:solidFill>
          <a:ln w="190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en-AU" sz="1400" b="1" dirty="0">
                <a:solidFill>
                  <a:srgbClr val="000000"/>
                </a:solidFill>
                <a:latin typeface="Arial Unicode MS" pitchFamily="34" charset="-128"/>
              </a:rPr>
              <a:t>No Capture during </a:t>
            </a:r>
            <a:r>
              <a:rPr lang="en-AU" sz="1400" b="1" dirty="0" smtClean="0">
                <a:solidFill>
                  <a:srgbClr val="000000"/>
                </a:solidFill>
                <a:latin typeface="Arial Unicode MS" pitchFamily="34" charset="-128"/>
              </a:rPr>
              <a:t>Calcination</a:t>
            </a:r>
            <a:endParaRPr lang="en-US" sz="1400" b="1" dirty="0">
              <a:solidFill>
                <a:srgbClr val="000000"/>
              </a:solidFill>
              <a:latin typeface="Arial Unicode MS" pitchFamily="34" charset="-128"/>
            </a:endParaRPr>
          </a:p>
        </p:txBody>
      </p:sp>
      <p:sp>
        <p:nvSpPr>
          <p:cNvPr id="30726" name="AutoShape 5"/>
          <p:cNvSpPr>
            <a:spLocks noChangeArrowheads="1"/>
          </p:cNvSpPr>
          <p:nvPr/>
        </p:nvSpPr>
        <p:spPr bwMode="auto">
          <a:xfrm rot="7827886">
            <a:off x="5926137" y="3465969"/>
            <a:ext cx="1589087" cy="1493837"/>
          </a:xfrm>
          <a:custGeom>
            <a:avLst/>
            <a:gdLst>
              <a:gd name="T0" fmla="*/ 83861933 w 21600"/>
              <a:gd name="T1" fmla="*/ 2192616 h 21600"/>
              <a:gd name="T2" fmla="*/ 34746614 w 21600"/>
              <a:gd name="T3" fmla="*/ 10395293 h 21600"/>
              <a:gd name="T4" fmla="*/ 81804079 w 21600"/>
              <a:gd name="T5" fmla="*/ 8391939 h 21600"/>
              <a:gd name="T6" fmla="*/ 138298566 w 21600"/>
              <a:gd name="T7" fmla="*/ 23419651 h 21600"/>
              <a:gd name="T8" fmla="*/ 129975703 w 21600"/>
              <a:gd name="T9" fmla="*/ 46986467 h 21600"/>
              <a:gd name="T10" fmla="*/ 102693453 w 21600"/>
              <a:gd name="T11" fmla="*/ 39798670 h 21600"/>
              <a:gd name="T12" fmla="*/ 0 60000 65536"/>
              <a:gd name="T13" fmla="*/ 0 60000 65536"/>
              <a:gd name="T14" fmla="*/ 0 60000 65536"/>
              <a:gd name="T15" fmla="*/ 0 60000 65536"/>
              <a:gd name="T16" fmla="*/ 0 60000 65536"/>
              <a:gd name="T17" fmla="*/ 0 60000 65536"/>
              <a:gd name="T18" fmla="*/ 3163 w 21600"/>
              <a:gd name="T19" fmla="*/ 3163 h 21600"/>
              <a:gd name="T20" fmla="*/ 18437 w 21600"/>
              <a:gd name="T21" fmla="*/ 18437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9250" y="6300"/>
                </a:moveTo>
                <a:cubicBezTo>
                  <a:pt x="17587" y="3177"/>
                  <a:pt x="14338" y="1226"/>
                  <a:pt x="10800" y="1226"/>
                </a:cubicBezTo>
                <a:cubicBezTo>
                  <a:pt x="9119" y="1225"/>
                  <a:pt x="7468" y="1668"/>
                  <a:pt x="6013" y="2508"/>
                </a:cubicBezTo>
                <a:lnTo>
                  <a:pt x="5400" y="1446"/>
                </a:lnTo>
                <a:cubicBezTo>
                  <a:pt x="7042" y="498"/>
                  <a:pt x="8904" y="-1"/>
                  <a:pt x="10800" y="0"/>
                </a:cubicBezTo>
                <a:cubicBezTo>
                  <a:pt x="14791" y="0"/>
                  <a:pt x="18456" y="2201"/>
                  <a:pt x="20332" y="5723"/>
                </a:cubicBezTo>
                <a:lnTo>
                  <a:pt x="22715" y="4454"/>
                </a:lnTo>
                <a:lnTo>
                  <a:pt x="21348" y="8936"/>
                </a:lnTo>
                <a:lnTo>
                  <a:pt x="16867" y="7569"/>
                </a:lnTo>
                <a:lnTo>
                  <a:pt x="19250" y="6300"/>
                </a:lnTo>
                <a:close/>
              </a:path>
            </a:pathLst>
          </a:custGeom>
          <a:gradFill rotWithShape="1">
            <a:gsLst>
              <a:gs pos="0">
                <a:srgbClr val="FFFF00"/>
              </a:gs>
              <a:gs pos="100000">
                <a:srgbClr val="33CCFF"/>
              </a:gs>
            </a:gsLst>
            <a:lin ang="0" scaled="1"/>
          </a:gradFill>
          <a:ln w="190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AU" dirty="0"/>
          </a:p>
        </p:txBody>
      </p:sp>
      <p:sp>
        <p:nvSpPr>
          <p:cNvPr id="30727" name="AutoShape 6"/>
          <p:cNvSpPr>
            <a:spLocks noChangeArrowheads="1"/>
          </p:cNvSpPr>
          <p:nvPr/>
        </p:nvSpPr>
        <p:spPr bwMode="auto">
          <a:xfrm rot="521418">
            <a:off x="5956299" y="3478669"/>
            <a:ext cx="1573213" cy="1509712"/>
          </a:xfrm>
          <a:custGeom>
            <a:avLst/>
            <a:gdLst>
              <a:gd name="T0" fmla="*/ 80474457 w 21600"/>
              <a:gd name="T1" fmla="*/ 2292625 h 21600"/>
              <a:gd name="T2" fmla="*/ 33343089 w 21600"/>
              <a:gd name="T3" fmla="*/ 10869294 h 21600"/>
              <a:gd name="T4" fmla="*/ 78499696 w 21600"/>
              <a:gd name="T5" fmla="*/ 8774660 h 21600"/>
              <a:gd name="T6" fmla="*/ 132712136 w 21600"/>
              <a:gd name="T7" fmla="*/ 24487600 h 21600"/>
              <a:gd name="T8" fmla="*/ 124725437 w 21600"/>
              <a:gd name="T9" fmla="*/ 49129076 h 21600"/>
              <a:gd name="T10" fmla="*/ 98545246 w 21600"/>
              <a:gd name="T11" fmla="*/ 41613532 h 21600"/>
              <a:gd name="T12" fmla="*/ 0 60000 65536"/>
              <a:gd name="T13" fmla="*/ 0 60000 65536"/>
              <a:gd name="T14" fmla="*/ 0 60000 65536"/>
              <a:gd name="T15" fmla="*/ 0 60000 65536"/>
              <a:gd name="T16" fmla="*/ 0 60000 65536"/>
              <a:gd name="T17" fmla="*/ 0 60000 65536"/>
              <a:gd name="T18" fmla="*/ 3163 w 21600"/>
              <a:gd name="T19" fmla="*/ 3163 h 21600"/>
              <a:gd name="T20" fmla="*/ 18437 w 21600"/>
              <a:gd name="T21" fmla="*/ 18437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9250" y="6300"/>
                </a:moveTo>
                <a:cubicBezTo>
                  <a:pt x="17587" y="3177"/>
                  <a:pt x="14338" y="1226"/>
                  <a:pt x="10800" y="1226"/>
                </a:cubicBezTo>
                <a:cubicBezTo>
                  <a:pt x="9119" y="1225"/>
                  <a:pt x="7468" y="1668"/>
                  <a:pt x="6013" y="2508"/>
                </a:cubicBezTo>
                <a:lnTo>
                  <a:pt x="5400" y="1446"/>
                </a:lnTo>
                <a:cubicBezTo>
                  <a:pt x="7042" y="498"/>
                  <a:pt x="8904" y="-1"/>
                  <a:pt x="10800" y="0"/>
                </a:cubicBezTo>
                <a:cubicBezTo>
                  <a:pt x="14791" y="0"/>
                  <a:pt x="18456" y="2201"/>
                  <a:pt x="20332" y="5723"/>
                </a:cubicBezTo>
                <a:lnTo>
                  <a:pt x="22715" y="4454"/>
                </a:lnTo>
                <a:lnTo>
                  <a:pt x="21348" y="8936"/>
                </a:lnTo>
                <a:lnTo>
                  <a:pt x="16867" y="7569"/>
                </a:lnTo>
                <a:lnTo>
                  <a:pt x="19250" y="6300"/>
                </a:lnTo>
                <a:close/>
              </a:path>
            </a:pathLst>
          </a:custGeom>
          <a:gradFill rotWithShape="1">
            <a:gsLst>
              <a:gs pos="0">
                <a:srgbClr val="FF0000"/>
              </a:gs>
              <a:gs pos="100000">
                <a:srgbClr val="FFFF00"/>
              </a:gs>
            </a:gsLst>
            <a:lin ang="0" scaled="1"/>
          </a:gradFill>
          <a:ln w="190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AU" dirty="0"/>
          </a:p>
        </p:txBody>
      </p:sp>
      <p:sp>
        <p:nvSpPr>
          <p:cNvPr id="30728" name="AutoShape 7"/>
          <p:cNvSpPr>
            <a:spLocks noChangeArrowheads="1"/>
          </p:cNvSpPr>
          <p:nvPr/>
        </p:nvSpPr>
        <p:spPr bwMode="auto">
          <a:xfrm rot="5572625" flipH="1">
            <a:off x="5643039" y="1890358"/>
            <a:ext cx="1656650" cy="1682839"/>
          </a:xfrm>
          <a:custGeom>
            <a:avLst/>
            <a:gdLst>
              <a:gd name="T0" fmla="*/ 42164703 w 21600"/>
              <a:gd name="T1" fmla="*/ 667470 h 21600"/>
              <a:gd name="T2" fmla="*/ 4533713 w 21600"/>
              <a:gd name="T3" fmla="*/ 46063149 h 21600"/>
              <a:gd name="T4" fmla="*/ 43053965 w 21600"/>
              <a:gd name="T5" fmla="*/ 7920255 h 21600"/>
              <a:gd name="T6" fmla="*/ 102083631 w 21600"/>
              <a:gd name="T7" fmla="*/ 20630817 h 21600"/>
              <a:gd name="T8" fmla="*/ 97128219 w 21600"/>
              <a:gd name="T9" fmla="*/ 46539924 h 21600"/>
              <a:gd name="T10" fmla="*/ 75958732 w 21600"/>
              <a:gd name="T11" fmla="*/ 40481931 h 21600"/>
              <a:gd name="T12" fmla="*/ 0 60000 65536"/>
              <a:gd name="T13" fmla="*/ 0 60000 65536"/>
              <a:gd name="T14" fmla="*/ 0 60000 65536"/>
              <a:gd name="T15" fmla="*/ 0 60000 65536"/>
              <a:gd name="T16" fmla="*/ 0 60000 65536"/>
              <a:gd name="T17" fmla="*/ 0 60000 65536"/>
              <a:gd name="T18" fmla="*/ 3163 w 21600"/>
              <a:gd name="T19" fmla="*/ 3163 h 21600"/>
              <a:gd name="T20" fmla="*/ 18437 w 21600"/>
              <a:gd name="T21" fmla="*/ 18437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8863" y="5793"/>
                </a:moveTo>
                <a:cubicBezTo>
                  <a:pt x="17132" y="3004"/>
                  <a:pt x="14082" y="1308"/>
                  <a:pt x="10800" y="1308"/>
                </a:cubicBezTo>
                <a:cubicBezTo>
                  <a:pt x="6490" y="1307"/>
                  <a:pt x="2721" y="4211"/>
                  <a:pt x="1621" y="8378"/>
                </a:cubicBezTo>
                <a:lnTo>
                  <a:pt x="357" y="8045"/>
                </a:lnTo>
                <a:cubicBezTo>
                  <a:pt x="1608" y="3303"/>
                  <a:pt x="5896" y="-1"/>
                  <a:pt x="10800" y="0"/>
                </a:cubicBezTo>
                <a:cubicBezTo>
                  <a:pt x="14535" y="0"/>
                  <a:pt x="18004" y="1929"/>
                  <a:pt x="19975" y="5103"/>
                </a:cubicBezTo>
                <a:lnTo>
                  <a:pt x="22269" y="3678"/>
                </a:lnTo>
                <a:lnTo>
                  <a:pt x="21188" y="8297"/>
                </a:lnTo>
                <a:lnTo>
                  <a:pt x="16570" y="7217"/>
                </a:lnTo>
                <a:lnTo>
                  <a:pt x="18863" y="5793"/>
                </a:lnTo>
                <a:close/>
              </a:path>
            </a:pathLst>
          </a:custGeom>
          <a:gradFill rotWithShape="1">
            <a:gsLst>
              <a:gs pos="0">
                <a:srgbClr val="FFFF99"/>
              </a:gs>
              <a:gs pos="100000">
                <a:schemeClr val="bg1"/>
              </a:gs>
            </a:gsLst>
            <a:lin ang="0" scaled="1"/>
          </a:gradFill>
          <a:ln w="190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endParaRPr lang="en-AU" dirty="0"/>
          </a:p>
        </p:txBody>
      </p:sp>
      <p:sp>
        <p:nvSpPr>
          <p:cNvPr id="30729" name="Text Box 9"/>
          <p:cNvSpPr txBox="1">
            <a:spLocks noChangeArrowheads="1"/>
          </p:cNvSpPr>
          <p:nvPr/>
        </p:nvSpPr>
        <p:spPr bwMode="auto">
          <a:xfrm>
            <a:off x="6183312" y="1864181"/>
            <a:ext cx="522287" cy="277813"/>
          </a:xfrm>
          <a:prstGeom prst="rect">
            <a:avLst/>
          </a:prstGeom>
          <a:solidFill>
            <a:srgbClr val="C0C0C0"/>
          </a:solidFill>
          <a:ln w="190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en-AU" sz="1200" b="1" dirty="0">
                <a:solidFill>
                  <a:srgbClr val="000000"/>
                </a:solidFill>
                <a:latin typeface="Arial Unicode MS" pitchFamily="34" charset="-128"/>
              </a:rPr>
              <a:t>CO</a:t>
            </a:r>
            <a:r>
              <a:rPr lang="en-AU" sz="1200" b="1" baseline="-25000" dirty="0">
                <a:solidFill>
                  <a:srgbClr val="000000"/>
                </a:solidFill>
                <a:latin typeface="Arial Unicode MS" pitchFamily="34" charset="-128"/>
              </a:rPr>
              <a:t>2</a:t>
            </a:r>
            <a:endParaRPr lang="en-US" sz="1200" b="1" baseline="-25000" dirty="0">
              <a:solidFill>
                <a:srgbClr val="000000"/>
              </a:solidFill>
              <a:latin typeface="Arial Unicode MS" pitchFamily="34" charset="-128"/>
            </a:endParaRPr>
          </a:p>
        </p:txBody>
      </p:sp>
      <p:sp>
        <p:nvSpPr>
          <p:cNvPr id="30737" name="Text Box 17"/>
          <p:cNvSpPr txBox="1">
            <a:spLocks noChangeArrowheads="1"/>
          </p:cNvSpPr>
          <p:nvPr/>
        </p:nvSpPr>
        <p:spPr bwMode="auto">
          <a:xfrm>
            <a:off x="4748212" y="5336044"/>
            <a:ext cx="3514725" cy="523875"/>
          </a:xfrm>
          <a:prstGeom prst="rect">
            <a:avLst/>
          </a:prstGeom>
          <a:solidFill>
            <a:schemeClr val="bg1"/>
          </a:solidFill>
          <a:ln w="190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en-AU" sz="1400" b="1" dirty="0">
                <a:solidFill>
                  <a:srgbClr val="000000"/>
                </a:solidFill>
                <a:latin typeface="Arial Unicode MS" pitchFamily="34" charset="-128"/>
              </a:rPr>
              <a:t>Carbon neutral except for </a:t>
            </a:r>
            <a:r>
              <a:rPr lang="en-AU" sz="1400" b="1" dirty="0" smtClean="0">
                <a:solidFill>
                  <a:srgbClr val="000000"/>
                </a:solidFill>
                <a:latin typeface="Arial Unicode MS" pitchFamily="34" charset="-128"/>
              </a:rPr>
              <a:t>process </a:t>
            </a:r>
            <a:r>
              <a:rPr lang="en-AU" sz="1400" b="1" dirty="0">
                <a:solidFill>
                  <a:srgbClr val="000000"/>
                </a:solidFill>
                <a:latin typeface="Arial Unicode MS" pitchFamily="34" charset="-128"/>
              </a:rPr>
              <a:t>emissions</a:t>
            </a:r>
            <a:endParaRPr lang="en-US" sz="1400" b="1" dirty="0">
              <a:solidFill>
                <a:srgbClr val="000000"/>
              </a:solidFill>
              <a:latin typeface="Arial Unicode MS" pitchFamily="34" charset="-128"/>
            </a:endParaRPr>
          </a:p>
        </p:txBody>
      </p:sp>
      <p:sp>
        <p:nvSpPr>
          <p:cNvPr id="30739" name="Text Box 19"/>
          <p:cNvSpPr txBox="1">
            <a:spLocks noChangeArrowheads="1"/>
          </p:cNvSpPr>
          <p:nvPr/>
        </p:nvSpPr>
        <p:spPr bwMode="auto">
          <a:xfrm>
            <a:off x="1349375" y="5965148"/>
            <a:ext cx="5830888" cy="368300"/>
          </a:xfrm>
          <a:prstGeom prst="rect">
            <a:avLst/>
          </a:prstGeom>
          <a:solidFill>
            <a:srgbClr val="FFCC99"/>
          </a:solidFill>
          <a:ln w="190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en-AU" b="1" dirty="0">
                <a:solidFill>
                  <a:srgbClr val="000000"/>
                </a:solidFill>
                <a:latin typeface="Arial Unicode MS" pitchFamily="34" charset="-128"/>
              </a:rPr>
              <a:t>Use of non fossil fuels =&gt; Low or no process emissions</a:t>
            </a:r>
            <a:endParaRPr lang="en-US" b="1" dirty="0">
              <a:solidFill>
                <a:srgbClr val="000000"/>
              </a:solidFill>
              <a:latin typeface="Arial Unicode MS" pitchFamily="34" charset="-128"/>
            </a:endParaRPr>
          </a:p>
        </p:txBody>
      </p:sp>
      <p:sp>
        <p:nvSpPr>
          <p:cNvPr id="30740" name="Text Box 20"/>
          <p:cNvSpPr txBox="1">
            <a:spLocks noChangeArrowheads="1"/>
          </p:cNvSpPr>
          <p:nvPr/>
        </p:nvSpPr>
        <p:spPr bwMode="auto">
          <a:xfrm>
            <a:off x="7380287" y="4135894"/>
            <a:ext cx="523875" cy="277812"/>
          </a:xfrm>
          <a:prstGeom prst="rect">
            <a:avLst/>
          </a:prstGeom>
          <a:solidFill>
            <a:srgbClr val="FFCC99"/>
          </a:solidFill>
          <a:ln w="190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en-AU" sz="1200" b="1" dirty="0">
                <a:solidFill>
                  <a:srgbClr val="000000"/>
                </a:solidFill>
                <a:latin typeface="Arial Unicode MS" pitchFamily="34" charset="-128"/>
              </a:rPr>
              <a:t>MgO</a:t>
            </a:r>
            <a:endParaRPr lang="en-US" sz="1200" b="1" dirty="0">
              <a:solidFill>
                <a:srgbClr val="000000"/>
              </a:solidFill>
              <a:latin typeface="Arial Unicode MS" pitchFamily="34" charset="-128"/>
            </a:endParaRPr>
          </a:p>
        </p:txBody>
      </p:sp>
      <p:sp>
        <p:nvSpPr>
          <p:cNvPr id="30744" name="Text Box 29"/>
          <p:cNvSpPr txBox="1">
            <a:spLocks noChangeArrowheads="1"/>
          </p:cNvSpPr>
          <p:nvPr/>
        </p:nvSpPr>
        <p:spPr bwMode="auto">
          <a:xfrm>
            <a:off x="5022849" y="3775531"/>
            <a:ext cx="517525" cy="276225"/>
          </a:xfrm>
          <a:prstGeom prst="rect">
            <a:avLst/>
          </a:prstGeom>
          <a:solidFill>
            <a:srgbClr val="99CCFF"/>
          </a:solidFill>
          <a:ln w="190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en-AU" sz="1200" b="1" dirty="0">
                <a:solidFill>
                  <a:srgbClr val="000000"/>
                </a:solidFill>
                <a:latin typeface="Arial Unicode MS" pitchFamily="34" charset="-128"/>
              </a:rPr>
              <a:t>H</a:t>
            </a:r>
            <a:r>
              <a:rPr lang="en-AU" sz="1200" b="1" baseline="-25000" dirty="0">
                <a:solidFill>
                  <a:srgbClr val="000000"/>
                </a:solidFill>
                <a:latin typeface="Arial Unicode MS" pitchFamily="34" charset="-128"/>
              </a:rPr>
              <a:t>2</a:t>
            </a:r>
            <a:r>
              <a:rPr lang="en-AU" sz="1200" b="1" dirty="0">
                <a:solidFill>
                  <a:srgbClr val="000000"/>
                </a:solidFill>
                <a:latin typeface="Arial Unicode MS" pitchFamily="34" charset="-128"/>
              </a:rPr>
              <a:t>O</a:t>
            </a:r>
            <a:endParaRPr lang="en-US" sz="1200" b="1" dirty="0">
              <a:solidFill>
                <a:srgbClr val="000000"/>
              </a:solidFill>
              <a:latin typeface="Arial Unicode MS" pitchFamily="34" charset="-128"/>
            </a:endParaRPr>
          </a:p>
        </p:txBody>
      </p:sp>
      <p:sp>
        <p:nvSpPr>
          <p:cNvPr id="30745" name="Text Box 31"/>
          <p:cNvSpPr txBox="1">
            <a:spLocks noChangeArrowheads="1"/>
          </p:cNvSpPr>
          <p:nvPr/>
        </p:nvSpPr>
        <p:spPr bwMode="auto">
          <a:xfrm>
            <a:off x="5530849" y="4761369"/>
            <a:ext cx="827088" cy="276225"/>
          </a:xfrm>
          <a:prstGeom prst="rect">
            <a:avLst/>
          </a:prstGeom>
          <a:solidFill>
            <a:srgbClr val="CCFFFF"/>
          </a:solidFill>
          <a:ln w="190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en-AU" sz="1200" b="1" dirty="0">
                <a:solidFill>
                  <a:srgbClr val="000000"/>
                </a:solidFill>
                <a:latin typeface="Arial Unicode MS" pitchFamily="34" charset="-128"/>
              </a:rPr>
              <a:t>Mg(OH)2</a:t>
            </a:r>
            <a:endParaRPr lang="en-US" sz="1200" b="1" dirty="0">
              <a:solidFill>
                <a:srgbClr val="000000"/>
              </a:solidFill>
              <a:latin typeface="Arial Unicode MS" pitchFamily="34" charset="-128"/>
            </a:endParaRPr>
          </a:p>
        </p:txBody>
      </p:sp>
      <p:sp>
        <p:nvSpPr>
          <p:cNvPr id="30746" name="AutoShape 32"/>
          <p:cNvSpPr>
            <a:spLocks noChangeArrowheads="1"/>
          </p:cNvSpPr>
          <p:nvPr/>
        </p:nvSpPr>
        <p:spPr bwMode="auto">
          <a:xfrm rot="3486548" flipV="1">
            <a:off x="6704012" y="2149931"/>
            <a:ext cx="1624012" cy="1462088"/>
          </a:xfrm>
          <a:custGeom>
            <a:avLst/>
            <a:gdLst>
              <a:gd name="T0" fmla="*/ 112319335 w 21600"/>
              <a:gd name="T1" fmla="*/ 14367454 h 21600"/>
              <a:gd name="T2" fmla="*/ 91315523 w 21600"/>
              <a:gd name="T3" fmla="*/ 7088544 h 21600"/>
              <a:gd name="T4" fmla="*/ 107197503 w 21600"/>
              <a:gd name="T5" fmla="*/ 19043468 h 21600"/>
              <a:gd name="T6" fmla="*/ 141363856 w 21600"/>
              <a:gd name="T7" fmla="*/ 22911834 h 21600"/>
              <a:gd name="T8" fmla="*/ 132856522 w 21600"/>
              <a:gd name="T9" fmla="*/ 45967642 h 21600"/>
              <a:gd name="T10" fmla="*/ 104969580 w 21600"/>
              <a:gd name="T11" fmla="*/ 38935700 h 21600"/>
              <a:gd name="T12" fmla="*/ 0 60000 65536"/>
              <a:gd name="T13" fmla="*/ 0 60000 65536"/>
              <a:gd name="T14" fmla="*/ 0 60000 65536"/>
              <a:gd name="T15" fmla="*/ 0 60000 65536"/>
              <a:gd name="T16" fmla="*/ 0 60000 65536"/>
              <a:gd name="T17" fmla="*/ 0 60000 65536"/>
              <a:gd name="T18" fmla="*/ 3163 w 21600"/>
              <a:gd name="T19" fmla="*/ 3163 h 21600"/>
              <a:gd name="T20" fmla="*/ 18437 w 21600"/>
              <a:gd name="T21" fmla="*/ 18437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9250" y="6300"/>
                </a:moveTo>
                <a:cubicBezTo>
                  <a:pt x="18202" y="4332"/>
                  <a:pt x="16501" y="2792"/>
                  <a:pt x="14440" y="1944"/>
                </a:cubicBezTo>
                <a:lnTo>
                  <a:pt x="14906" y="811"/>
                </a:lnTo>
                <a:cubicBezTo>
                  <a:pt x="17231" y="1767"/>
                  <a:pt x="19150" y="3504"/>
                  <a:pt x="20332" y="5723"/>
                </a:cubicBezTo>
                <a:lnTo>
                  <a:pt x="22715" y="4454"/>
                </a:lnTo>
                <a:lnTo>
                  <a:pt x="21348" y="8936"/>
                </a:lnTo>
                <a:lnTo>
                  <a:pt x="16867" y="7569"/>
                </a:lnTo>
                <a:lnTo>
                  <a:pt x="19250" y="6300"/>
                </a:lnTo>
                <a:close/>
              </a:path>
            </a:pathLst>
          </a:custGeom>
          <a:gradFill rotWithShape="1">
            <a:gsLst>
              <a:gs pos="0">
                <a:srgbClr val="FFFF00"/>
              </a:gs>
              <a:gs pos="100000">
                <a:srgbClr val="33CCFF"/>
              </a:gs>
            </a:gsLst>
            <a:lin ang="0" scaled="1"/>
          </a:gradFill>
          <a:ln w="190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AU" dirty="0"/>
          </a:p>
        </p:txBody>
      </p:sp>
      <p:sp>
        <p:nvSpPr>
          <p:cNvPr id="30747" name="Text Box 34"/>
          <p:cNvSpPr txBox="1">
            <a:spLocks noChangeArrowheads="1"/>
          </p:cNvSpPr>
          <p:nvPr/>
        </p:nvSpPr>
        <p:spPr bwMode="auto">
          <a:xfrm>
            <a:off x="7800974" y="3467556"/>
            <a:ext cx="515938" cy="277813"/>
          </a:xfrm>
          <a:prstGeom prst="rect">
            <a:avLst/>
          </a:prstGeom>
          <a:solidFill>
            <a:srgbClr val="99CCFF"/>
          </a:solidFill>
          <a:ln w="190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en-AU" sz="1200" b="1" dirty="0">
                <a:solidFill>
                  <a:srgbClr val="000000"/>
                </a:solidFill>
                <a:latin typeface="Arial Unicode MS" pitchFamily="34" charset="-128"/>
              </a:rPr>
              <a:t>H</a:t>
            </a:r>
            <a:r>
              <a:rPr lang="en-AU" sz="1200" b="1" baseline="-25000" dirty="0">
                <a:solidFill>
                  <a:srgbClr val="000000"/>
                </a:solidFill>
                <a:latin typeface="Arial Unicode MS" pitchFamily="34" charset="-128"/>
              </a:rPr>
              <a:t>2</a:t>
            </a:r>
            <a:r>
              <a:rPr lang="en-AU" sz="1200" b="1" dirty="0">
                <a:solidFill>
                  <a:srgbClr val="000000"/>
                </a:solidFill>
                <a:latin typeface="Arial Unicode MS" pitchFamily="34" charset="-128"/>
              </a:rPr>
              <a:t>O</a:t>
            </a:r>
            <a:endParaRPr lang="en-US" sz="1200" b="1" dirty="0">
              <a:solidFill>
                <a:srgbClr val="000000"/>
              </a:solidFill>
              <a:latin typeface="Arial Unicode MS" pitchFamily="34" charset="-128"/>
            </a:endParaRPr>
          </a:p>
        </p:txBody>
      </p:sp>
      <p:sp>
        <p:nvSpPr>
          <p:cNvPr id="30753" name="Rectangle 37"/>
          <p:cNvSpPr>
            <a:spLocks noChangeArrowheads="1"/>
          </p:cNvSpPr>
          <p:nvPr/>
        </p:nvSpPr>
        <p:spPr bwMode="auto">
          <a:xfrm>
            <a:off x="5753099" y="2195969"/>
            <a:ext cx="1281113"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AU" sz="1400" b="1" dirty="0"/>
              <a:t>Net Emissions </a:t>
            </a:r>
            <a:r>
              <a:rPr lang="en-AU" sz="1400" b="1" dirty="0" smtClean="0"/>
              <a:t>0.385 Kg </a:t>
            </a:r>
            <a:r>
              <a:rPr lang="en-AU" sz="1400" b="1" dirty="0"/>
              <a:t>CO</a:t>
            </a:r>
            <a:r>
              <a:rPr lang="en-AU" sz="1400" b="1" baseline="-25000" dirty="0"/>
              <a:t>2</a:t>
            </a:r>
            <a:r>
              <a:rPr lang="en-AU" sz="1400" b="1" dirty="0"/>
              <a:t>/Kg product</a:t>
            </a:r>
          </a:p>
        </p:txBody>
      </p:sp>
      <p:sp>
        <p:nvSpPr>
          <p:cNvPr id="30755" name="TextBox 39"/>
          <p:cNvSpPr txBox="1">
            <a:spLocks noChangeArrowheads="1"/>
          </p:cNvSpPr>
          <p:nvPr/>
        </p:nvSpPr>
        <p:spPr bwMode="auto">
          <a:xfrm>
            <a:off x="1285875" y="6333448"/>
            <a:ext cx="5995987"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en-AU" sz="1100" baseline="30000" dirty="0"/>
              <a:t>17</a:t>
            </a:r>
            <a:r>
              <a:rPr lang="en-AU" sz="1100" dirty="0"/>
              <a:t> </a:t>
            </a:r>
            <a:r>
              <a:rPr lang="en-AU" sz="1200" dirty="0"/>
              <a:t>Source Data: http://www.tececo.com/files/spreadsheets/TecEcoCementLCA14Feb2011.xls</a:t>
            </a:r>
          </a:p>
        </p:txBody>
      </p:sp>
      <p:sp>
        <p:nvSpPr>
          <p:cNvPr id="30757" name="AutoShape 35"/>
          <p:cNvSpPr>
            <a:spLocks noChangeArrowheads="1"/>
          </p:cNvSpPr>
          <p:nvPr/>
        </p:nvSpPr>
        <p:spPr bwMode="auto">
          <a:xfrm rot="-1598705" flipH="1" flipV="1">
            <a:off x="6238874" y="3877131"/>
            <a:ext cx="1577975" cy="1258888"/>
          </a:xfrm>
          <a:custGeom>
            <a:avLst/>
            <a:gdLst>
              <a:gd name="T0" fmla="*/ 109128545 w 21600"/>
              <a:gd name="T1" fmla="*/ 12388496 h 21600"/>
              <a:gd name="T2" fmla="*/ 88721413 w 21600"/>
              <a:gd name="T3" fmla="*/ 6112176 h 21600"/>
              <a:gd name="T4" fmla="*/ 104152215 w 21600"/>
              <a:gd name="T5" fmla="*/ 16420440 h 21600"/>
              <a:gd name="T6" fmla="*/ 137347963 w 21600"/>
              <a:gd name="T7" fmla="*/ 19755982 h 21600"/>
              <a:gd name="T8" fmla="*/ 129082307 w 21600"/>
              <a:gd name="T9" fmla="*/ 39636107 h 21600"/>
              <a:gd name="T10" fmla="*/ 101987583 w 21600"/>
              <a:gd name="T11" fmla="*/ 33572737 h 21600"/>
              <a:gd name="T12" fmla="*/ 0 60000 65536"/>
              <a:gd name="T13" fmla="*/ 0 60000 65536"/>
              <a:gd name="T14" fmla="*/ 0 60000 65536"/>
              <a:gd name="T15" fmla="*/ 0 60000 65536"/>
              <a:gd name="T16" fmla="*/ 0 60000 65536"/>
              <a:gd name="T17" fmla="*/ 0 60000 65536"/>
              <a:gd name="T18" fmla="*/ 3163 w 21600"/>
              <a:gd name="T19" fmla="*/ 3163 h 21600"/>
              <a:gd name="T20" fmla="*/ 18437 w 21600"/>
              <a:gd name="T21" fmla="*/ 18437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9250" y="6300"/>
                </a:moveTo>
                <a:cubicBezTo>
                  <a:pt x="18202" y="4332"/>
                  <a:pt x="16501" y="2792"/>
                  <a:pt x="14440" y="1944"/>
                </a:cubicBezTo>
                <a:lnTo>
                  <a:pt x="14906" y="811"/>
                </a:lnTo>
                <a:cubicBezTo>
                  <a:pt x="17231" y="1767"/>
                  <a:pt x="19150" y="3504"/>
                  <a:pt x="20332" y="5723"/>
                </a:cubicBezTo>
                <a:lnTo>
                  <a:pt x="22715" y="4454"/>
                </a:lnTo>
                <a:lnTo>
                  <a:pt x="21348" y="8936"/>
                </a:lnTo>
                <a:lnTo>
                  <a:pt x="16867" y="7569"/>
                </a:lnTo>
                <a:lnTo>
                  <a:pt x="19250" y="6300"/>
                </a:lnTo>
                <a:close/>
              </a:path>
            </a:pathLst>
          </a:custGeom>
          <a:gradFill rotWithShape="1">
            <a:gsLst>
              <a:gs pos="0">
                <a:srgbClr val="FFFF00"/>
              </a:gs>
              <a:gs pos="100000">
                <a:srgbClr val="33CCFF"/>
              </a:gs>
            </a:gsLst>
            <a:lin ang="0" scaled="1"/>
          </a:gradFill>
          <a:ln w="190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AU" dirty="0"/>
          </a:p>
        </p:txBody>
      </p:sp>
      <p:sp>
        <p:nvSpPr>
          <p:cNvPr id="30761" name="Rectangle 46"/>
          <p:cNvSpPr>
            <a:spLocks noChangeArrowheads="1"/>
          </p:cNvSpPr>
          <p:nvPr/>
        </p:nvSpPr>
        <p:spPr bwMode="auto">
          <a:xfrm>
            <a:off x="6064249" y="3954919"/>
            <a:ext cx="1217613"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AU" sz="1400" b="1" dirty="0">
                <a:solidFill>
                  <a:srgbClr val="000000"/>
                </a:solidFill>
              </a:rPr>
              <a:t>Net Energy </a:t>
            </a:r>
            <a:r>
              <a:rPr lang="en-AU" sz="1400" b="1" dirty="0" smtClean="0">
                <a:solidFill>
                  <a:srgbClr val="000000"/>
                </a:solidFill>
              </a:rPr>
              <a:t>7435 </a:t>
            </a:r>
            <a:r>
              <a:rPr lang="en-AU" sz="1400" b="1" dirty="0">
                <a:solidFill>
                  <a:srgbClr val="000000"/>
                </a:solidFill>
              </a:rPr>
              <a:t>kJ/kg product</a:t>
            </a:r>
          </a:p>
        </p:txBody>
      </p:sp>
      <p:sp>
        <p:nvSpPr>
          <p:cNvPr id="30762" name="TextBox 2"/>
          <p:cNvSpPr txBox="1">
            <a:spLocks noChangeArrowheads="1"/>
          </p:cNvSpPr>
          <p:nvPr/>
        </p:nvSpPr>
        <p:spPr bwMode="auto">
          <a:xfrm>
            <a:off x="7335837" y="1402219"/>
            <a:ext cx="134844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en-US" sz="2800" dirty="0"/>
              <a:t>&lt;</a:t>
            </a:r>
            <a:r>
              <a:rPr lang="en-US" sz="3200" dirty="0" smtClean="0"/>
              <a:t>450</a:t>
            </a:r>
            <a:r>
              <a:rPr lang="en-US" sz="3200" baseline="30000" dirty="0" smtClean="0"/>
              <a:t>0</a:t>
            </a:r>
            <a:r>
              <a:rPr lang="en-US" sz="3200" dirty="0" smtClean="0"/>
              <a:t>C</a:t>
            </a:r>
            <a:endParaRPr lang="en-AU" sz="2800" dirty="0"/>
          </a:p>
        </p:txBody>
      </p:sp>
      <p:sp>
        <p:nvSpPr>
          <p:cNvPr id="30763" name="Title 30"/>
          <p:cNvSpPr>
            <a:spLocks noGrp="1"/>
          </p:cNvSpPr>
          <p:nvPr>
            <p:ph type="title"/>
          </p:nvPr>
        </p:nvSpPr>
        <p:spPr>
          <a:xfrm>
            <a:off x="277813" y="0"/>
            <a:ext cx="8707437" cy="1227139"/>
          </a:xfrm>
        </p:spPr>
        <p:txBody>
          <a:bodyPr/>
          <a:lstStyle/>
          <a:p>
            <a:r>
              <a:rPr lang="en-AU" sz="3600" dirty="0" smtClean="0"/>
              <a:t>The Potential of CO</a:t>
            </a:r>
            <a:r>
              <a:rPr lang="en-AU" sz="3600" baseline="-25000" dirty="0" smtClean="0"/>
              <a:t>2 </a:t>
            </a:r>
            <a:r>
              <a:rPr lang="en-AU" sz="3600" dirty="0" smtClean="0"/>
              <a:t>Release and Capture - Nesquehonite (MgCO</a:t>
            </a:r>
            <a:r>
              <a:rPr lang="en-AU" sz="3600" baseline="-25000" dirty="0" smtClean="0"/>
              <a:t>3</a:t>
            </a:r>
            <a:r>
              <a:rPr lang="en-AU" sz="3600" dirty="0" smtClean="0"/>
              <a:t>.3H</a:t>
            </a:r>
            <a:r>
              <a:rPr lang="en-AU" sz="3600" baseline="-25000" dirty="0" smtClean="0"/>
              <a:t>2</a:t>
            </a:r>
            <a:r>
              <a:rPr lang="en-AU" sz="3600" dirty="0" smtClean="0"/>
              <a:t>O) (N-Mg) Route</a:t>
            </a:r>
          </a:p>
        </p:txBody>
      </p:sp>
      <p:sp>
        <p:nvSpPr>
          <p:cNvPr id="6" name="Slide Number Placeholder 5"/>
          <p:cNvSpPr>
            <a:spLocks noGrp="1"/>
          </p:cNvSpPr>
          <p:nvPr>
            <p:ph type="sldNum" sz="quarter" idx="11"/>
          </p:nvPr>
        </p:nvSpPr>
        <p:spPr/>
        <p:txBody>
          <a:bodyPr/>
          <a:lstStyle/>
          <a:p>
            <a:pPr>
              <a:defRPr/>
            </a:pPr>
            <a:fld id="{C3A60F84-A621-45A6-A77F-BF5CBA029A59}" type="slidenum">
              <a:rPr lang="en-AU" smtClean="0"/>
              <a:pPr>
                <a:defRPr/>
              </a:pPr>
              <a:t>58</a:t>
            </a:fld>
            <a:endParaRPr lang="en-AU" dirty="0"/>
          </a:p>
        </p:txBody>
      </p:sp>
      <p:sp>
        <p:nvSpPr>
          <p:cNvPr id="30743" name="Text Box 26"/>
          <p:cNvSpPr txBox="1">
            <a:spLocks noChangeArrowheads="1"/>
          </p:cNvSpPr>
          <p:nvPr/>
        </p:nvSpPr>
        <p:spPr bwMode="auto">
          <a:xfrm>
            <a:off x="6977062" y="4975681"/>
            <a:ext cx="508000" cy="277813"/>
          </a:xfrm>
          <a:prstGeom prst="rect">
            <a:avLst/>
          </a:prstGeom>
          <a:solidFill>
            <a:srgbClr val="99CCFF"/>
          </a:solidFill>
          <a:ln w="190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en-AU" sz="1200" b="1" dirty="0">
                <a:solidFill>
                  <a:srgbClr val="000000"/>
                </a:solidFill>
                <a:latin typeface="Arial Unicode MS" pitchFamily="34" charset="-128"/>
              </a:rPr>
              <a:t>H</a:t>
            </a:r>
            <a:r>
              <a:rPr lang="en-AU" sz="1200" b="1" baseline="-25000" dirty="0">
                <a:solidFill>
                  <a:srgbClr val="000000"/>
                </a:solidFill>
                <a:latin typeface="Arial Unicode MS" pitchFamily="34" charset="-128"/>
              </a:rPr>
              <a:t>2</a:t>
            </a:r>
            <a:r>
              <a:rPr lang="en-AU" sz="1200" b="1" dirty="0">
                <a:solidFill>
                  <a:srgbClr val="000000"/>
                </a:solidFill>
                <a:latin typeface="Arial Unicode MS" pitchFamily="34" charset="-128"/>
              </a:rPr>
              <a:t>O</a:t>
            </a:r>
            <a:endParaRPr lang="en-US" sz="1200" b="1" dirty="0">
              <a:solidFill>
                <a:srgbClr val="000000"/>
              </a:solidFill>
              <a:latin typeface="Arial Unicode MS" pitchFamily="34" charset="-128"/>
            </a:endParaRPr>
          </a:p>
        </p:txBody>
      </p:sp>
      <p:sp>
        <p:nvSpPr>
          <p:cNvPr id="48" name="AutoShape 35"/>
          <p:cNvSpPr>
            <a:spLocks noChangeArrowheads="1"/>
          </p:cNvSpPr>
          <p:nvPr/>
        </p:nvSpPr>
        <p:spPr bwMode="auto">
          <a:xfrm rot="970362" flipV="1">
            <a:off x="46038" y="2729368"/>
            <a:ext cx="1787525" cy="1643062"/>
          </a:xfrm>
          <a:custGeom>
            <a:avLst/>
            <a:gdLst>
              <a:gd name="T0" fmla="*/ 123602057 w 21600"/>
              <a:gd name="T1" fmla="*/ 16161122 h 21600"/>
              <a:gd name="T2" fmla="*/ 100488366 w 21600"/>
              <a:gd name="T3" fmla="*/ 7973496 h 21600"/>
              <a:gd name="T4" fmla="*/ 117965726 w 21600"/>
              <a:gd name="T5" fmla="*/ 21420901 h 21600"/>
              <a:gd name="T6" fmla="*/ 155564163 w 21600"/>
              <a:gd name="T7" fmla="*/ 25772204 h 21600"/>
              <a:gd name="T8" fmla="*/ 146202249 w 21600"/>
              <a:gd name="T9" fmla="*/ 51706356 h 21600"/>
              <a:gd name="T10" fmla="*/ 115514003 w 21600"/>
              <a:gd name="T11" fmla="*/ 43796529 h 21600"/>
              <a:gd name="T12" fmla="*/ 0 60000 65536"/>
              <a:gd name="T13" fmla="*/ 0 60000 65536"/>
              <a:gd name="T14" fmla="*/ 0 60000 65536"/>
              <a:gd name="T15" fmla="*/ 0 60000 65536"/>
              <a:gd name="T16" fmla="*/ 0 60000 65536"/>
              <a:gd name="T17" fmla="*/ 0 60000 65536"/>
              <a:gd name="T18" fmla="*/ 3163 w 21600"/>
              <a:gd name="T19" fmla="*/ 3163 h 21600"/>
              <a:gd name="T20" fmla="*/ 18437 w 21600"/>
              <a:gd name="T21" fmla="*/ 18437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9250" y="6300"/>
                </a:moveTo>
                <a:cubicBezTo>
                  <a:pt x="18202" y="4332"/>
                  <a:pt x="16501" y="2792"/>
                  <a:pt x="14440" y="1944"/>
                </a:cubicBezTo>
                <a:lnTo>
                  <a:pt x="14906" y="811"/>
                </a:lnTo>
                <a:cubicBezTo>
                  <a:pt x="17231" y="1767"/>
                  <a:pt x="19150" y="3504"/>
                  <a:pt x="20332" y="5723"/>
                </a:cubicBezTo>
                <a:lnTo>
                  <a:pt x="22715" y="4454"/>
                </a:lnTo>
                <a:lnTo>
                  <a:pt x="21348" y="8936"/>
                </a:lnTo>
                <a:lnTo>
                  <a:pt x="16867" y="7569"/>
                </a:lnTo>
                <a:lnTo>
                  <a:pt x="19250" y="6300"/>
                </a:lnTo>
                <a:close/>
              </a:path>
            </a:pathLst>
          </a:custGeom>
          <a:gradFill rotWithShape="1">
            <a:gsLst>
              <a:gs pos="0">
                <a:srgbClr val="FFFF00"/>
              </a:gs>
              <a:gs pos="100000">
                <a:srgbClr val="33CCFF"/>
              </a:gs>
            </a:gsLst>
            <a:lin ang="0" scaled="1"/>
          </a:gradFill>
          <a:ln w="190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AU" dirty="0"/>
          </a:p>
        </p:txBody>
      </p:sp>
      <p:sp>
        <p:nvSpPr>
          <p:cNvPr id="49" name="Text Box 3"/>
          <p:cNvSpPr txBox="1">
            <a:spLocks noChangeArrowheads="1"/>
          </p:cNvSpPr>
          <p:nvPr/>
        </p:nvSpPr>
        <p:spPr bwMode="auto">
          <a:xfrm>
            <a:off x="833438" y="1468893"/>
            <a:ext cx="1443037" cy="738664"/>
          </a:xfrm>
          <a:prstGeom prst="rect">
            <a:avLst/>
          </a:prstGeom>
          <a:solidFill>
            <a:schemeClr val="bg1"/>
          </a:solidFill>
          <a:ln w="190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en-AU" sz="1400" b="1" dirty="0" smtClean="0">
                <a:solidFill>
                  <a:srgbClr val="000000"/>
                </a:solidFill>
                <a:latin typeface="Arial Unicode MS" pitchFamily="34" charset="-128"/>
              </a:rPr>
              <a:t>Capture </a:t>
            </a:r>
            <a:r>
              <a:rPr lang="en-AU" sz="1400" b="1" dirty="0">
                <a:solidFill>
                  <a:srgbClr val="000000"/>
                </a:solidFill>
                <a:latin typeface="Arial Unicode MS" pitchFamily="34" charset="-128"/>
              </a:rPr>
              <a:t>during Manufacture </a:t>
            </a:r>
            <a:r>
              <a:rPr lang="en-AU" sz="1400" b="1" dirty="0" smtClean="0">
                <a:solidFill>
                  <a:srgbClr val="000000"/>
                </a:solidFill>
                <a:latin typeface="Arial Unicode MS" pitchFamily="34" charset="-128"/>
              </a:rPr>
              <a:t>MgCO</a:t>
            </a:r>
            <a:r>
              <a:rPr lang="en-AU" sz="1400" b="1" baseline="-25000" dirty="0" smtClean="0">
                <a:solidFill>
                  <a:srgbClr val="000000"/>
                </a:solidFill>
                <a:latin typeface="Arial Unicode MS" pitchFamily="34" charset="-128"/>
              </a:rPr>
              <a:t>3</a:t>
            </a:r>
            <a:r>
              <a:rPr lang="en-AU" sz="1400" b="1" dirty="0" smtClean="0">
                <a:solidFill>
                  <a:srgbClr val="000000"/>
                </a:solidFill>
                <a:latin typeface="Arial Unicode MS" pitchFamily="34" charset="-128"/>
              </a:rPr>
              <a:t>.3H</a:t>
            </a:r>
            <a:r>
              <a:rPr lang="en-AU" sz="1400" b="1" baseline="-25000" dirty="0" smtClean="0">
                <a:solidFill>
                  <a:srgbClr val="000000"/>
                </a:solidFill>
                <a:latin typeface="Arial Unicode MS" pitchFamily="34" charset="-128"/>
              </a:rPr>
              <a:t>2</a:t>
            </a:r>
            <a:r>
              <a:rPr lang="en-AU" sz="1400" b="1" dirty="0" smtClean="0">
                <a:solidFill>
                  <a:srgbClr val="000000"/>
                </a:solidFill>
                <a:latin typeface="Arial Unicode MS" pitchFamily="34" charset="-128"/>
              </a:rPr>
              <a:t>O</a:t>
            </a:r>
            <a:endParaRPr lang="en-US" sz="1400" b="1" dirty="0">
              <a:solidFill>
                <a:srgbClr val="000000"/>
              </a:solidFill>
              <a:latin typeface="Arial Unicode MS" pitchFamily="34" charset="-128"/>
            </a:endParaRPr>
          </a:p>
        </p:txBody>
      </p:sp>
      <p:sp>
        <p:nvSpPr>
          <p:cNvPr id="50" name="Text Box 17"/>
          <p:cNvSpPr txBox="1">
            <a:spLocks noChangeArrowheads="1"/>
          </p:cNvSpPr>
          <p:nvPr/>
        </p:nvSpPr>
        <p:spPr bwMode="auto">
          <a:xfrm>
            <a:off x="1347789" y="5202693"/>
            <a:ext cx="1604962" cy="307777"/>
          </a:xfrm>
          <a:prstGeom prst="rect">
            <a:avLst/>
          </a:prstGeom>
          <a:solidFill>
            <a:schemeClr val="bg1"/>
          </a:solidFill>
          <a:ln w="190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en-AU" sz="1400" b="1" dirty="0" smtClean="0">
                <a:solidFill>
                  <a:srgbClr val="000000"/>
                </a:solidFill>
                <a:latin typeface="Arial Unicode MS" pitchFamily="34" charset="-128"/>
              </a:rPr>
              <a:t>Net sequestration</a:t>
            </a:r>
            <a:endParaRPr lang="en-US" sz="1400" b="1" dirty="0">
              <a:solidFill>
                <a:srgbClr val="000000"/>
              </a:solidFill>
              <a:latin typeface="Arial Unicode MS" pitchFamily="34" charset="-128"/>
            </a:endParaRPr>
          </a:p>
        </p:txBody>
      </p:sp>
      <p:sp>
        <p:nvSpPr>
          <p:cNvPr id="51" name="Text Box 29"/>
          <p:cNvSpPr txBox="1">
            <a:spLocks noChangeArrowheads="1"/>
          </p:cNvSpPr>
          <p:nvPr/>
        </p:nvSpPr>
        <p:spPr bwMode="auto">
          <a:xfrm>
            <a:off x="546100" y="4204155"/>
            <a:ext cx="517525" cy="276225"/>
          </a:xfrm>
          <a:prstGeom prst="rect">
            <a:avLst/>
          </a:prstGeom>
          <a:solidFill>
            <a:srgbClr val="99CCFF"/>
          </a:solidFill>
          <a:ln w="190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en-AU" sz="1200" b="1" dirty="0">
                <a:solidFill>
                  <a:srgbClr val="000000"/>
                </a:solidFill>
                <a:latin typeface="Arial Unicode MS" pitchFamily="34" charset="-128"/>
              </a:rPr>
              <a:t>H</a:t>
            </a:r>
            <a:r>
              <a:rPr lang="en-AU" sz="1200" b="1" baseline="-25000" dirty="0">
                <a:solidFill>
                  <a:srgbClr val="000000"/>
                </a:solidFill>
                <a:latin typeface="Arial Unicode MS" pitchFamily="34" charset="-128"/>
              </a:rPr>
              <a:t>2</a:t>
            </a:r>
            <a:r>
              <a:rPr lang="en-AU" sz="1200" b="1" dirty="0">
                <a:solidFill>
                  <a:srgbClr val="000000"/>
                </a:solidFill>
                <a:latin typeface="Arial Unicode MS" pitchFamily="34" charset="-128"/>
              </a:rPr>
              <a:t>O</a:t>
            </a:r>
            <a:endParaRPr lang="en-US" sz="1200" b="1" dirty="0">
              <a:solidFill>
                <a:srgbClr val="000000"/>
              </a:solidFill>
              <a:latin typeface="Arial Unicode MS" pitchFamily="34" charset="-128"/>
            </a:endParaRPr>
          </a:p>
        </p:txBody>
      </p:sp>
      <p:sp>
        <p:nvSpPr>
          <p:cNvPr id="52" name="Rectangle 46"/>
          <p:cNvSpPr>
            <a:spLocks noChangeArrowheads="1"/>
          </p:cNvSpPr>
          <p:nvPr/>
        </p:nvSpPr>
        <p:spPr bwMode="auto">
          <a:xfrm>
            <a:off x="1673225" y="4250193"/>
            <a:ext cx="1217613"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AU" sz="1400" b="1" dirty="0">
                <a:solidFill>
                  <a:srgbClr val="000000"/>
                </a:solidFill>
              </a:rPr>
              <a:t>Net Energy </a:t>
            </a:r>
            <a:r>
              <a:rPr lang="en-AU" sz="1400" b="1" dirty="0" smtClean="0">
                <a:solidFill>
                  <a:srgbClr val="000000"/>
                </a:solidFill>
              </a:rPr>
              <a:t>100 </a:t>
            </a:r>
            <a:r>
              <a:rPr lang="en-AU" sz="1400" b="1" dirty="0">
                <a:solidFill>
                  <a:srgbClr val="000000"/>
                </a:solidFill>
              </a:rPr>
              <a:t>kJ/kg product</a:t>
            </a:r>
          </a:p>
        </p:txBody>
      </p:sp>
      <p:sp>
        <p:nvSpPr>
          <p:cNvPr id="53" name="Down Arrow 52"/>
          <p:cNvSpPr/>
          <p:nvPr/>
        </p:nvSpPr>
        <p:spPr>
          <a:xfrm rot="1221199">
            <a:off x="2807923" y="2614832"/>
            <a:ext cx="174940" cy="1117989"/>
          </a:xfrm>
          <a:prstGeom prst="downArrow">
            <a:avLst/>
          </a:prstGeom>
          <a:gradFill>
            <a:gsLst>
              <a:gs pos="0">
                <a:srgbClr val="DDEBCF"/>
              </a:gs>
              <a:gs pos="50000">
                <a:srgbClr val="9CB86E"/>
              </a:gs>
              <a:gs pos="100000">
                <a:srgbClr val="156B13"/>
              </a:gs>
            </a:gsLst>
            <a:lin ang="5400000" scaled="0"/>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54" name="Text Box 15"/>
          <p:cNvSpPr txBox="1">
            <a:spLocks noChangeArrowheads="1"/>
          </p:cNvSpPr>
          <p:nvPr/>
        </p:nvSpPr>
        <p:spPr bwMode="auto">
          <a:xfrm>
            <a:off x="2851943" y="2194386"/>
            <a:ext cx="639763" cy="338554"/>
          </a:xfrm>
          <a:prstGeom prst="rect">
            <a:avLst/>
          </a:prstGeom>
          <a:solidFill>
            <a:schemeClr val="bg2">
              <a:lumMod val="40000"/>
              <a:lumOff val="60000"/>
            </a:schemeClr>
          </a:solidFill>
          <a:ln w="19050" algn="ctr">
            <a:solidFill>
              <a:srgbClr val="000000"/>
            </a:solidFill>
            <a:miter lim="800000"/>
            <a:headEnd/>
            <a:tailEnd/>
          </a:ln>
          <a:effectLst/>
          <a:extLst/>
        </p:spPr>
        <p:txBody>
          <a:bodyPr wrap="square">
            <a:spAutoFit/>
          </a:bodyPr>
          <a:lstStyle>
            <a:lvl1pPr>
              <a:defRPr sz="1400" b="1">
                <a:solidFill>
                  <a:schemeClr val="tx1"/>
                </a:solidFill>
                <a:latin typeface="Arial Unicode MS" pitchFamily="34" charset="-128"/>
              </a:defRPr>
            </a:lvl1pPr>
            <a:lvl2pPr marL="742950" indent="-285750">
              <a:defRPr sz="1400" b="1">
                <a:solidFill>
                  <a:schemeClr val="tx1"/>
                </a:solidFill>
                <a:latin typeface="Arial Unicode MS" pitchFamily="34" charset="-128"/>
              </a:defRPr>
            </a:lvl2pPr>
            <a:lvl3pPr marL="1143000" indent="-228600">
              <a:defRPr sz="1400" b="1">
                <a:solidFill>
                  <a:schemeClr val="tx1"/>
                </a:solidFill>
                <a:latin typeface="Arial Unicode MS" pitchFamily="34" charset="-128"/>
              </a:defRPr>
            </a:lvl3pPr>
            <a:lvl4pPr marL="1600200" indent="-228600">
              <a:defRPr sz="1400" b="1">
                <a:solidFill>
                  <a:schemeClr val="tx1"/>
                </a:solidFill>
                <a:latin typeface="Arial Unicode MS" pitchFamily="34" charset="-128"/>
              </a:defRPr>
            </a:lvl4pPr>
            <a:lvl5pPr marL="2057400" indent="-228600">
              <a:defRPr sz="1400" b="1">
                <a:solidFill>
                  <a:schemeClr val="tx1"/>
                </a:solidFill>
                <a:latin typeface="Arial Unicode MS" pitchFamily="34" charset="-128"/>
              </a:defRPr>
            </a:lvl5pPr>
            <a:lvl6pPr marL="2514600" indent="-228600" algn="r" eaLnBrk="0" fontAlgn="base" hangingPunct="0">
              <a:spcBef>
                <a:spcPct val="50000"/>
              </a:spcBef>
              <a:spcAft>
                <a:spcPct val="0"/>
              </a:spcAft>
              <a:defRPr sz="1400" b="1">
                <a:solidFill>
                  <a:schemeClr val="tx1"/>
                </a:solidFill>
                <a:latin typeface="Arial Unicode MS" pitchFamily="34" charset="-128"/>
              </a:defRPr>
            </a:lvl6pPr>
            <a:lvl7pPr marL="2971800" indent="-228600" algn="r" eaLnBrk="0" fontAlgn="base" hangingPunct="0">
              <a:spcBef>
                <a:spcPct val="50000"/>
              </a:spcBef>
              <a:spcAft>
                <a:spcPct val="0"/>
              </a:spcAft>
              <a:defRPr sz="1400" b="1">
                <a:solidFill>
                  <a:schemeClr val="tx1"/>
                </a:solidFill>
                <a:latin typeface="Arial Unicode MS" pitchFamily="34" charset="-128"/>
              </a:defRPr>
            </a:lvl7pPr>
            <a:lvl8pPr marL="3429000" indent="-228600" algn="r" eaLnBrk="0" fontAlgn="base" hangingPunct="0">
              <a:spcBef>
                <a:spcPct val="50000"/>
              </a:spcBef>
              <a:spcAft>
                <a:spcPct val="0"/>
              </a:spcAft>
              <a:defRPr sz="1400" b="1">
                <a:solidFill>
                  <a:schemeClr val="tx1"/>
                </a:solidFill>
                <a:latin typeface="Arial Unicode MS" pitchFamily="34" charset="-128"/>
              </a:defRPr>
            </a:lvl8pPr>
            <a:lvl9pPr marL="3886200" indent="-228600" algn="r" eaLnBrk="0" fontAlgn="base" hangingPunct="0">
              <a:spcBef>
                <a:spcPct val="50000"/>
              </a:spcBef>
              <a:spcAft>
                <a:spcPct val="0"/>
              </a:spcAft>
              <a:defRPr sz="1400" b="1">
                <a:solidFill>
                  <a:schemeClr val="tx1"/>
                </a:solidFill>
                <a:latin typeface="Arial Unicode MS" pitchFamily="34" charset="-128"/>
              </a:defRPr>
            </a:lvl9pPr>
          </a:lstStyle>
          <a:p>
            <a:pPr>
              <a:defRPr/>
            </a:pPr>
            <a:r>
              <a:rPr lang="en-AU" sz="1600" dirty="0" smtClean="0">
                <a:solidFill>
                  <a:srgbClr val="000000"/>
                </a:solidFill>
                <a:cs typeface="Arial" charset="0"/>
              </a:rPr>
              <a:t>CO</a:t>
            </a:r>
            <a:r>
              <a:rPr lang="en-AU" sz="1600" baseline="-25000" dirty="0" smtClean="0">
                <a:solidFill>
                  <a:srgbClr val="000000"/>
                </a:solidFill>
                <a:cs typeface="Arial" charset="0"/>
              </a:rPr>
              <a:t>2</a:t>
            </a:r>
            <a:endParaRPr lang="en-US" sz="1600" dirty="0">
              <a:solidFill>
                <a:srgbClr val="000000"/>
              </a:solidFill>
              <a:cs typeface="Arial" charset="0"/>
            </a:endParaRPr>
          </a:p>
        </p:txBody>
      </p:sp>
      <p:sp>
        <p:nvSpPr>
          <p:cNvPr id="55" name="Text Box 15"/>
          <p:cNvSpPr txBox="1">
            <a:spLocks noChangeArrowheads="1"/>
          </p:cNvSpPr>
          <p:nvPr/>
        </p:nvSpPr>
        <p:spPr bwMode="auto">
          <a:xfrm>
            <a:off x="460375" y="2380118"/>
            <a:ext cx="1082675" cy="276999"/>
          </a:xfrm>
          <a:prstGeom prst="rect">
            <a:avLst/>
          </a:prstGeom>
          <a:noFill/>
          <a:ln w="19050" algn="ctr">
            <a:solidFill>
              <a:srgbClr val="000000"/>
            </a:solidFill>
            <a:miter lim="800000"/>
            <a:headEnd/>
            <a:tailEnd/>
          </a:ln>
          <a:effectLst/>
          <a:extLst/>
        </p:spPr>
        <p:txBody>
          <a:bodyPr>
            <a:spAutoFit/>
          </a:bodyPr>
          <a:lstStyle>
            <a:lvl1pPr>
              <a:defRPr sz="1400" b="1">
                <a:solidFill>
                  <a:schemeClr val="tx1"/>
                </a:solidFill>
                <a:latin typeface="Arial Unicode MS" pitchFamily="34" charset="-128"/>
              </a:defRPr>
            </a:lvl1pPr>
            <a:lvl2pPr marL="742950" indent="-285750">
              <a:defRPr sz="1400" b="1">
                <a:solidFill>
                  <a:schemeClr val="tx1"/>
                </a:solidFill>
                <a:latin typeface="Arial Unicode MS" pitchFamily="34" charset="-128"/>
              </a:defRPr>
            </a:lvl2pPr>
            <a:lvl3pPr marL="1143000" indent="-228600">
              <a:defRPr sz="1400" b="1">
                <a:solidFill>
                  <a:schemeClr val="tx1"/>
                </a:solidFill>
                <a:latin typeface="Arial Unicode MS" pitchFamily="34" charset="-128"/>
              </a:defRPr>
            </a:lvl3pPr>
            <a:lvl4pPr marL="1600200" indent="-228600">
              <a:defRPr sz="1400" b="1">
                <a:solidFill>
                  <a:schemeClr val="tx1"/>
                </a:solidFill>
                <a:latin typeface="Arial Unicode MS" pitchFamily="34" charset="-128"/>
              </a:defRPr>
            </a:lvl4pPr>
            <a:lvl5pPr marL="2057400" indent="-228600">
              <a:defRPr sz="1400" b="1">
                <a:solidFill>
                  <a:schemeClr val="tx1"/>
                </a:solidFill>
                <a:latin typeface="Arial Unicode MS" pitchFamily="34" charset="-128"/>
              </a:defRPr>
            </a:lvl5pPr>
            <a:lvl6pPr marL="2514600" indent="-228600" algn="r" eaLnBrk="0" fontAlgn="base" hangingPunct="0">
              <a:spcBef>
                <a:spcPct val="50000"/>
              </a:spcBef>
              <a:spcAft>
                <a:spcPct val="0"/>
              </a:spcAft>
              <a:defRPr sz="1400" b="1">
                <a:solidFill>
                  <a:schemeClr val="tx1"/>
                </a:solidFill>
                <a:latin typeface="Arial Unicode MS" pitchFamily="34" charset="-128"/>
              </a:defRPr>
            </a:lvl6pPr>
            <a:lvl7pPr marL="2971800" indent="-228600" algn="r" eaLnBrk="0" fontAlgn="base" hangingPunct="0">
              <a:spcBef>
                <a:spcPct val="50000"/>
              </a:spcBef>
              <a:spcAft>
                <a:spcPct val="0"/>
              </a:spcAft>
              <a:defRPr sz="1400" b="1">
                <a:solidFill>
                  <a:schemeClr val="tx1"/>
                </a:solidFill>
                <a:latin typeface="Arial Unicode MS" pitchFamily="34" charset="-128"/>
              </a:defRPr>
            </a:lvl7pPr>
            <a:lvl8pPr marL="3429000" indent="-228600" algn="r" eaLnBrk="0" fontAlgn="base" hangingPunct="0">
              <a:spcBef>
                <a:spcPct val="50000"/>
              </a:spcBef>
              <a:spcAft>
                <a:spcPct val="0"/>
              </a:spcAft>
              <a:defRPr sz="1400" b="1">
                <a:solidFill>
                  <a:schemeClr val="tx1"/>
                </a:solidFill>
                <a:latin typeface="Arial Unicode MS" pitchFamily="34" charset="-128"/>
              </a:defRPr>
            </a:lvl8pPr>
            <a:lvl9pPr marL="3886200" indent="-228600" algn="r" eaLnBrk="0" fontAlgn="base" hangingPunct="0">
              <a:spcBef>
                <a:spcPct val="50000"/>
              </a:spcBef>
              <a:spcAft>
                <a:spcPct val="0"/>
              </a:spcAft>
              <a:defRPr sz="1400" b="1">
                <a:solidFill>
                  <a:schemeClr val="tx1"/>
                </a:solidFill>
                <a:latin typeface="Arial Unicode MS" pitchFamily="34" charset="-128"/>
              </a:defRPr>
            </a:lvl9pPr>
          </a:lstStyle>
          <a:p>
            <a:pPr>
              <a:defRPr/>
            </a:pPr>
            <a:r>
              <a:rPr lang="en-AU" sz="1200" dirty="0" smtClean="0">
                <a:solidFill>
                  <a:srgbClr val="000000"/>
                </a:solidFill>
                <a:cs typeface="Arial" charset="0"/>
              </a:rPr>
              <a:t>Waste Mg</a:t>
            </a:r>
            <a:r>
              <a:rPr lang="en-AU" sz="1200" baseline="30000" dirty="0" smtClean="0">
                <a:solidFill>
                  <a:srgbClr val="000000"/>
                </a:solidFill>
                <a:cs typeface="Arial" charset="0"/>
              </a:rPr>
              <a:t>++</a:t>
            </a:r>
            <a:endParaRPr lang="en-US" sz="1200" baseline="30000" dirty="0">
              <a:solidFill>
                <a:srgbClr val="000000"/>
              </a:solidFill>
              <a:cs typeface="Arial" charset="0"/>
            </a:endParaRPr>
          </a:p>
        </p:txBody>
      </p:sp>
      <p:sp>
        <p:nvSpPr>
          <p:cNvPr id="56" name="Down Arrow 55"/>
          <p:cNvSpPr/>
          <p:nvPr/>
        </p:nvSpPr>
        <p:spPr>
          <a:xfrm rot="-1500000">
            <a:off x="1315528" y="2657454"/>
            <a:ext cx="178609" cy="1111939"/>
          </a:xfrm>
          <a:prstGeom prst="downArrow">
            <a:avLst/>
          </a:prstGeom>
          <a:gradFill>
            <a:gsLst>
              <a:gs pos="0">
                <a:srgbClr val="DDEBCF"/>
              </a:gs>
              <a:gs pos="50000">
                <a:srgbClr val="9CB86E"/>
              </a:gs>
              <a:gs pos="100000">
                <a:srgbClr val="156B13"/>
              </a:gs>
            </a:gsLst>
            <a:lin ang="5400000" scaled="0"/>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58" name="Rectangle 38"/>
          <p:cNvSpPr>
            <a:spLocks noChangeArrowheads="1"/>
          </p:cNvSpPr>
          <p:nvPr/>
        </p:nvSpPr>
        <p:spPr bwMode="auto">
          <a:xfrm>
            <a:off x="1519238" y="2584905"/>
            <a:ext cx="1624012"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AU" sz="1400" b="1" dirty="0"/>
              <a:t>Net Emissions (Sequestration)  - </a:t>
            </a:r>
            <a:r>
              <a:rPr lang="en-AU" sz="1400" b="1" dirty="0" smtClean="0"/>
              <a:t>1.078 kg </a:t>
            </a:r>
            <a:r>
              <a:rPr lang="en-AU" sz="1400" b="1" dirty="0"/>
              <a:t>CO</a:t>
            </a:r>
            <a:r>
              <a:rPr lang="en-AU" sz="1400" b="1" baseline="-25000" dirty="0"/>
              <a:t>2</a:t>
            </a:r>
            <a:r>
              <a:rPr lang="en-AU" sz="1400" b="1" dirty="0"/>
              <a:t>/kg product</a:t>
            </a:r>
          </a:p>
        </p:txBody>
      </p:sp>
      <p:sp>
        <p:nvSpPr>
          <p:cNvPr id="59" name="Right Arrow 58"/>
          <p:cNvSpPr/>
          <p:nvPr/>
        </p:nvSpPr>
        <p:spPr>
          <a:xfrm rot="21250505">
            <a:off x="2640206" y="3592798"/>
            <a:ext cx="3443292" cy="158821"/>
          </a:xfrm>
          <a:prstGeom prst="rightArrow">
            <a:avLst/>
          </a:prstGeom>
          <a:gradFill>
            <a:gsLst>
              <a:gs pos="0">
                <a:srgbClr val="DDEBCF"/>
              </a:gs>
              <a:gs pos="50000">
                <a:srgbClr val="9CB86E"/>
              </a:gs>
              <a:gs pos="100000">
                <a:srgbClr val="156B13"/>
              </a:gs>
            </a:gsLst>
            <a:lin ang="5400000" scaled="0"/>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AU" dirty="0"/>
          </a:p>
        </p:txBody>
      </p:sp>
      <p:sp>
        <p:nvSpPr>
          <p:cNvPr id="57" name="Text Box 39"/>
          <p:cNvSpPr txBox="1">
            <a:spLocks noChangeArrowheads="1"/>
          </p:cNvSpPr>
          <p:nvPr/>
        </p:nvSpPr>
        <p:spPr bwMode="auto">
          <a:xfrm>
            <a:off x="1590675" y="3685043"/>
            <a:ext cx="1154113" cy="276225"/>
          </a:xfrm>
          <a:prstGeom prst="rect">
            <a:avLst/>
          </a:prstGeom>
          <a:solidFill>
            <a:srgbClr val="FF9966"/>
          </a:solidFill>
          <a:ln w="190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en-AU" sz="1200" b="1" dirty="0">
                <a:solidFill>
                  <a:srgbClr val="000000"/>
                </a:solidFill>
                <a:latin typeface="Arial Unicode MS" pitchFamily="34" charset="-128"/>
              </a:rPr>
              <a:t>MgCO</a:t>
            </a:r>
            <a:r>
              <a:rPr lang="en-AU" sz="1200" b="1" baseline="-25000" dirty="0">
                <a:solidFill>
                  <a:srgbClr val="000000"/>
                </a:solidFill>
                <a:latin typeface="Arial Unicode MS" pitchFamily="34" charset="-128"/>
              </a:rPr>
              <a:t>3</a:t>
            </a:r>
            <a:r>
              <a:rPr lang="en-AU" sz="1200" b="1" dirty="0">
                <a:solidFill>
                  <a:srgbClr val="000000"/>
                </a:solidFill>
                <a:latin typeface="Arial Unicode MS" pitchFamily="34" charset="-128"/>
              </a:rPr>
              <a:t>.3H</a:t>
            </a:r>
            <a:r>
              <a:rPr lang="en-AU" sz="1200" b="1" baseline="-25000" dirty="0">
                <a:solidFill>
                  <a:srgbClr val="000000"/>
                </a:solidFill>
                <a:latin typeface="Arial Unicode MS" pitchFamily="34" charset="-128"/>
              </a:rPr>
              <a:t>2</a:t>
            </a:r>
            <a:r>
              <a:rPr lang="en-AU" sz="1200" b="1" dirty="0">
                <a:solidFill>
                  <a:srgbClr val="000000"/>
                </a:solidFill>
                <a:latin typeface="Arial Unicode MS" pitchFamily="34" charset="-128"/>
              </a:rPr>
              <a:t>O</a:t>
            </a:r>
            <a:endParaRPr lang="en-US" sz="1200" b="1" dirty="0">
              <a:solidFill>
                <a:srgbClr val="000000"/>
              </a:solidFill>
              <a:latin typeface="Arial Unicode MS" pitchFamily="34" charset="-128"/>
            </a:endParaRPr>
          </a:p>
        </p:txBody>
      </p:sp>
      <p:sp>
        <p:nvSpPr>
          <p:cNvPr id="30756" name="Text Box 39"/>
          <p:cNvSpPr txBox="1">
            <a:spLocks noChangeArrowheads="1"/>
          </p:cNvSpPr>
          <p:nvPr/>
        </p:nvSpPr>
        <p:spPr bwMode="auto">
          <a:xfrm>
            <a:off x="6095999" y="3332619"/>
            <a:ext cx="1154113" cy="276225"/>
          </a:xfrm>
          <a:prstGeom prst="rect">
            <a:avLst/>
          </a:prstGeom>
          <a:solidFill>
            <a:srgbClr val="FF9966"/>
          </a:solidFill>
          <a:ln w="190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en-AU" sz="1200" b="1" dirty="0">
                <a:solidFill>
                  <a:srgbClr val="000000"/>
                </a:solidFill>
                <a:latin typeface="Arial Unicode MS" pitchFamily="34" charset="-128"/>
              </a:rPr>
              <a:t>MgCO</a:t>
            </a:r>
            <a:r>
              <a:rPr lang="en-AU" sz="1200" b="1" baseline="-25000" dirty="0">
                <a:solidFill>
                  <a:srgbClr val="000000"/>
                </a:solidFill>
                <a:latin typeface="Arial Unicode MS" pitchFamily="34" charset="-128"/>
              </a:rPr>
              <a:t>3</a:t>
            </a:r>
            <a:r>
              <a:rPr lang="en-AU" sz="1200" b="1" dirty="0">
                <a:solidFill>
                  <a:srgbClr val="000000"/>
                </a:solidFill>
                <a:latin typeface="Arial Unicode MS" pitchFamily="34" charset="-128"/>
              </a:rPr>
              <a:t>.3H</a:t>
            </a:r>
            <a:r>
              <a:rPr lang="en-AU" sz="1200" b="1" baseline="-25000" dirty="0">
                <a:solidFill>
                  <a:srgbClr val="000000"/>
                </a:solidFill>
                <a:latin typeface="Arial Unicode MS" pitchFamily="34" charset="-128"/>
              </a:rPr>
              <a:t>2</a:t>
            </a:r>
            <a:r>
              <a:rPr lang="en-AU" sz="1200" b="1" dirty="0">
                <a:solidFill>
                  <a:srgbClr val="000000"/>
                </a:solidFill>
                <a:latin typeface="Arial Unicode MS" pitchFamily="34" charset="-128"/>
              </a:rPr>
              <a:t>O</a:t>
            </a:r>
            <a:endParaRPr lang="en-US" sz="1200" b="1" dirty="0">
              <a:solidFill>
                <a:srgbClr val="000000"/>
              </a:solidFill>
              <a:latin typeface="Arial Unicode MS" pitchFamily="34" charset="-128"/>
            </a:endParaRPr>
          </a:p>
        </p:txBody>
      </p:sp>
      <p:sp>
        <p:nvSpPr>
          <p:cNvPr id="2" name="Footer Placeholder 1"/>
          <p:cNvSpPr>
            <a:spLocks noGrp="1"/>
          </p:cNvSpPr>
          <p:nvPr>
            <p:ph type="ftr" sz="quarter" idx="11"/>
          </p:nvPr>
        </p:nvSpPr>
        <p:spPr/>
        <p:txBody>
          <a:bodyPr/>
          <a:lstStyle/>
          <a:p>
            <a:pPr>
              <a:defRPr/>
            </a:pPr>
            <a:r>
              <a:rPr lang="en-AU" dirty="0" smtClean="0"/>
              <a:t>www.tececo.com  www.gaiaengineering.com</a:t>
            </a:r>
            <a:endParaRPr lang="en-AU" dirty="0"/>
          </a:p>
        </p:txBody>
      </p:sp>
    </p:spTree>
    <p:extLst>
      <p:ext uri="{BB962C8B-B14F-4D97-AF65-F5344CB8AC3E}">
        <p14:creationId xmlns:p14="http://schemas.microsoft.com/office/powerpoint/2010/main" val="3442237083"/>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32" name="AutoShape 12"/>
          <p:cNvSpPr>
            <a:spLocks noChangeArrowheads="1"/>
          </p:cNvSpPr>
          <p:nvPr/>
        </p:nvSpPr>
        <p:spPr bwMode="auto">
          <a:xfrm rot="-6538087">
            <a:off x="5922169" y="3339988"/>
            <a:ext cx="1787525" cy="1643063"/>
          </a:xfrm>
          <a:custGeom>
            <a:avLst/>
            <a:gdLst>
              <a:gd name="T0" fmla="*/ 94331501 w 21600"/>
              <a:gd name="T1" fmla="*/ 2412867 h 21600"/>
              <a:gd name="T2" fmla="*/ 39084482 w 21600"/>
              <a:gd name="T3" fmla="*/ 11439515 h 21600"/>
              <a:gd name="T4" fmla="*/ 92016739 w 21600"/>
              <a:gd name="T5" fmla="*/ 9234921 h 21600"/>
              <a:gd name="T6" fmla="*/ 155564163 w 21600"/>
              <a:gd name="T7" fmla="*/ 25772112 h 21600"/>
              <a:gd name="T8" fmla="*/ 146202249 w 21600"/>
              <a:gd name="T9" fmla="*/ 51706324 h 21600"/>
              <a:gd name="T10" fmla="*/ 115514003 w 21600"/>
              <a:gd name="T11" fmla="*/ 43796426 h 21600"/>
              <a:gd name="T12" fmla="*/ 0 60000 65536"/>
              <a:gd name="T13" fmla="*/ 0 60000 65536"/>
              <a:gd name="T14" fmla="*/ 0 60000 65536"/>
              <a:gd name="T15" fmla="*/ 0 60000 65536"/>
              <a:gd name="T16" fmla="*/ 0 60000 65536"/>
              <a:gd name="T17" fmla="*/ 0 60000 65536"/>
              <a:gd name="T18" fmla="*/ 3163 w 21600"/>
              <a:gd name="T19" fmla="*/ 3163 h 21600"/>
              <a:gd name="T20" fmla="*/ 18437 w 21600"/>
              <a:gd name="T21" fmla="*/ 18437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9250" y="6300"/>
                </a:moveTo>
                <a:cubicBezTo>
                  <a:pt x="17587" y="3177"/>
                  <a:pt x="14338" y="1226"/>
                  <a:pt x="10800" y="1226"/>
                </a:cubicBezTo>
                <a:cubicBezTo>
                  <a:pt x="9119" y="1225"/>
                  <a:pt x="7468" y="1668"/>
                  <a:pt x="6013" y="2508"/>
                </a:cubicBezTo>
                <a:lnTo>
                  <a:pt x="5400" y="1446"/>
                </a:lnTo>
                <a:cubicBezTo>
                  <a:pt x="7042" y="498"/>
                  <a:pt x="8904" y="-1"/>
                  <a:pt x="10800" y="0"/>
                </a:cubicBezTo>
                <a:cubicBezTo>
                  <a:pt x="14791" y="0"/>
                  <a:pt x="18456" y="2201"/>
                  <a:pt x="20332" y="5723"/>
                </a:cubicBezTo>
                <a:lnTo>
                  <a:pt x="22715" y="4454"/>
                </a:lnTo>
                <a:lnTo>
                  <a:pt x="21348" y="8936"/>
                </a:lnTo>
                <a:lnTo>
                  <a:pt x="16867" y="7569"/>
                </a:lnTo>
                <a:lnTo>
                  <a:pt x="19250" y="6300"/>
                </a:lnTo>
                <a:close/>
              </a:path>
            </a:pathLst>
          </a:custGeom>
          <a:gradFill rotWithShape="1">
            <a:gsLst>
              <a:gs pos="0">
                <a:srgbClr val="33CCFF"/>
              </a:gs>
              <a:gs pos="100000">
                <a:srgbClr val="FF0000"/>
              </a:gs>
            </a:gsLst>
            <a:lin ang="0" scaled="1"/>
          </a:gradFill>
          <a:ln w="190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AU" dirty="0"/>
          </a:p>
        </p:txBody>
      </p:sp>
      <p:sp>
        <p:nvSpPr>
          <p:cNvPr id="30748" name="AutoShape 35"/>
          <p:cNvSpPr>
            <a:spLocks noChangeArrowheads="1"/>
          </p:cNvSpPr>
          <p:nvPr/>
        </p:nvSpPr>
        <p:spPr bwMode="auto">
          <a:xfrm rot="970362" flipV="1">
            <a:off x="4602163" y="2226357"/>
            <a:ext cx="1787525" cy="1643062"/>
          </a:xfrm>
          <a:custGeom>
            <a:avLst/>
            <a:gdLst>
              <a:gd name="T0" fmla="*/ 123602057 w 21600"/>
              <a:gd name="T1" fmla="*/ 16161122 h 21600"/>
              <a:gd name="T2" fmla="*/ 100488366 w 21600"/>
              <a:gd name="T3" fmla="*/ 7973496 h 21600"/>
              <a:gd name="T4" fmla="*/ 117965726 w 21600"/>
              <a:gd name="T5" fmla="*/ 21420901 h 21600"/>
              <a:gd name="T6" fmla="*/ 155564163 w 21600"/>
              <a:gd name="T7" fmla="*/ 25772204 h 21600"/>
              <a:gd name="T8" fmla="*/ 146202249 w 21600"/>
              <a:gd name="T9" fmla="*/ 51706356 h 21600"/>
              <a:gd name="T10" fmla="*/ 115514003 w 21600"/>
              <a:gd name="T11" fmla="*/ 43796529 h 21600"/>
              <a:gd name="T12" fmla="*/ 0 60000 65536"/>
              <a:gd name="T13" fmla="*/ 0 60000 65536"/>
              <a:gd name="T14" fmla="*/ 0 60000 65536"/>
              <a:gd name="T15" fmla="*/ 0 60000 65536"/>
              <a:gd name="T16" fmla="*/ 0 60000 65536"/>
              <a:gd name="T17" fmla="*/ 0 60000 65536"/>
              <a:gd name="T18" fmla="*/ 3163 w 21600"/>
              <a:gd name="T19" fmla="*/ 3163 h 21600"/>
              <a:gd name="T20" fmla="*/ 18437 w 21600"/>
              <a:gd name="T21" fmla="*/ 18437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9250" y="6300"/>
                </a:moveTo>
                <a:cubicBezTo>
                  <a:pt x="18202" y="4332"/>
                  <a:pt x="16501" y="2792"/>
                  <a:pt x="14440" y="1944"/>
                </a:cubicBezTo>
                <a:lnTo>
                  <a:pt x="14906" y="811"/>
                </a:lnTo>
                <a:cubicBezTo>
                  <a:pt x="17231" y="1767"/>
                  <a:pt x="19150" y="3504"/>
                  <a:pt x="20332" y="5723"/>
                </a:cubicBezTo>
                <a:lnTo>
                  <a:pt x="22715" y="4454"/>
                </a:lnTo>
                <a:lnTo>
                  <a:pt x="21348" y="8936"/>
                </a:lnTo>
                <a:lnTo>
                  <a:pt x="16867" y="7569"/>
                </a:lnTo>
                <a:lnTo>
                  <a:pt x="19250" y="6300"/>
                </a:lnTo>
                <a:close/>
              </a:path>
            </a:pathLst>
          </a:custGeom>
          <a:gradFill rotWithShape="1">
            <a:gsLst>
              <a:gs pos="0">
                <a:srgbClr val="FFFF00"/>
              </a:gs>
              <a:gs pos="100000">
                <a:srgbClr val="33CCFF"/>
              </a:gs>
            </a:gsLst>
            <a:lin ang="0" scaled="1"/>
          </a:gradFill>
          <a:ln w="190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AU" dirty="0"/>
          </a:p>
        </p:txBody>
      </p:sp>
      <p:sp>
        <p:nvSpPr>
          <p:cNvPr id="30733" name="AutoShape 13"/>
          <p:cNvSpPr>
            <a:spLocks noChangeArrowheads="1"/>
          </p:cNvSpPr>
          <p:nvPr/>
        </p:nvSpPr>
        <p:spPr bwMode="auto">
          <a:xfrm rot="13641241" flipH="1">
            <a:off x="5441950" y="1702482"/>
            <a:ext cx="1919287" cy="1697038"/>
          </a:xfrm>
          <a:custGeom>
            <a:avLst/>
            <a:gdLst>
              <a:gd name="T0" fmla="*/ 58001607 w 21600"/>
              <a:gd name="T1" fmla="*/ 2036994 h 21600"/>
              <a:gd name="T2" fmla="*/ 27491708 w 21600"/>
              <a:gd name="T3" fmla="*/ 20919281 h 21600"/>
              <a:gd name="T4" fmla="*/ 60272404 w 21600"/>
              <a:gd name="T5" fmla="*/ 9808402 h 21600"/>
              <a:gd name="T6" fmla="*/ 101232325 w 21600"/>
              <a:gd name="T7" fmla="*/ -13950273 h 21600"/>
              <a:gd name="T8" fmla="*/ 118259794 w 21600"/>
              <a:gd name="T9" fmla="*/ 11289853 h 21600"/>
              <a:gd name="T10" fmla="*/ 89145073 w 21600"/>
              <a:gd name="T11" fmla="*/ 26054939 h 21600"/>
              <a:gd name="T12" fmla="*/ 0 60000 65536"/>
              <a:gd name="T13" fmla="*/ 0 60000 65536"/>
              <a:gd name="T14" fmla="*/ 0 60000 65536"/>
              <a:gd name="T15" fmla="*/ 0 60000 65536"/>
              <a:gd name="T16" fmla="*/ 0 60000 65536"/>
              <a:gd name="T17" fmla="*/ 0 60000 65536"/>
              <a:gd name="T18" fmla="*/ 3163 w 21600"/>
              <a:gd name="T19" fmla="*/ 3163 h 21600"/>
              <a:gd name="T20" fmla="*/ 18437 w 21600"/>
              <a:gd name="T21" fmla="*/ 18437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3207" y="1609"/>
                </a:moveTo>
                <a:cubicBezTo>
                  <a:pt x="12421" y="1403"/>
                  <a:pt x="11612" y="1299"/>
                  <a:pt x="10800" y="1299"/>
                </a:cubicBezTo>
                <a:cubicBezTo>
                  <a:pt x="8388" y="1298"/>
                  <a:pt x="6067" y="2215"/>
                  <a:pt x="4307" y="3863"/>
                </a:cubicBezTo>
                <a:lnTo>
                  <a:pt x="3419" y="2915"/>
                </a:lnTo>
                <a:cubicBezTo>
                  <a:pt x="5420" y="1042"/>
                  <a:pt x="8059" y="-1"/>
                  <a:pt x="10800" y="0"/>
                </a:cubicBezTo>
                <a:cubicBezTo>
                  <a:pt x="11723" y="0"/>
                  <a:pt x="12643" y="118"/>
                  <a:pt x="13537" y="352"/>
                </a:cubicBezTo>
                <a:lnTo>
                  <a:pt x="14221" y="-2260"/>
                </a:lnTo>
                <a:lnTo>
                  <a:pt x="16613" y="1829"/>
                </a:lnTo>
                <a:lnTo>
                  <a:pt x="12523" y="4221"/>
                </a:lnTo>
                <a:lnTo>
                  <a:pt x="13207" y="1609"/>
                </a:lnTo>
                <a:close/>
              </a:path>
            </a:pathLst>
          </a:custGeom>
          <a:gradFill rotWithShape="1">
            <a:gsLst>
              <a:gs pos="0">
                <a:srgbClr val="FFFF99"/>
              </a:gs>
              <a:gs pos="100000">
                <a:schemeClr val="bg1"/>
              </a:gs>
            </a:gsLst>
            <a:lin ang="0" scaled="1"/>
          </a:gradFill>
          <a:ln w="190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AU" dirty="0"/>
          </a:p>
        </p:txBody>
      </p:sp>
      <p:sp>
        <p:nvSpPr>
          <p:cNvPr id="30723" name="AutoShape 35"/>
          <p:cNvSpPr>
            <a:spLocks noChangeArrowheads="1"/>
          </p:cNvSpPr>
          <p:nvPr/>
        </p:nvSpPr>
        <p:spPr bwMode="auto">
          <a:xfrm rot="970362" flipV="1">
            <a:off x="46038" y="2724832"/>
            <a:ext cx="1787525" cy="1643062"/>
          </a:xfrm>
          <a:custGeom>
            <a:avLst/>
            <a:gdLst>
              <a:gd name="T0" fmla="*/ 123602057 w 21600"/>
              <a:gd name="T1" fmla="*/ 16161122 h 21600"/>
              <a:gd name="T2" fmla="*/ 100488366 w 21600"/>
              <a:gd name="T3" fmla="*/ 7973496 h 21600"/>
              <a:gd name="T4" fmla="*/ 117965726 w 21600"/>
              <a:gd name="T5" fmla="*/ 21420901 h 21600"/>
              <a:gd name="T6" fmla="*/ 155564163 w 21600"/>
              <a:gd name="T7" fmla="*/ 25772204 h 21600"/>
              <a:gd name="T8" fmla="*/ 146202249 w 21600"/>
              <a:gd name="T9" fmla="*/ 51706356 h 21600"/>
              <a:gd name="T10" fmla="*/ 115514003 w 21600"/>
              <a:gd name="T11" fmla="*/ 43796529 h 21600"/>
              <a:gd name="T12" fmla="*/ 0 60000 65536"/>
              <a:gd name="T13" fmla="*/ 0 60000 65536"/>
              <a:gd name="T14" fmla="*/ 0 60000 65536"/>
              <a:gd name="T15" fmla="*/ 0 60000 65536"/>
              <a:gd name="T16" fmla="*/ 0 60000 65536"/>
              <a:gd name="T17" fmla="*/ 0 60000 65536"/>
              <a:gd name="T18" fmla="*/ 3163 w 21600"/>
              <a:gd name="T19" fmla="*/ 3163 h 21600"/>
              <a:gd name="T20" fmla="*/ 18437 w 21600"/>
              <a:gd name="T21" fmla="*/ 18437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9250" y="6300"/>
                </a:moveTo>
                <a:cubicBezTo>
                  <a:pt x="18202" y="4332"/>
                  <a:pt x="16501" y="2792"/>
                  <a:pt x="14440" y="1944"/>
                </a:cubicBezTo>
                <a:lnTo>
                  <a:pt x="14906" y="811"/>
                </a:lnTo>
                <a:cubicBezTo>
                  <a:pt x="17231" y="1767"/>
                  <a:pt x="19150" y="3504"/>
                  <a:pt x="20332" y="5723"/>
                </a:cubicBezTo>
                <a:lnTo>
                  <a:pt x="22715" y="4454"/>
                </a:lnTo>
                <a:lnTo>
                  <a:pt x="21348" y="8936"/>
                </a:lnTo>
                <a:lnTo>
                  <a:pt x="16867" y="7569"/>
                </a:lnTo>
                <a:lnTo>
                  <a:pt x="19250" y="6300"/>
                </a:lnTo>
                <a:close/>
              </a:path>
            </a:pathLst>
          </a:custGeom>
          <a:gradFill rotWithShape="1">
            <a:gsLst>
              <a:gs pos="0">
                <a:srgbClr val="FFFF00"/>
              </a:gs>
              <a:gs pos="100000">
                <a:srgbClr val="33CCFF"/>
              </a:gs>
            </a:gsLst>
            <a:lin ang="0" scaled="1"/>
          </a:gradFill>
          <a:ln w="190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AU" dirty="0"/>
          </a:p>
        </p:txBody>
      </p:sp>
      <p:sp>
        <p:nvSpPr>
          <p:cNvPr id="30724" name="Text Box 2"/>
          <p:cNvSpPr txBox="1">
            <a:spLocks noChangeArrowheads="1"/>
          </p:cNvSpPr>
          <p:nvPr/>
        </p:nvSpPr>
        <p:spPr bwMode="auto">
          <a:xfrm>
            <a:off x="5559425" y="1318307"/>
            <a:ext cx="1966913" cy="522287"/>
          </a:xfrm>
          <a:prstGeom prst="rect">
            <a:avLst/>
          </a:prstGeom>
          <a:solidFill>
            <a:schemeClr val="bg1"/>
          </a:solidFill>
          <a:ln w="190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en-AU" sz="1400" b="1" dirty="0" smtClean="0">
                <a:solidFill>
                  <a:srgbClr val="000000"/>
                </a:solidFill>
                <a:latin typeface="Arial Unicode MS" pitchFamily="34" charset="-128"/>
              </a:rPr>
              <a:t>Capture </a:t>
            </a:r>
            <a:r>
              <a:rPr lang="en-AU" sz="1400" b="1" dirty="0">
                <a:solidFill>
                  <a:srgbClr val="000000"/>
                </a:solidFill>
                <a:latin typeface="Arial Unicode MS" pitchFamily="34" charset="-128"/>
              </a:rPr>
              <a:t>during </a:t>
            </a:r>
            <a:r>
              <a:rPr lang="en-AU" sz="1400" b="1" dirty="0" smtClean="0">
                <a:solidFill>
                  <a:srgbClr val="000000"/>
                </a:solidFill>
                <a:latin typeface="Arial Unicode MS" pitchFamily="34" charset="-128"/>
              </a:rPr>
              <a:t>Calcination &amp; Setting</a:t>
            </a:r>
            <a:endParaRPr lang="en-US" sz="1400" b="1" dirty="0">
              <a:solidFill>
                <a:srgbClr val="000000"/>
              </a:solidFill>
              <a:latin typeface="Arial Unicode MS" pitchFamily="34" charset="-128"/>
            </a:endParaRPr>
          </a:p>
        </p:txBody>
      </p:sp>
      <p:sp>
        <p:nvSpPr>
          <p:cNvPr id="4" name="Right Arrow 3"/>
          <p:cNvSpPr/>
          <p:nvPr/>
        </p:nvSpPr>
        <p:spPr>
          <a:xfrm rot="21250505">
            <a:off x="2706881" y="3559687"/>
            <a:ext cx="3443292" cy="158821"/>
          </a:xfrm>
          <a:prstGeom prst="rightArrow">
            <a:avLst/>
          </a:prstGeom>
          <a:gradFill>
            <a:gsLst>
              <a:gs pos="0">
                <a:srgbClr val="DDEBCF"/>
              </a:gs>
              <a:gs pos="50000">
                <a:srgbClr val="9CB86E"/>
              </a:gs>
              <a:gs pos="100000">
                <a:srgbClr val="156B13"/>
              </a:gs>
            </a:gsLst>
            <a:lin ang="5400000" scaled="0"/>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AU" dirty="0"/>
          </a:p>
        </p:txBody>
      </p:sp>
      <p:sp>
        <p:nvSpPr>
          <p:cNvPr id="30725" name="Text Box 3"/>
          <p:cNvSpPr txBox="1">
            <a:spLocks noChangeArrowheads="1"/>
          </p:cNvSpPr>
          <p:nvPr/>
        </p:nvSpPr>
        <p:spPr bwMode="auto">
          <a:xfrm>
            <a:off x="833438" y="1464357"/>
            <a:ext cx="1443037" cy="738664"/>
          </a:xfrm>
          <a:prstGeom prst="rect">
            <a:avLst/>
          </a:prstGeom>
          <a:solidFill>
            <a:schemeClr val="bg1"/>
          </a:solidFill>
          <a:ln w="190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en-AU" sz="1400" b="1" dirty="0" smtClean="0">
                <a:solidFill>
                  <a:srgbClr val="000000"/>
                </a:solidFill>
                <a:latin typeface="Arial Unicode MS" pitchFamily="34" charset="-128"/>
              </a:rPr>
              <a:t>Capture </a:t>
            </a:r>
            <a:r>
              <a:rPr lang="en-AU" sz="1400" b="1" dirty="0">
                <a:solidFill>
                  <a:srgbClr val="000000"/>
                </a:solidFill>
                <a:latin typeface="Arial Unicode MS" pitchFamily="34" charset="-128"/>
              </a:rPr>
              <a:t>during Manufacture </a:t>
            </a:r>
            <a:r>
              <a:rPr lang="en-AU" sz="1400" b="1" dirty="0" smtClean="0">
                <a:solidFill>
                  <a:srgbClr val="000000"/>
                </a:solidFill>
                <a:latin typeface="Arial Unicode MS" pitchFamily="34" charset="-128"/>
              </a:rPr>
              <a:t>MgCO</a:t>
            </a:r>
            <a:r>
              <a:rPr lang="en-AU" sz="1400" b="1" baseline="-25000" dirty="0" smtClean="0">
                <a:solidFill>
                  <a:srgbClr val="000000"/>
                </a:solidFill>
                <a:latin typeface="Arial Unicode MS" pitchFamily="34" charset="-128"/>
              </a:rPr>
              <a:t>3</a:t>
            </a:r>
            <a:r>
              <a:rPr lang="en-AU" sz="1400" b="1" dirty="0" smtClean="0">
                <a:solidFill>
                  <a:srgbClr val="000000"/>
                </a:solidFill>
                <a:latin typeface="Arial Unicode MS" pitchFamily="34" charset="-128"/>
              </a:rPr>
              <a:t>.3H</a:t>
            </a:r>
            <a:r>
              <a:rPr lang="en-AU" sz="1400" b="1" baseline="-25000" dirty="0" smtClean="0">
                <a:solidFill>
                  <a:srgbClr val="000000"/>
                </a:solidFill>
                <a:latin typeface="Arial Unicode MS" pitchFamily="34" charset="-128"/>
              </a:rPr>
              <a:t>2</a:t>
            </a:r>
            <a:r>
              <a:rPr lang="en-AU" sz="1400" b="1" dirty="0" smtClean="0">
                <a:solidFill>
                  <a:srgbClr val="000000"/>
                </a:solidFill>
                <a:latin typeface="Arial Unicode MS" pitchFamily="34" charset="-128"/>
              </a:rPr>
              <a:t>O</a:t>
            </a:r>
            <a:endParaRPr lang="en-US" sz="1400" b="1" dirty="0">
              <a:solidFill>
                <a:srgbClr val="000000"/>
              </a:solidFill>
              <a:latin typeface="Arial Unicode MS" pitchFamily="34" charset="-128"/>
            </a:endParaRPr>
          </a:p>
        </p:txBody>
      </p:sp>
      <p:sp>
        <p:nvSpPr>
          <p:cNvPr id="30730" name="AutoShape 10"/>
          <p:cNvSpPr>
            <a:spLocks noChangeArrowheads="1"/>
          </p:cNvSpPr>
          <p:nvPr/>
        </p:nvSpPr>
        <p:spPr bwMode="auto">
          <a:xfrm rot="7827886">
            <a:off x="5979319" y="3298713"/>
            <a:ext cx="1787525" cy="1643063"/>
          </a:xfrm>
          <a:custGeom>
            <a:avLst/>
            <a:gdLst>
              <a:gd name="T0" fmla="*/ 94331501 w 21600"/>
              <a:gd name="T1" fmla="*/ 2412867 h 21600"/>
              <a:gd name="T2" fmla="*/ 39084482 w 21600"/>
              <a:gd name="T3" fmla="*/ 11439515 h 21600"/>
              <a:gd name="T4" fmla="*/ 92016739 w 21600"/>
              <a:gd name="T5" fmla="*/ 9234921 h 21600"/>
              <a:gd name="T6" fmla="*/ 155564163 w 21600"/>
              <a:gd name="T7" fmla="*/ 25772112 h 21600"/>
              <a:gd name="T8" fmla="*/ 146202249 w 21600"/>
              <a:gd name="T9" fmla="*/ 51706324 h 21600"/>
              <a:gd name="T10" fmla="*/ 115514003 w 21600"/>
              <a:gd name="T11" fmla="*/ 43796426 h 21600"/>
              <a:gd name="T12" fmla="*/ 0 60000 65536"/>
              <a:gd name="T13" fmla="*/ 0 60000 65536"/>
              <a:gd name="T14" fmla="*/ 0 60000 65536"/>
              <a:gd name="T15" fmla="*/ 0 60000 65536"/>
              <a:gd name="T16" fmla="*/ 0 60000 65536"/>
              <a:gd name="T17" fmla="*/ 0 60000 65536"/>
              <a:gd name="T18" fmla="*/ 3163 w 21600"/>
              <a:gd name="T19" fmla="*/ 3163 h 21600"/>
              <a:gd name="T20" fmla="*/ 18437 w 21600"/>
              <a:gd name="T21" fmla="*/ 18437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9250" y="6300"/>
                </a:moveTo>
                <a:cubicBezTo>
                  <a:pt x="17587" y="3177"/>
                  <a:pt x="14338" y="1226"/>
                  <a:pt x="10800" y="1226"/>
                </a:cubicBezTo>
                <a:cubicBezTo>
                  <a:pt x="9119" y="1225"/>
                  <a:pt x="7468" y="1668"/>
                  <a:pt x="6013" y="2508"/>
                </a:cubicBezTo>
                <a:lnTo>
                  <a:pt x="5400" y="1446"/>
                </a:lnTo>
                <a:cubicBezTo>
                  <a:pt x="7042" y="498"/>
                  <a:pt x="8904" y="-1"/>
                  <a:pt x="10800" y="0"/>
                </a:cubicBezTo>
                <a:cubicBezTo>
                  <a:pt x="14791" y="0"/>
                  <a:pt x="18456" y="2201"/>
                  <a:pt x="20332" y="5723"/>
                </a:cubicBezTo>
                <a:lnTo>
                  <a:pt x="22715" y="4454"/>
                </a:lnTo>
                <a:lnTo>
                  <a:pt x="21348" y="8936"/>
                </a:lnTo>
                <a:lnTo>
                  <a:pt x="16867" y="7569"/>
                </a:lnTo>
                <a:lnTo>
                  <a:pt x="19250" y="6300"/>
                </a:lnTo>
                <a:close/>
              </a:path>
            </a:pathLst>
          </a:custGeom>
          <a:gradFill rotWithShape="1">
            <a:gsLst>
              <a:gs pos="0">
                <a:srgbClr val="FFFF00"/>
              </a:gs>
              <a:gs pos="100000">
                <a:srgbClr val="33CCFF"/>
              </a:gs>
            </a:gsLst>
            <a:lin ang="0" scaled="1"/>
          </a:gradFill>
          <a:ln w="190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AU" dirty="0"/>
          </a:p>
        </p:txBody>
      </p:sp>
      <p:sp>
        <p:nvSpPr>
          <p:cNvPr id="30731" name="AutoShape 11"/>
          <p:cNvSpPr>
            <a:spLocks noChangeArrowheads="1"/>
          </p:cNvSpPr>
          <p:nvPr/>
        </p:nvSpPr>
        <p:spPr bwMode="auto">
          <a:xfrm rot="521418">
            <a:off x="5957888" y="3310619"/>
            <a:ext cx="1731962" cy="1698625"/>
          </a:xfrm>
          <a:custGeom>
            <a:avLst/>
            <a:gdLst>
              <a:gd name="T0" fmla="*/ 88558395 w 21600"/>
              <a:gd name="T1" fmla="*/ 2578843 h 21600"/>
              <a:gd name="T2" fmla="*/ 36692518 w 21600"/>
              <a:gd name="T3" fmla="*/ 12226247 h 21600"/>
              <a:gd name="T4" fmla="*/ 86385263 w 21600"/>
              <a:gd name="T5" fmla="*/ 9870112 h 21600"/>
              <a:gd name="T6" fmla="*/ 146043610 w 21600"/>
              <a:gd name="T7" fmla="*/ 27544699 h 21600"/>
              <a:gd name="T8" fmla="*/ 137254620 w 21600"/>
              <a:gd name="T9" fmla="*/ 55262484 h 21600"/>
              <a:gd name="T10" fmla="*/ 108444538 w 21600"/>
              <a:gd name="T11" fmla="*/ 46808679 h 21600"/>
              <a:gd name="T12" fmla="*/ 0 60000 65536"/>
              <a:gd name="T13" fmla="*/ 0 60000 65536"/>
              <a:gd name="T14" fmla="*/ 0 60000 65536"/>
              <a:gd name="T15" fmla="*/ 0 60000 65536"/>
              <a:gd name="T16" fmla="*/ 0 60000 65536"/>
              <a:gd name="T17" fmla="*/ 0 60000 65536"/>
              <a:gd name="T18" fmla="*/ 3163 w 21600"/>
              <a:gd name="T19" fmla="*/ 3163 h 21600"/>
              <a:gd name="T20" fmla="*/ 18437 w 21600"/>
              <a:gd name="T21" fmla="*/ 18437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9250" y="6300"/>
                </a:moveTo>
                <a:cubicBezTo>
                  <a:pt x="17587" y="3177"/>
                  <a:pt x="14338" y="1226"/>
                  <a:pt x="10800" y="1226"/>
                </a:cubicBezTo>
                <a:cubicBezTo>
                  <a:pt x="9119" y="1225"/>
                  <a:pt x="7468" y="1668"/>
                  <a:pt x="6013" y="2508"/>
                </a:cubicBezTo>
                <a:lnTo>
                  <a:pt x="5400" y="1446"/>
                </a:lnTo>
                <a:cubicBezTo>
                  <a:pt x="7042" y="498"/>
                  <a:pt x="8904" y="-1"/>
                  <a:pt x="10800" y="0"/>
                </a:cubicBezTo>
                <a:cubicBezTo>
                  <a:pt x="14791" y="0"/>
                  <a:pt x="18456" y="2201"/>
                  <a:pt x="20332" y="5723"/>
                </a:cubicBezTo>
                <a:lnTo>
                  <a:pt x="22715" y="4454"/>
                </a:lnTo>
                <a:lnTo>
                  <a:pt x="21348" y="8936"/>
                </a:lnTo>
                <a:lnTo>
                  <a:pt x="16867" y="7569"/>
                </a:lnTo>
                <a:lnTo>
                  <a:pt x="19250" y="6300"/>
                </a:lnTo>
                <a:close/>
              </a:path>
            </a:pathLst>
          </a:custGeom>
          <a:gradFill rotWithShape="1">
            <a:gsLst>
              <a:gs pos="0">
                <a:srgbClr val="FF0000"/>
              </a:gs>
              <a:gs pos="100000">
                <a:srgbClr val="FFFF00"/>
              </a:gs>
            </a:gsLst>
            <a:lin ang="0" scaled="1"/>
          </a:gradFill>
          <a:ln w="190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AU" dirty="0"/>
          </a:p>
        </p:txBody>
      </p:sp>
      <p:sp>
        <p:nvSpPr>
          <p:cNvPr id="30734" name="AutoShape 14"/>
          <p:cNvSpPr>
            <a:spLocks noChangeArrowheads="1"/>
          </p:cNvSpPr>
          <p:nvPr/>
        </p:nvSpPr>
        <p:spPr bwMode="auto">
          <a:xfrm rot="5400000" flipH="1">
            <a:off x="5699919" y="1381919"/>
            <a:ext cx="2430462" cy="1854200"/>
          </a:xfrm>
          <a:custGeom>
            <a:avLst/>
            <a:gdLst>
              <a:gd name="T0" fmla="*/ 23532586 w 21600"/>
              <a:gd name="T1" fmla="*/ 32175470 h 21600"/>
              <a:gd name="T2" fmla="*/ 8027398 w 21600"/>
              <a:gd name="T3" fmla="*/ 70124731 h 21600"/>
              <a:gd name="T4" fmla="*/ 31091462 w 21600"/>
              <a:gd name="T5" fmla="*/ 38351889 h 21600"/>
              <a:gd name="T6" fmla="*/ 49056333 w 21600"/>
              <a:gd name="T7" fmla="*/ -13646298 h 21600"/>
              <a:gd name="T8" fmla="*/ 87580600 w 21600"/>
              <a:gd name="T9" fmla="*/ 882333 h 21600"/>
              <a:gd name="T10" fmla="*/ 72300563 w 21600"/>
              <a:gd name="T11" fmla="*/ 37512385 h 21600"/>
              <a:gd name="T12" fmla="*/ 0 60000 65536"/>
              <a:gd name="T13" fmla="*/ 0 60000 65536"/>
              <a:gd name="T14" fmla="*/ 0 60000 65536"/>
              <a:gd name="T15" fmla="*/ 0 60000 65536"/>
              <a:gd name="T16" fmla="*/ 0 60000 65536"/>
              <a:gd name="T17" fmla="*/ 0 60000 65536"/>
              <a:gd name="T18" fmla="*/ 3163 w 21600"/>
              <a:gd name="T19" fmla="*/ 3163 h 21600"/>
              <a:gd name="T20" fmla="*/ 18437 w 21600"/>
              <a:gd name="T21" fmla="*/ 18437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6955" y="1901"/>
                </a:moveTo>
                <a:cubicBezTo>
                  <a:pt x="4223" y="3081"/>
                  <a:pt x="2185" y="5450"/>
                  <a:pt x="1426" y="8327"/>
                </a:cubicBezTo>
                <a:lnTo>
                  <a:pt x="357" y="8045"/>
                </a:lnTo>
                <a:cubicBezTo>
                  <a:pt x="1202" y="4840"/>
                  <a:pt x="3473" y="2200"/>
                  <a:pt x="6516" y="885"/>
                </a:cubicBezTo>
                <a:lnTo>
                  <a:pt x="5445" y="-1593"/>
                </a:lnTo>
                <a:lnTo>
                  <a:pt x="9721" y="103"/>
                </a:lnTo>
                <a:lnTo>
                  <a:pt x="8025" y="4379"/>
                </a:lnTo>
                <a:lnTo>
                  <a:pt x="6955" y="1901"/>
                </a:lnTo>
                <a:close/>
              </a:path>
            </a:pathLst>
          </a:custGeom>
          <a:gradFill rotWithShape="1">
            <a:gsLst>
              <a:gs pos="0">
                <a:srgbClr val="FFFF99"/>
              </a:gs>
              <a:gs pos="100000">
                <a:schemeClr val="bg1"/>
              </a:gs>
            </a:gsLst>
            <a:lin ang="0" scaled="1"/>
          </a:gradFill>
          <a:ln w="190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AU" dirty="0"/>
          </a:p>
        </p:txBody>
      </p:sp>
      <p:sp>
        <p:nvSpPr>
          <p:cNvPr id="17" name="Text Box 15"/>
          <p:cNvSpPr txBox="1">
            <a:spLocks noChangeArrowheads="1"/>
          </p:cNvSpPr>
          <p:nvPr/>
        </p:nvSpPr>
        <p:spPr bwMode="auto">
          <a:xfrm>
            <a:off x="4975225" y="2089832"/>
            <a:ext cx="1082675" cy="461962"/>
          </a:xfrm>
          <a:prstGeom prst="rect">
            <a:avLst/>
          </a:prstGeom>
          <a:solidFill>
            <a:schemeClr val="bg2">
              <a:lumMod val="40000"/>
              <a:lumOff val="60000"/>
            </a:schemeClr>
          </a:solidFill>
          <a:ln w="19050" algn="ctr">
            <a:solidFill>
              <a:srgbClr val="000000"/>
            </a:solidFill>
            <a:miter lim="800000"/>
            <a:headEnd/>
            <a:tailEnd/>
          </a:ln>
          <a:effectLst/>
          <a:extLst/>
        </p:spPr>
        <p:txBody>
          <a:bodyPr>
            <a:spAutoFit/>
          </a:bodyPr>
          <a:lstStyle>
            <a:lvl1pPr>
              <a:defRPr sz="1400" b="1">
                <a:solidFill>
                  <a:schemeClr val="tx1"/>
                </a:solidFill>
                <a:latin typeface="Arial Unicode MS" pitchFamily="34" charset="-128"/>
              </a:defRPr>
            </a:lvl1pPr>
            <a:lvl2pPr marL="742950" indent="-285750">
              <a:defRPr sz="1400" b="1">
                <a:solidFill>
                  <a:schemeClr val="tx1"/>
                </a:solidFill>
                <a:latin typeface="Arial Unicode MS" pitchFamily="34" charset="-128"/>
              </a:defRPr>
            </a:lvl2pPr>
            <a:lvl3pPr marL="1143000" indent="-228600">
              <a:defRPr sz="1400" b="1">
                <a:solidFill>
                  <a:schemeClr val="tx1"/>
                </a:solidFill>
                <a:latin typeface="Arial Unicode MS" pitchFamily="34" charset="-128"/>
              </a:defRPr>
            </a:lvl3pPr>
            <a:lvl4pPr marL="1600200" indent="-228600">
              <a:defRPr sz="1400" b="1">
                <a:solidFill>
                  <a:schemeClr val="tx1"/>
                </a:solidFill>
                <a:latin typeface="Arial Unicode MS" pitchFamily="34" charset="-128"/>
              </a:defRPr>
            </a:lvl4pPr>
            <a:lvl5pPr marL="2057400" indent="-228600">
              <a:defRPr sz="1400" b="1">
                <a:solidFill>
                  <a:schemeClr val="tx1"/>
                </a:solidFill>
                <a:latin typeface="Arial Unicode MS" pitchFamily="34" charset="-128"/>
              </a:defRPr>
            </a:lvl5pPr>
            <a:lvl6pPr marL="2514600" indent="-228600" algn="r" eaLnBrk="0" fontAlgn="base" hangingPunct="0">
              <a:spcBef>
                <a:spcPct val="50000"/>
              </a:spcBef>
              <a:spcAft>
                <a:spcPct val="0"/>
              </a:spcAft>
              <a:defRPr sz="1400" b="1">
                <a:solidFill>
                  <a:schemeClr val="tx1"/>
                </a:solidFill>
                <a:latin typeface="Arial Unicode MS" pitchFamily="34" charset="-128"/>
              </a:defRPr>
            </a:lvl6pPr>
            <a:lvl7pPr marL="2971800" indent="-228600" algn="r" eaLnBrk="0" fontAlgn="base" hangingPunct="0">
              <a:spcBef>
                <a:spcPct val="50000"/>
              </a:spcBef>
              <a:spcAft>
                <a:spcPct val="0"/>
              </a:spcAft>
              <a:defRPr sz="1400" b="1">
                <a:solidFill>
                  <a:schemeClr val="tx1"/>
                </a:solidFill>
                <a:latin typeface="Arial Unicode MS" pitchFamily="34" charset="-128"/>
              </a:defRPr>
            </a:lvl7pPr>
            <a:lvl8pPr marL="3429000" indent="-228600" algn="r" eaLnBrk="0" fontAlgn="base" hangingPunct="0">
              <a:spcBef>
                <a:spcPct val="50000"/>
              </a:spcBef>
              <a:spcAft>
                <a:spcPct val="0"/>
              </a:spcAft>
              <a:defRPr sz="1400" b="1">
                <a:solidFill>
                  <a:schemeClr val="tx1"/>
                </a:solidFill>
                <a:latin typeface="Arial Unicode MS" pitchFamily="34" charset="-128"/>
              </a:defRPr>
            </a:lvl8pPr>
            <a:lvl9pPr marL="3886200" indent="-228600" algn="r" eaLnBrk="0" fontAlgn="base" hangingPunct="0">
              <a:spcBef>
                <a:spcPct val="50000"/>
              </a:spcBef>
              <a:spcAft>
                <a:spcPct val="0"/>
              </a:spcAft>
              <a:defRPr sz="1400" b="1">
                <a:solidFill>
                  <a:schemeClr val="tx1"/>
                </a:solidFill>
                <a:latin typeface="Arial Unicode MS" pitchFamily="34" charset="-128"/>
              </a:defRPr>
            </a:lvl9pPr>
          </a:lstStyle>
          <a:p>
            <a:pPr>
              <a:defRPr/>
            </a:pPr>
            <a:r>
              <a:rPr lang="en-AU" sz="1200" dirty="0">
                <a:solidFill>
                  <a:srgbClr val="000000"/>
                </a:solidFill>
                <a:cs typeface="Arial" charset="0"/>
              </a:rPr>
              <a:t>CO</a:t>
            </a:r>
            <a:r>
              <a:rPr lang="en-AU" sz="1200" baseline="-25000" dirty="0">
                <a:solidFill>
                  <a:srgbClr val="000000"/>
                </a:solidFill>
                <a:cs typeface="Arial" charset="0"/>
              </a:rPr>
              <a:t>2</a:t>
            </a:r>
            <a:r>
              <a:rPr lang="en-AU" sz="1200" dirty="0">
                <a:solidFill>
                  <a:srgbClr val="000000"/>
                </a:solidFill>
                <a:cs typeface="Arial" charset="0"/>
              </a:rPr>
              <a:t> from atmosphere</a:t>
            </a:r>
            <a:endParaRPr lang="en-US" sz="1200" dirty="0">
              <a:solidFill>
                <a:srgbClr val="000000"/>
              </a:solidFill>
              <a:cs typeface="Arial" charset="0"/>
            </a:endParaRPr>
          </a:p>
        </p:txBody>
      </p:sp>
      <p:sp>
        <p:nvSpPr>
          <p:cNvPr id="30736" name="Text Box 16"/>
          <p:cNvSpPr txBox="1">
            <a:spLocks noChangeArrowheads="1"/>
          </p:cNvSpPr>
          <p:nvPr/>
        </p:nvSpPr>
        <p:spPr bwMode="auto">
          <a:xfrm>
            <a:off x="7670800" y="1716769"/>
            <a:ext cx="1150938" cy="646113"/>
          </a:xfrm>
          <a:prstGeom prst="rect">
            <a:avLst/>
          </a:prstGeom>
          <a:solidFill>
            <a:srgbClr val="AFFE22"/>
          </a:solidFill>
          <a:ln w="19050" algn="ctr">
            <a:solidFill>
              <a:schemeClr val="tx1"/>
            </a:solidFill>
            <a:miter lim="800000"/>
            <a:headEnd/>
            <a:tailEnd/>
          </a:ln>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en-AU" sz="1200" b="1" dirty="0">
                <a:solidFill>
                  <a:srgbClr val="000000"/>
                </a:solidFill>
                <a:latin typeface="Arial Unicode MS" pitchFamily="34" charset="-128"/>
              </a:rPr>
              <a:t>CO</a:t>
            </a:r>
            <a:r>
              <a:rPr lang="en-AU" sz="1200" b="1" baseline="-25000" dirty="0">
                <a:solidFill>
                  <a:srgbClr val="000000"/>
                </a:solidFill>
                <a:latin typeface="Arial Unicode MS" pitchFamily="34" charset="-128"/>
              </a:rPr>
              <a:t>2</a:t>
            </a:r>
            <a:r>
              <a:rPr lang="en-AU" sz="1200" b="1" dirty="0">
                <a:solidFill>
                  <a:srgbClr val="000000"/>
                </a:solidFill>
                <a:latin typeface="Arial Unicode MS" pitchFamily="34" charset="-128"/>
              </a:rPr>
              <a:t> capture (e.g. N-Mg process etc.)</a:t>
            </a:r>
            <a:endParaRPr lang="en-US" sz="1200" b="1" dirty="0">
              <a:solidFill>
                <a:srgbClr val="000000"/>
              </a:solidFill>
              <a:latin typeface="Arial Unicode MS" pitchFamily="34" charset="-128"/>
            </a:endParaRPr>
          </a:p>
        </p:txBody>
      </p:sp>
      <p:sp>
        <p:nvSpPr>
          <p:cNvPr id="30737" name="Text Box 17"/>
          <p:cNvSpPr txBox="1">
            <a:spLocks noChangeArrowheads="1"/>
          </p:cNvSpPr>
          <p:nvPr/>
        </p:nvSpPr>
        <p:spPr bwMode="auto">
          <a:xfrm>
            <a:off x="1347789" y="5198157"/>
            <a:ext cx="1604962" cy="307777"/>
          </a:xfrm>
          <a:prstGeom prst="rect">
            <a:avLst/>
          </a:prstGeom>
          <a:solidFill>
            <a:schemeClr val="bg1"/>
          </a:solidFill>
          <a:ln w="190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en-AU" sz="1400" b="1" dirty="0" smtClean="0">
                <a:solidFill>
                  <a:srgbClr val="000000"/>
                </a:solidFill>
                <a:latin typeface="Arial Unicode MS" pitchFamily="34" charset="-128"/>
              </a:rPr>
              <a:t>Net sequestration</a:t>
            </a:r>
            <a:endParaRPr lang="en-US" sz="1400" b="1" dirty="0">
              <a:solidFill>
                <a:srgbClr val="000000"/>
              </a:solidFill>
              <a:latin typeface="Arial Unicode MS" pitchFamily="34" charset="-128"/>
            </a:endParaRPr>
          </a:p>
        </p:txBody>
      </p:sp>
      <p:sp>
        <p:nvSpPr>
          <p:cNvPr id="30738" name="Text Box 18"/>
          <p:cNvSpPr txBox="1">
            <a:spLocks noChangeArrowheads="1"/>
          </p:cNvSpPr>
          <p:nvPr/>
        </p:nvSpPr>
        <p:spPr bwMode="auto">
          <a:xfrm>
            <a:off x="5084763" y="5393419"/>
            <a:ext cx="3532187" cy="523875"/>
          </a:xfrm>
          <a:prstGeom prst="rect">
            <a:avLst/>
          </a:prstGeom>
          <a:solidFill>
            <a:schemeClr val="bg1"/>
          </a:solidFill>
          <a:ln w="190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en-AU" sz="1400" b="1" dirty="0">
                <a:solidFill>
                  <a:srgbClr val="000000"/>
                </a:solidFill>
                <a:latin typeface="Arial Unicode MS" pitchFamily="34" charset="-128"/>
              </a:rPr>
              <a:t>Net sequestration less carbon from process emissions</a:t>
            </a:r>
            <a:endParaRPr lang="en-US" sz="1400" b="1" dirty="0">
              <a:solidFill>
                <a:srgbClr val="000000"/>
              </a:solidFill>
              <a:latin typeface="Arial Unicode MS" pitchFamily="34" charset="-128"/>
            </a:endParaRPr>
          </a:p>
        </p:txBody>
      </p:sp>
      <p:sp>
        <p:nvSpPr>
          <p:cNvPr id="30739" name="Text Box 19"/>
          <p:cNvSpPr txBox="1">
            <a:spLocks noChangeArrowheads="1"/>
          </p:cNvSpPr>
          <p:nvPr/>
        </p:nvSpPr>
        <p:spPr bwMode="auto">
          <a:xfrm>
            <a:off x="1349375" y="5950634"/>
            <a:ext cx="5830888" cy="368300"/>
          </a:xfrm>
          <a:prstGeom prst="rect">
            <a:avLst/>
          </a:prstGeom>
          <a:solidFill>
            <a:srgbClr val="FFCC99"/>
          </a:solidFill>
          <a:ln w="190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en-AU" b="1" dirty="0">
                <a:solidFill>
                  <a:srgbClr val="000000"/>
                </a:solidFill>
                <a:latin typeface="Arial Unicode MS" pitchFamily="34" charset="-128"/>
              </a:rPr>
              <a:t>Use of non fossil fuels =&gt; Low or no process emissions</a:t>
            </a:r>
            <a:endParaRPr lang="en-US" b="1" dirty="0">
              <a:solidFill>
                <a:srgbClr val="000000"/>
              </a:solidFill>
              <a:latin typeface="Arial Unicode MS" pitchFamily="34" charset="-128"/>
            </a:endParaRPr>
          </a:p>
        </p:txBody>
      </p:sp>
      <p:sp>
        <p:nvSpPr>
          <p:cNvPr id="30741" name="Text Box 21"/>
          <p:cNvSpPr txBox="1">
            <a:spLocks noChangeArrowheads="1"/>
          </p:cNvSpPr>
          <p:nvPr/>
        </p:nvSpPr>
        <p:spPr bwMode="auto">
          <a:xfrm>
            <a:off x="7475538" y="4085319"/>
            <a:ext cx="725487" cy="276225"/>
          </a:xfrm>
          <a:prstGeom prst="rect">
            <a:avLst/>
          </a:prstGeom>
          <a:solidFill>
            <a:srgbClr val="FFCC99"/>
          </a:solidFill>
          <a:ln w="190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en-AU" sz="1200" b="1" dirty="0">
                <a:solidFill>
                  <a:srgbClr val="000000"/>
                </a:solidFill>
                <a:latin typeface="Arial Unicode MS" pitchFamily="34" charset="-128"/>
              </a:rPr>
              <a:t>MgO</a:t>
            </a:r>
            <a:endParaRPr lang="en-US" sz="1200" b="1" dirty="0">
              <a:solidFill>
                <a:srgbClr val="000000"/>
              </a:solidFill>
              <a:latin typeface="Arial Unicode MS" pitchFamily="34" charset="-128"/>
            </a:endParaRPr>
          </a:p>
        </p:txBody>
      </p:sp>
      <p:sp>
        <p:nvSpPr>
          <p:cNvPr id="30742" name="Text Box 22"/>
          <p:cNvSpPr txBox="1">
            <a:spLocks noChangeArrowheads="1"/>
          </p:cNvSpPr>
          <p:nvPr/>
        </p:nvSpPr>
        <p:spPr bwMode="auto">
          <a:xfrm>
            <a:off x="5645150" y="4761594"/>
            <a:ext cx="815975" cy="277813"/>
          </a:xfrm>
          <a:prstGeom prst="rect">
            <a:avLst/>
          </a:prstGeom>
          <a:solidFill>
            <a:srgbClr val="CCFFFF"/>
          </a:solidFill>
          <a:ln w="190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en-AU" sz="1200" b="1" dirty="0">
                <a:solidFill>
                  <a:srgbClr val="000000"/>
                </a:solidFill>
                <a:latin typeface="Arial Unicode MS" pitchFamily="34" charset="-128"/>
              </a:rPr>
              <a:t>Mg(OH)2</a:t>
            </a:r>
            <a:endParaRPr lang="en-US" sz="1200" b="1" dirty="0">
              <a:solidFill>
                <a:srgbClr val="000000"/>
              </a:solidFill>
              <a:latin typeface="Arial Unicode MS" pitchFamily="34" charset="-128"/>
            </a:endParaRPr>
          </a:p>
        </p:txBody>
      </p:sp>
      <p:sp>
        <p:nvSpPr>
          <p:cNvPr id="30744" name="Text Box 29"/>
          <p:cNvSpPr txBox="1">
            <a:spLocks noChangeArrowheads="1"/>
          </p:cNvSpPr>
          <p:nvPr/>
        </p:nvSpPr>
        <p:spPr bwMode="auto">
          <a:xfrm>
            <a:off x="546100" y="4199619"/>
            <a:ext cx="517525" cy="276225"/>
          </a:xfrm>
          <a:prstGeom prst="rect">
            <a:avLst/>
          </a:prstGeom>
          <a:solidFill>
            <a:srgbClr val="99CCFF"/>
          </a:solidFill>
          <a:ln w="190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en-AU" sz="1200" b="1" dirty="0">
                <a:solidFill>
                  <a:srgbClr val="000000"/>
                </a:solidFill>
                <a:latin typeface="Arial Unicode MS" pitchFamily="34" charset="-128"/>
              </a:rPr>
              <a:t>H</a:t>
            </a:r>
            <a:r>
              <a:rPr lang="en-AU" sz="1200" b="1" baseline="-25000" dirty="0">
                <a:solidFill>
                  <a:srgbClr val="000000"/>
                </a:solidFill>
                <a:latin typeface="Arial Unicode MS" pitchFamily="34" charset="-128"/>
              </a:rPr>
              <a:t>2</a:t>
            </a:r>
            <a:r>
              <a:rPr lang="en-AU" sz="1200" b="1" dirty="0">
                <a:solidFill>
                  <a:srgbClr val="000000"/>
                </a:solidFill>
                <a:latin typeface="Arial Unicode MS" pitchFamily="34" charset="-128"/>
              </a:rPr>
              <a:t>O</a:t>
            </a:r>
            <a:endParaRPr lang="en-US" sz="1200" b="1" dirty="0">
              <a:solidFill>
                <a:srgbClr val="000000"/>
              </a:solidFill>
              <a:latin typeface="Arial Unicode MS" pitchFamily="34" charset="-128"/>
            </a:endParaRPr>
          </a:p>
        </p:txBody>
      </p:sp>
      <p:sp>
        <p:nvSpPr>
          <p:cNvPr id="30749" name="Text Box 36"/>
          <p:cNvSpPr txBox="1">
            <a:spLocks noChangeArrowheads="1"/>
          </p:cNvSpPr>
          <p:nvPr/>
        </p:nvSpPr>
        <p:spPr bwMode="auto">
          <a:xfrm>
            <a:off x="5143500" y="3693207"/>
            <a:ext cx="528638" cy="276225"/>
          </a:xfrm>
          <a:prstGeom prst="rect">
            <a:avLst/>
          </a:prstGeom>
          <a:solidFill>
            <a:srgbClr val="99CCFF"/>
          </a:solidFill>
          <a:ln w="190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en-AU" sz="1200" b="1" dirty="0">
                <a:solidFill>
                  <a:srgbClr val="000000"/>
                </a:solidFill>
                <a:latin typeface="Arial Unicode MS" pitchFamily="34" charset="-128"/>
              </a:rPr>
              <a:t>H</a:t>
            </a:r>
            <a:r>
              <a:rPr lang="en-AU" sz="1200" b="1" baseline="-25000" dirty="0">
                <a:solidFill>
                  <a:srgbClr val="000000"/>
                </a:solidFill>
                <a:latin typeface="Arial Unicode MS" pitchFamily="34" charset="-128"/>
              </a:rPr>
              <a:t>2</a:t>
            </a:r>
            <a:r>
              <a:rPr lang="en-AU" sz="1200" b="1" dirty="0">
                <a:solidFill>
                  <a:srgbClr val="000000"/>
                </a:solidFill>
                <a:latin typeface="Arial Unicode MS" pitchFamily="34" charset="-128"/>
              </a:rPr>
              <a:t>O</a:t>
            </a:r>
            <a:endParaRPr lang="en-US" sz="1200" b="1" dirty="0">
              <a:solidFill>
                <a:srgbClr val="000000"/>
              </a:solidFill>
              <a:latin typeface="Arial Unicode MS" pitchFamily="34" charset="-128"/>
            </a:endParaRPr>
          </a:p>
        </p:txBody>
      </p:sp>
      <p:sp>
        <p:nvSpPr>
          <p:cNvPr id="30750" name="AutoShape 37"/>
          <p:cNvSpPr>
            <a:spLocks noChangeArrowheads="1"/>
          </p:cNvSpPr>
          <p:nvPr/>
        </p:nvSpPr>
        <p:spPr bwMode="auto">
          <a:xfrm rot="3486548" flipV="1">
            <a:off x="6687344" y="1998550"/>
            <a:ext cx="1787525" cy="1643063"/>
          </a:xfrm>
          <a:custGeom>
            <a:avLst/>
            <a:gdLst>
              <a:gd name="T0" fmla="*/ 123602057 w 21600"/>
              <a:gd name="T1" fmla="*/ 16161112 h 21600"/>
              <a:gd name="T2" fmla="*/ 100488366 w 21600"/>
              <a:gd name="T3" fmla="*/ 7973491 h 21600"/>
              <a:gd name="T4" fmla="*/ 117965726 w 21600"/>
              <a:gd name="T5" fmla="*/ 21420888 h 21600"/>
              <a:gd name="T6" fmla="*/ 155564163 w 21600"/>
              <a:gd name="T7" fmla="*/ 25772112 h 21600"/>
              <a:gd name="T8" fmla="*/ 146202249 w 21600"/>
              <a:gd name="T9" fmla="*/ 51706324 h 21600"/>
              <a:gd name="T10" fmla="*/ 115514003 w 21600"/>
              <a:gd name="T11" fmla="*/ 43796426 h 21600"/>
              <a:gd name="T12" fmla="*/ 0 60000 65536"/>
              <a:gd name="T13" fmla="*/ 0 60000 65536"/>
              <a:gd name="T14" fmla="*/ 0 60000 65536"/>
              <a:gd name="T15" fmla="*/ 0 60000 65536"/>
              <a:gd name="T16" fmla="*/ 0 60000 65536"/>
              <a:gd name="T17" fmla="*/ 0 60000 65536"/>
              <a:gd name="T18" fmla="*/ 3163 w 21600"/>
              <a:gd name="T19" fmla="*/ 3163 h 21600"/>
              <a:gd name="T20" fmla="*/ 18437 w 21600"/>
              <a:gd name="T21" fmla="*/ 18437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9250" y="6300"/>
                </a:moveTo>
                <a:cubicBezTo>
                  <a:pt x="18202" y="4332"/>
                  <a:pt x="16501" y="2792"/>
                  <a:pt x="14440" y="1944"/>
                </a:cubicBezTo>
                <a:lnTo>
                  <a:pt x="14906" y="811"/>
                </a:lnTo>
                <a:cubicBezTo>
                  <a:pt x="17231" y="1767"/>
                  <a:pt x="19150" y="3504"/>
                  <a:pt x="20332" y="5723"/>
                </a:cubicBezTo>
                <a:lnTo>
                  <a:pt x="22715" y="4454"/>
                </a:lnTo>
                <a:lnTo>
                  <a:pt x="21348" y="8936"/>
                </a:lnTo>
                <a:lnTo>
                  <a:pt x="16867" y="7569"/>
                </a:lnTo>
                <a:lnTo>
                  <a:pt x="19250" y="6300"/>
                </a:lnTo>
                <a:close/>
              </a:path>
            </a:pathLst>
          </a:custGeom>
          <a:gradFill rotWithShape="1">
            <a:gsLst>
              <a:gs pos="0">
                <a:srgbClr val="FFFF00"/>
              </a:gs>
              <a:gs pos="100000">
                <a:srgbClr val="33CCFF"/>
              </a:gs>
            </a:gsLst>
            <a:lin ang="0" scaled="1"/>
          </a:gradFill>
          <a:ln w="190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AU" dirty="0"/>
          </a:p>
        </p:txBody>
      </p:sp>
      <p:sp>
        <p:nvSpPr>
          <p:cNvPr id="30751" name="Text Box 38"/>
          <p:cNvSpPr txBox="1">
            <a:spLocks noChangeArrowheads="1"/>
          </p:cNvSpPr>
          <p:nvPr/>
        </p:nvSpPr>
        <p:spPr bwMode="auto">
          <a:xfrm>
            <a:off x="7934325" y="3496357"/>
            <a:ext cx="473075" cy="276225"/>
          </a:xfrm>
          <a:prstGeom prst="rect">
            <a:avLst/>
          </a:prstGeom>
          <a:solidFill>
            <a:srgbClr val="99CCFF"/>
          </a:solidFill>
          <a:ln w="190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en-AU" sz="1200" b="1" dirty="0">
                <a:solidFill>
                  <a:srgbClr val="000000"/>
                </a:solidFill>
                <a:latin typeface="Arial Unicode MS" pitchFamily="34" charset="-128"/>
              </a:rPr>
              <a:t>H</a:t>
            </a:r>
            <a:r>
              <a:rPr lang="en-AU" sz="1200" b="1" baseline="-25000" dirty="0">
                <a:solidFill>
                  <a:srgbClr val="000000"/>
                </a:solidFill>
                <a:latin typeface="Arial Unicode MS" pitchFamily="34" charset="-128"/>
              </a:rPr>
              <a:t>2</a:t>
            </a:r>
            <a:r>
              <a:rPr lang="en-AU" sz="1200" b="1" dirty="0">
                <a:solidFill>
                  <a:srgbClr val="000000"/>
                </a:solidFill>
                <a:latin typeface="Arial Unicode MS" pitchFamily="34" charset="-128"/>
              </a:rPr>
              <a:t>O</a:t>
            </a:r>
            <a:endParaRPr lang="en-US" sz="1200" b="1" dirty="0">
              <a:solidFill>
                <a:srgbClr val="000000"/>
              </a:solidFill>
              <a:latin typeface="Arial Unicode MS" pitchFamily="34" charset="-128"/>
            </a:endParaRPr>
          </a:p>
        </p:txBody>
      </p:sp>
      <p:sp>
        <p:nvSpPr>
          <p:cNvPr id="30752" name="Text Box 39"/>
          <p:cNvSpPr txBox="1">
            <a:spLocks noChangeArrowheads="1"/>
          </p:cNvSpPr>
          <p:nvPr/>
        </p:nvSpPr>
        <p:spPr bwMode="auto">
          <a:xfrm>
            <a:off x="6159500" y="3264582"/>
            <a:ext cx="1155700" cy="277812"/>
          </a:xfrm>
          <a:prstGeom prst="rect">
            <a:avLst/>
          </a:prstGeom>
          <a:solidFill>
            <a:srgbClr val="FF9966"/>
          </a:solidFill>
          <a:ln w="190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en-AU" sz="1200" b="1" dirty="0">
                <a:solidFill>
                  <a:srgbClr val="000000"/>
                </a:solidFill>
                <a:latin typeface="Arial Unicode MS" pitchFamily="34" charset="-128"/>
              </a:rPr>
              <a:t>MgCO</a:t>
            </a:r>
            <a:r>
              <a:rPr lang="en-AU" sz="1200" b="1" baseline="-25000" dirty="0">
                <a:solidFill>
                  <a:srgbClr val="000000"/>
                </a:solidFill>
                <a:latin typeface="Arial Unicode MS" pitchFamily="34" charset="-128"/>
              </a:rPr>
              <a:t>3</a:t>
            </a:r>
            <a:r>
              <a:rPr lang="en-AU" sz="1200" b="1" dirty="0">
                <a:solidFill>
                  <a:srgbClr val="000000"/>
                </a:solidFill>
                <a:latin typeface="Arial Unicode MS" pitchFamily="34" charset="-128"/>
              </a:rPr>
              <a:t>.3H</a:t>
            </a:r>
            <a:r>
              <a:rPr lang="en-AU" sz="1200" b="1" baseline="-25000" dirty="0">
                <a:solidFill>
                  <a:srgbClr val="000000"/>
                </a:solidFill>
                <a:latin typeface="Arial Unicode MS" pitchFamily="34" charset="-128"/>
              </a:rPr>
              <a:t>2</a:t>
            </a:r>
            <a:r>
              <a:rPr lang="en-AU" sz="1200" b="1" dirty="0">
                <a:solidFill>
                  <a:srgbClr val="000000"/>
                </a:solidFill>
                <a:latin typeface="Arial Unicode MS" pitchFamily="34" charset="-128"/>
              </a:rPr>
              <a:t>O</a:t>
            </a:r>
            <a:endParaRPr lang="en-US" sz="1200" b="1" dirty="0">
              <a:solidFill>
                <a:srgbClr val="000000"/>
              </a:solidFill>
              <a:latin typeface="Arial Unicode MS" pitchFamily="34" charset="-128"/>
            </a:endParaRPr>
          </a:p>
        </p:txBody>
      </p:sp>
      <p:sp>
        <p:nvSpPr>
          <p:cNvPr id="30754" name="Rectangle 38"/>
          <p:cNvSpPr>
            <a:spLocks noChangeArrowheads="1"/>
          </p:cNvSpPr>
          <p:nvPr/>
        </p:nvSpPr>
        <p:spPr bwMode="auto">
          <a:xfrm>
            <a:off x="6138863" y="1827894"/>
            <a:ext cx="1624012"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AU" sz="1400" b="1" dirty="0"/>
              <a:t>Net Emissions (Sequestration)  - .399kg CO</a:t>
            </a:r>
            <a:r>
              <a:rPr lang="en-AU" sz="1400" b="1" baseline="-25000" dirty="0"/>
              <a:t>2</a:t>
            </a:r>
            <a:r>
              <a:rPr lang="en-AU" sz="1400" b="1" dirty="0"/>
              <a:t>/kg product</a:t>
            </a:r>
          </a:p>
        </p:txBody>
      </p:sp>
      <p:sp>
        <p:nvSpPr>
          <p:cNvPr id="30755" name="TextBox 39"/>
          <p:cNvSpPr txBox="1">
            <a:spLocks noChangeArrowheads="1"/>
          </p:cNvSpPr>
          <p:nvPr/>
        </p:nvSpPr>
        <p:spPr bwMode="auto">
          <a:xfrm>
            <a:off x="1267493" y="6336170"/>
            <a:ext cx="5995987"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en-AU" sz="1100" baseline="30000" dirty="0"/>
              <a:t>17</a:t>
            </a:r>
            <a:r>
              <a:rPr lang="en-AU" sz="1100" dirty="0"/>
              <a:t> </a:t>
            </a:r>
            <a:r>
              <a:rPr lang="en-AU" sz="1200" dirty="0"/>
              <a:t>Source Data: http://www.tececo.com/files/spreadsheets/TecEcoCementLCA14Feb2011.xls</a:t>
            </a:r>
          </a:p>
        </p:txBody>
      </p:sp>
      <p:sp>
        <p:nvSpPr>
          <p:cNvPr id="30758" name="AutoShape 35"/>
          <p:cNvSpPr>
            <a:spLocks noChangeArrowheads="1"/>
          </p:cNvSpPr>
          <p:nvPr/>
        </p:nvSpPr>
        <p:spPr bwMode="auto">
          <a:xfrm rot="-1598705" flipH="1" flipV="1">
            <a:off x="6278563" y="3718607"/>
            <a:ext cx="1774825" cy="1385887"/>
          </a:xfrm>
          <a:custGeom>
            <a:avLst/>
            <a:gdLst>
              <a:gd name="T0" fmla="*/ 122752448 w 21600"/>
              <a:gd name="T1" fmla="*/ 13632953 h 21600"/>
              <a:gd name="T2" fmla="*/ 99797634 w 21600"/>
              <a:gd name="T3" fmla="*/ 6726160 h 21600"/>
              <a:gd name="T4" fmla="*/ 117154859 w 21600"/>
              <a:gd name="T5" fmla="*/ 18069917 h 21600"/>
              <a:gd name="T6" fmla="*/ 154494854 w 21600"/>
              <a:gd name="T7" fmla="*/ 21740522 h 21600"/>
              <a:gd name="T8" fmla="*/ 145197291 w 21600"/>
              <a:gd name="T9" fmla="*/ 43617658 h 21600"/>
              <a:gd name="T10" fmla="*/ 114719989 w 21600"/>
              <a:gd name="T11" fmla="*/ 36945207 h 21600"/>
              <a:gd name="T12" fmla="*/ 0 60000 65536"/>
              <a:gd name="T13" fmla="*/ 0 60000 65536"/>
              <a:gd name="T14" fmla="*/ 0 60000 65536"/>
              <a:gd name="T15" fmla="*/ 0 60000 65536"/>
              <a:gd name="T16" fmla="*/ 0 60000 65536"/>
              <a:gd name="T17" fmla="*/ 0 60000 65536"/>
              <a:gd name="T18" fmla="*/ 3163 w 21600"/>
              <a:gd name="T19" fmla="*/ 3163 h 21600"/>
              <a:gd name="T20" fmla="*/ 18437 w 21600"/>
              <a:gd name="T21" fmla="*/ 18437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9250" y="6300"/>
                </a:moveTo>
                <a:cubicBezTo>
                  <a:pt x="18202" y="4332"/>
                  <a:pt x="16501" y="2792"/>
                  <a:pt x="14440" y="1944"/>
                </a:cubicBezTo>
                <a:lnTo>
                  <a:pt x="14906" y="811"/>
                </a:lnTo>
                <a:cubicBezTo>
                  <a:pt x="17231" y="1767"/>
                  <a:pt x="19150" y="3504"/>
                  <a:pt x="20332" y="5723"/>
                </a:cubicBezTo>
                <a:lnTo>
                  <a:pt x="22715" y="4454"/>
                </a:lnTo>
                <a:lnTo>
                  <a:pt x="21348" y="8936"/>
                </a:lnTo>
                <a:lnTo>
                  <a:pt x="16867" y="7569"/>
                </a:lnTo>
                <a:lnTo>
                  <a:pt x="19250" y="6300"/>
                </a:lnTo>
                <a:close/>
              </a:path>
            </a:pathLst>
          </a:custGeom>
          <a:gradFill rotWithShape="1">
            <a:gsLst>
              <a:gs pos="0">
                <a:srgbClr val="FFFF00"/>
              </a:gs>
              <a:gs pos="100000">
                <a:srgbClr val="33CCFF"/>
              </a:gs>
            </a:gsLst>
            <a:lin ang="0" scaled="1"/>
          </a:gradFill>
          <a:ln w="190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AU" dirty="0"/>
          </a:p>
        </p:txBody>
      </p:sp>
      <p:sp>
        <p:nvSpPr>
          <p:cNvPr id="30759" name="Text Box 24"/>
          <p:cNvSpPr txBox="1">
            <a:spLocks noChangeArrowheads="1"/>
          </p:cNvSpPr>
          <p:nvPr/>
        </p:nvSpPr>
        <p:spPr bwMode="auto">
          <a:xfrm>
            <a:off x="7089775" y="4971144"/>
            <a:ext cx="530225" cy="276225"/>
          </a:xfrm>
          <a:prstGeom prst="rect">
            <a:avLst/>
          </a:prstGeom>
          <a:solidFill>
            <a:srgbClr val="99CCFF"/>
          </a:solidFill>
          <a:ln w="190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en-AU" sz="1200" b="1" dirty="0">
                <a:solidFill>
                  <a:srgbClr val="000000"/>
                </a:solidFill>
                <a:latin typeface="Arial Unicode MS" pitchFamily="34" charset="-128"/>
              </a:rPr>
              <a:t>H</a:t>
            </a:r>
            <a:r>
              <a:rPr lang="en-AU" sz="1200" b="1" baseline="-25000" dirty="0">
                <a:solidFill>
                  <a:srgbClr val="000000"/>
                </a:solidFill>
                <a:latin typeface="Arial Unicode MS" pitchFamily="34" charset="-128"/>
              </a:rPr>
              <a:t>2</a:t>
            </a:r>
            <a:r>
              <a:rPr lang="en-AU" sz="1200" b="1" dirty="0">
                <a:solidFill>
                  <a:srgbClr val="000000"/>
                </a:solidFill>
                <a:latin typeface="Arial Unicode MS" pitchFamily="34" charset="-128"/>
              </a:rPr>
              <a:t>O</a:t>
            </a:r>
            <a:endParaRPr lang="en-US" sz="1200" b="1" dirty="0">
              <a:solidFill>
                <a:srgbClr val="000000"/>
              </a:solidFill>
              <a:latin typeface="Arial Unicode MS" pitchFamily="34" charset="-128"/>
            </a:endParaRPr>
          </a:p>
        </p:txBody>
      </p:sp>
      <p:sp>
        <p:nvSpPr>
          <p:cNvPr id="30760" name="Rectangle 45"/>
          <p:cNvSpPr>
            <a:spLocks noChangeArrowheads="1"/>
          </p:cNvSpPr>
          <p:nvPr/>
        </p:nvSpPr>
        <p:spPr bwMode="auto">
          <a:xfrm>
            <a:off x="6234113" y="3847194"/>
            <a:ext cx="1216025"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AU" sz="1400" b="1" dirty="0">
                <a:solidFill>
                  <a:srgbClr val="000000"/>
                </a:solidFill>
              </a:rPr>
              <a:t>Net Energy 7140 kJ/kg product</a:t>
            </a:r>
          </a:p>
        </p:txBody>
      </p:sp>
      <p:sp>
        <p:nvSpPr>
          <p:cNvPr id="30761" name="Rectangle 46"/>
          <p:cNvSpPr>
            <a:spLocks noChangeArrowheads="1"/>
          </p:cNvSpPr>
          <p:nvPr/>
        </p:nvSpPr>
        <p:spPr bwMode="auto">
          <a:xfrm>
            <a:off x="1673225" y="4245657"/>
            <a:ext cx="1217613"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AU" sz="1400" b="1" dirty="0">
                <a:solidFill>
                  <a:srgbClr val="000000"/>
                </a:solidFill>
              </a:rPr>
              <a:t>Net Energy </a:t>
            </a:r>
            <a:r>
              <a:rPr lang="en-AU" sz="1400" b="1" dirty="0" smtClean="0">
                <a:solidFill>
                  <a:srgbClr val="000000"/>
                </a:solidFill>
              </a:rPr>
              <a:t>100 </a:t>
            </a:r>
            <a:r>
              <a:rPr lang="en-AU" sz="1400" b="1" dirty="0">
                <a:solidFill>
                  <a:srgbClr val="000000"/>
                </a:solidFill>
              </a:rPr>
              <a:t>kJ/kg product</a:t>
            </a:r>
          </a:p>
        </p:txBody>
      </p:sp>
      <p:sp>
        <p:nvSpPr>
          <p:cNvPr id="30762" name="TextBox 2"/>
          <p:cNvSpPr txBox="1">
            <a:spLocks noChangeArrowheads="1"/>
          </p:cNvSpPr>
          <p:nvPr/>
        </p:nvSpPr>
        <p:spPr bwMode="auto">
          <a:xfrm>
            <a:off x="3668713" y="1246188"/>
            <a:ext cx="134844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en-US" sz="2800" dirty="0"/>
              <a:t>&lt;</a:t>
            </a:r>
            <a:r>
              <a:rPr lang="en-US" sz="3200" dirty="0" smtClean="0"/>
              <a:t>450</a:t>
            </a:r>
            <a:r>
              <a:rPr lang="en-US" sz="3200" baseline="30000" dirty="0" smtClean="0"/>
              <a:t>0</a:t>
            </a:r>
            <a:r>
              <a:rPr lang="en-US" sz="3200" dirty="0" smtClean="0"/>
              <a:t>C</a:t>
            </a:r>
            <a:endParaRPr lang="en-AU" sz="2800" dirty="0"/>
          </a:p>
        </p:txBody>
      </p:sp>
      <p:sp>
        <p:nvSpPr>
          <p:cNvPr id="2" name="Down Arrow 1"/>
          <p:cNvSpPr/>
          <p:nvPr/>
        </p:nvSpPr>
        <p:spPr>
          <a:xfrm rot="1221199">
            <a:off x="2807923" y="2610296"/>
            <a:ext cx="174940" cy="1117989"/>
          </a:xfrm>
          <a:prstGeom prst="downArrow">
            <a:avLst/>
          </a:prstGeom>
          <a:gradFill>
            <a:gsLst>
              <a:gs pos="0">
                <a:srgbClr val="DDEBCF"/>
              </a:gs>
              <a:gs pos="50000">
                <a:srgbClr val="9CB86E"/>
              </a:gs>
              <a:gs pos="100000">
                <a:srgbClr val="156B13"/>
              </a:gs>
            </a:gsLst>
            <a:lin ang="5400000" scaled="0"/>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49" name="Text Box 15"/>
          <p:cNvSpPr txBox="1">
            <a:spLocks noChangeArrowheads="1"/>
          </p:cNvSpPr>
          <p:nvPr/>
        </p:nvSpPr>
        <p:spPr bwMode="auto">
          <a:xfrm>
            <a:off x="460375" y="2375582"/>
            <a:ext cx="1082675" cy="276999"/>
          </a:xfrm>
          <a:prstGeom prst="rect">
            <a:avLst/>
          </a:prstGeom>
          <a:noFill/>
          <a:ln w="19050" algn="ctr">
            <a:solidFill>
              <a:srgbClr val="000000"/>
            </a:solidFill>
            <a:miter lim="800000"/>
            <a:headEnd/>
            <a:tailEnd/>
          </a:ln>
          <a:effectLst/>
          <a:extLst/>
        </p:spPr>
        <p:txBody>
          <a:bodyPr>
            <a:spAutoFit/>
          </a:bodyPr>
          <a:lstStyle>
            <a:lvl1pPr>
              <a:defRPr sz="1400" b="1">
                <a:solidFill>
                  <a:schemeClr val="tx1"/>
                </a:solidFill>
                <a:latin typeface="Arial Unicode MS" pitchFamily="34" charset="-128"/>
              </a:defRPr>
            </a:lvl1pPr>
            <a:lvl2pPr marL="742950" indent="-285750">
              <a:defRPr sz="1400" b="1">
                <a:solidFill>
                  <a:schemeClr val="tx1"/>
                </a:solidFill>
                <a:latin typeface="Arial Unicode MS" pitchFamily="34" charset="-128"/>
              </a:defRPr>
            </a:lvl2pPr>
            <a:lvl3pPr marL="1143000" indent="-228600">
              <a:defRPr sz="1400" b="1">
                <a:solidFill>
                  <a:schemeClr val="tx1"/>
                </a:solidFill>
                <a:latin typeface="Arial Unicode MS" pitchFamily="34" charset="-128"/>
              </a:defRPr>
            </a:lvl3pPr>
            <a:lvl4pPr marL="1600200" indent="-228600">
              <a:defRPr sz="1400" b="1">
                <a:solidFill>
                  <a:schemeClr val="tx1"/>
                </a:solidFill>
                <a:latin typeface="Arial Unicode MS" pitchFamily="34" charset="-128"/>
              </a:defRPr>
            </a:lvl4pPr>
            <a:lvl5pPr marL="2057400" indent="-228600">
              <a:defRPr sz="1400" b="1">
                <a:solidFill>
                  <a:schemeClr val="tx1"/>
                </a:solidFill>
                <a:latin typeface="Arial Unicode MS" pitchFamily="34" charset="-128"/>
              </a:defRPr>
            </a:lvl5pPr>
            <a:lvl6pPr marL="2514600" indent="-228600" algn="r" eaLnBrk="0" fontAlgn="base" hangingPunct="0">
              <a:spcBef>
                <a:spcPct val="50000"/>
              </a:spcBef>
              <a:spcAft>
                <a:spcPct val="0"/>
              </a:spcAft>
              <a:defRPr sz="1400" b="1">
                <a:solidFill>
                  <a:schemeClr val="tx1"/>
                </a:solidFill>
                <a:latin typeface="Arial Unicode MS" pitchFamily="34" charset="-128"/>
              </a:defRPr>
            </a:lvl6pPr>
            <a:lvl7pPr marL="2971800" indent="-228600" algn="r" eaLnBrk="0" fontAlgn="base" hangingPunct="0">
              <a:spcBef>
                <a:spcPct val="50000"/>
              </a:spcBef>
              <a:spcAft>
                <a:spcPct val="0"/>
              </a:spcAft>
              <a:defRPr sz="1400" b="1">
                <a:solidFill>
                  <a:schemeClr val="tx1"/>
                </a:solidFill>
                <a:latin typeface="Arial Unicode MS" pitchFamily="34" charset="-128"/>
              </a:defRPr>
            </a:lvl7pPr>
            <a:lvl8pPr marL="3429000" indent="-228600" algn="r" eaLnBrk="0" fontAlgn="base" hangingPunct="0">
              <a:spcBef>
                <a:spcPct val="50000"/>
              </a:spcBef>
              <a:spcAft>
                <a:spcPct val="0"/>
              </a:spcAft>
              <a:defRPr sz="1400" b="1">
                <a:solidFill>
                  <a:schemeClr val="tx1"/>
                </a:solidFill>
                <a:latin typeface="Arial Unicode MS" pitchFamily="34" charset="-128"/>
              </a:defRPr>
            </a:lvl8pPr>
            <a:lvl9pPr marL="3886200" indent="-228600" algn="r" eaLnBrk="0" fontAlgn="base" hangingPunct="0">
              <a:spcBef>
                <a:spcPct val="50000"/>
              </a:spcBef>
              <a:spcAft>
                <a:spcPct val="0"/>
              </a:spcAft>
              <a:defRPr sz="1400" b="1">
                <a:solidFill>
                  <a:schemeClr val="tx1"/>
                </a:solidFill>
                <a:latin typeface="Arial Unicode MS" pitchFamily="34" charset="-128"/>
              </a:defRPr>
            </a:lvl9pPr>
          </a:lstStyle>
          <a:p>
            <a:pPr>
              <a:defRPr/>
            </a:pPr>
            <a:r>
              <a:rPr lang="en-AU" sz="1200" dirty="0" smtClean="0">
                <a:solidFill>
                  <a:srgbClr val="000000"/>
                </a:solidFill>
                <a:cs typeface="Arial" charset="0"/>
              </a:rPr>
              <a:t>Waste Mg</a:t>
            </a:r>
            <a:r>
              <a:rPr lang="en-AU" sz="1200" baseline="30000" dirty="0" smtClean="0">
                <a:solidFill>
                  <a:srgbClr val="000000"/>
                </a:solidFill>
                <a:cs typeface="Arial" charset="0"/>
              </a:rPr>
              <a:t>++</a:t>
            </a:r>
            <a:endParaRPr lang="en-US" sz="1200" baseline="30000" dirty="0">
              <a:solidFill>
                <a:srgbClr val="000000"/>
              </a:solidFill>
              <a:cs typeface="Arial" charset="0"/>
            </a:endParaRPr>
          </a:p>
        </p:txBody>
      </p:sp>
      <p:sp>
        <p:nvSpPr>
          <p:cNvPr id="51" name="Down Arrow 50"/>
          <p:cNvSpPr/>
          <p:nvPr/>
        </p:nvSpPr>
        <p:spPr>
          <a:xfrm rot="-1500000">
            <a:off x="1315528" y="2652918"/>
            <a:ext cx="178609" cy="1111939"/>
          </a:xfrm>
          <a:prstGeom prst="downArrow">
            <a:avLst/>
          </a:prstGeom>
          <a:gradFill>
            <a:gsLst>
              <a:gs pos="0">
                <a:srgbClr val="DDEBCF"/>
              </a:gs>
              <a:gs pos="50000">
                <a:srgbClr val="9CB86E"/>
              </a:gs>
              <a:gs pos="100000">
                <a:srgbClr val="156B13"/>
              </a:gs>
            </a:gsLst>
            <a:lin ang="5400000" scaled="0"/>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30756" name="Text Box 39"/>
          <p:cNvSpPr txBox="1">
            <a:spLocks noChangeArrowheads="1"/>
          </p:cNvSpPr>
          <p:nvPr/>
        </p:nvSpPr>
        <p:spPr bwMode="auto">
          <a:xfrm>
            <a:off x="1590675" y="3680507"/>
            <a:ext cx="1154113" cy="276225"/>
          </a:xfrm>
          <a:prstGeom prst="rect">
            <a:avLst/>
          </a:prstGeom>
          <a:solidFill>
            <a:srgbClr val="FF9966"/>
          </a:solidFill>
          <a:ln w="190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en-AU" sz="1200" b="1" dirty="0">
                <a:solidFill>
                  <a:srgbClr val="000000"/>
                </a:solidFill>
                <a:latin typeface="Arial Unicode MS" pitchFamily="34" charset="-128"/>
              </a:rPr>
              <a:t>MgCO</a:t>
            </a:r>
            <a:r>
              <a:rPr lang="en-AU" sz="1200" b="1" baseline="-25000" dirty="0">
                <a:solidFill>
                  <a:srgbClr val="000000"/>
                </a:solidFill>
                <a:latin typeface="Arial Unicode MS" pitchFamily="34" charset="-128"/>
              </a:rPr>
              <a:t>3</a:t>
            </a:r>
            <a:r>
              <a:rPr lang="en-AU" sz="1200" b="1" dirty="0">
                <a:solidFill>
                  <a:srgbClr val="000000"/>
                </a:solidFill>
                <a:latin typeface="Arial Unicode MS" pitchFamily="34" charset="-128"/>
              </a:rPr>
              <a:t>.3H</a:t>
            </a:r>
            <a:r>
              <a:rPr lang="en-AU" sz="1200" b="1" baseline="-25000" dirty="0">
                <a:solidFill>
                  <a:srgbClr val="000000"/>
                </a:solidFill>
                <a:latin typeface="Arial Unicode MS" pitchFamily="34" charset="-128"/>
              </a:rPr>
              <a:t>2</a:t>
            </a:r>
            <a:r>
              <a:rPr lang="en-AU" sz="1200" b="1" dirty="0">
                <a:solidFill>
                  <a:srgbClr val="000000"/>
                </a:solidFill>
                <a:latin typeface="Arial Unicode MS" pitchFamily="34" charset="-128"/>
              </a:rPr>
              <a:t>O</a:t>
            </a:r>
            <a:endParaRPr lang="en-US" sz="1200" b="1" dirty="0">
              <a:solidFill>
                <a:srgbClr val="000000"/>
              </a:solidFill>
              <a:latin typeface="Arial Unicode MS" pitchFamily="34" charset="-128"/>
            </a:endParaRPr>
          </a:p>
        </p:txBody>
      </p:sp>
      <p:sp>
        <p:nvSpPr>
          <p:cNvPr id="52" name="Rectangle 38"/>
          <p:cNvSpPr>
            <a:spLocks noChangeArrowheads="1"/>
          </p:cNvSpPr>
          <p:nvPr/>
        </p:nvSpPr>
        <p:spPr bwMode="auto">
          <a:xfrm>
            <a:off x="1519238" y="2580369"/>
            <a:ext cx="1624012"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AU" sz="1400" b="1" dirty="0"/>
              <a:t>Net Emissions (Sequestration)  - </a:t>
            </a:r>
            <a:r>
              <a:rPr lang="en-AU" sz="1400" b="1" dirty="0" smtClean="0"/>
              <a:t>1.078 kg </a:t>
            </a:r>
            <a:r>
              <a:rPr lang="en-AU" sz="1400" b="1" dirty="0"/>
              <a:t>CO</a:t>
            </a:r>
            <a:r>
              <a:rPr lang="en-AU" sz="1400" b="1" baseline="-25000" dirty="0"/>
              <a:t>2</a:t>
            </a:r>
            <a:r>
              <a:rPr lang="en-AU" sz="1400" b="1" dirty="0"/>
              <a:t>/kg product</a:t>
            </a:r>
          </a:p>
        </p:txBody>
      </p:sp>
      <p:sp>
        <p:nvSpPr>
          <p:cNvPr id="39" name="Text Box 15"/>
          <p:cNvSpPr txBox="1">
            <a:spLocks noChangeArrowheads="1"/>
          </p:cNvSpPr>
          <p:nvPr/>
        </p:nvSpPr>
        <p:spPr bwMode="auto">
          <a:xfrm>
            <a:off x="2821781" y="2213240"/>
            <a:ext cx="581819" cy="338554"/>
          </a:xfrm>
          <a:prstGeom prst="rect">
            <a:avLst/>
          </a:prstGeom>
          <a:solidFill>
            <a:schemeClr val="bg2">
              <a:lumMod val="40000"/>
              <a:lumOff val="60000"/>
            </a:schemeClr>
          </a:solidFill>
          <a:ln w="19050" algn="ctr">
            <a:solidFill>
              <a:srgbClr val="000000"/>
            </a:solidFill>
            <a:miter lim="800000"/>
            <a:headEnd/>
            <a:tailEnd/>
          </a:ln>
          <a:effectLst/>
          <a:extLst/>
        </p:spPr>
        <p:txBody>
          <a:bodyPr wrap="square">
            <a:spAutoFit/>
          </a:bodyPr>
          <a:lstStyle>
            <a:lvl1pPr>
              <a:defRPr sz="1400" b="1">
                <a:solidFill>
                  <a:schemeClr val="tx1"/>
                </a:solidFill>
                <a:latin typeface="Arial Unicode MS" pitchFamily="34" charset="-128"/>
              </a:defRPr>
            </a:lvl1pPr>
            <a:lvl2pPr marL="742950" indent="-285750">
              <a:defRPr sz="1400" b="1">
                <a:solidFill>
                  <a:schemeClr val="tx1"/>
                </a:solidFill>
                <a:latin typeface="Arial Unicode MS" pitchFamily="34" charset="-128"/>
              </a:defRPr>
            </a:lvl2pPr>
            <a:lvl3pPr marL="1143000" indent="-228600">
              <a:defRPr sz="1400" b="1">
                <a:solidFill>
                  <a:schemeClr val="tx1"/>
                </a:solidFill>
                <a:latin typeface="Arial Unicode MS" pitchFamily="34" charset="-128"/>
              </a:defRPr>
            </a:lvl3pPr>
            <a:lvl4pPr marL="1600200" indent="-228600">
              <a:defRPr sz="1400" b="1">
                <a:solidFill>
                  <a:schemeClr val="tx1"/>
                </a:solidFill>
                <a:latin typeface="Arial Unicode MS" pitchFamily="34" charset="-128"/>
              </a:defRPr>
            </a:lvl4pPr>
            <a:lvl5pPr marL="2057400" indent="-228600">
              <a:defRPr sz="1400" b="1">
                <a:solidFill>
                  <a:schemeClr val="tx1"/>
                </a:solidFill>
                <a:latin typeface="Arial Unicode MS" pitchFamily="34" charset="-128"/>
              </a:defRPr>
            </a:lvl5pPr>
            <a:lvl6pPr marL="2514600" indent="-228600" algn="r" eaLnBrk="0" fontAlgn="base" hangingPunct="0">
              <a:spcBef>
                <a:spcPct val="50000"/>
              </a:spcBef>
              <a:spcAft>
                <a:spcPct val="0"/>
              </a:spcAft>
              <a:defRPr sz="1400" b="1">
                <a:solidFill>
                  <a:schemeClr val="tx1"/>
                </a:solidFill>
                <a:latin typeface="Arial Unicode MS" pitchFamily="34" charset="-128"/>
              </a:defRPr>
            </a:lvl6pPr>
            <a:lvl7pPr marL="2971800" indent="-228600" algn="r" eaLnBrk="0" fontAlgn="base" hangingPunct="0">
              <a:spcBef>
                <a:spcPct val="50000"/>
              </a:spcBef>
              <a:spcAft>
                <a:spcPct val="0"/>
              </a:spcAft>
              <a:defRPr sz="1400" b="1">
                <a:solidFill>
                  <a:schemeClr val="tx1"/>
                </a:solidFill>
                <a:latin typeface="Arial Unicode MS" pitchFamily="34" charset="-128"/>
              </a:defRPr>
            </a:lvl7pPr>
            <a:lvl8pPr marL="3429000" indent="-228600" algn="r" eaLnBrk="0" fontAlgn="base" hangingPunct="0">
              <a:spcBef>
                <a:spcPct val="50000"/>
              </a:spcBef>
              <a:spcAft>
                <a:spcPct val="0"/>
              </a:spcAft>
              <a:defRPr sz="1400" b="1">
                <a:solidFill>
                  <a:schemeClr val="tx1"/>
                </a:solidFill>
                <a:latin typeface="Arial Unicode MS" pitchFamily="34" charset="-128"/>
              </a:defRPr>
            </a:lvl8pPr>
            <a:lvl9pPr marL="3886200" indent="-228600" algn="r" eaLnBrk="0" fontAlgn="base" hangingPunct="0">
              <a:spcBef>
                <a:spcPct val="50000"/>
              </a:spcBef>
              <a:spcAft>
                <a:spcPct val="0"/>
              </a:spcAft>
              <a:defRPr sz="1400" b="1">
                <a:solidFill>
                  <a:schemeClr val="tx1"/>
                </a:solidFill>
                <a:latin typeface="Arial Unicode MS" pitchFamily="34" charset="-128"/>
              </a:defRPr>
            </a:lvl9pPr>
          </a:lstStyle>
          <a:p>
            <a:pPr>
              <a:defRPr/>
            </a:pPr>
            <a:r>
              <a:rPr lang="en-AU" sz="1600" dirty="0" smtClean="0">
                <a:solidFill>
                  <a:srgbClr val="000000"/>
                </a:solidFill>
                <a:cs typeface="Arial" charset="0"/>
              </a:rPr>
              <a:t>CO</a:t>
            </a:r>
            <a:r>
              <a:rPr lang="en-AU" sz="1600" baseline="-25000" dirty="0" smtClean="0">
                <a:solidFill>
                  <a:srgbClr val="000000"/>
                </a:solidFill>
                <a:cs typeface="Arial" charset="0"/>
              </a:rPr>
              <a:t>2</a:t>
            </a:r>
            <a:endParaRPr lang="en-US" sz="1600" dirty="0">
              <a:solidFill>
                <a:srgbClr val="000000"/>
              </a:solidFill>
              <a:cs typeface="Arial" charset="0"/>
            </a:endParaRPr>
          </a:p>
        </p:txBody>
      </p:sp>
      <p:sp>
        <p:nvSpPr>
          <p:cNvPr id="3" name="Title 2"/>
          <p:cNvSpPr>
            <a:spLocks noGrp="1"/>
          </p:cNvSpPr>
          <p:nvPr>
            <p:ph type="title"/>
          </p:nvPr>
        </p:nvSpPr>
        <p:spPr>
          <a:xfrm>
            <a:off x="315683" y="11338"/>
            <a:ext cx="8534403" cy="1234850"/>
          </a:xfrm>
        </p:spPr>
        <p:txBody>
          <a:bodyPr/>
          <a:lstStyle/>
          <a:p>
            <a:r>
              <a:rPr lang="en-AU" sz="3600" dirty="0"/>
              <a:t>The Potential of CO</a:t>
            </a:r>
            <a:r>
              <a:rPr lang="en-AU" sz="3600" baseline="-25000" dirty="0"/>
              <a:t>2 </a:t>
            </a:r>
            <a:r>
              <a:rPr lang="en-AU" sz="3600" dirty="0"/>
              <a:t>Release and Capture - Nesquehonite (MgCO</a:t>
            </a:r>
            <a:r>
              <a:rPr lang="en-AU" sz="3600" baseline="-25000" dirty="0"/>
              <a:t>3</a:t>
            </a:r>
            <a:r>
              <a:rPr lang="en-AU" sz="3600" dirty="0"/>
              <a:t>.3H</a:t>
            </a:r>
            <a:r>
              <a:rPr lang="en-AU" sz="3600" baseline="-25000" dirty="0"/>
              <a:t>2</a:t>
            </a:r>
            <a:r>
              <a:rPr lang="en-AU" sz="3600" dirty="0"/>
              <a:t>O) (N-Mg) Route</a:t>
            </a:r>
          </a:p>
        </p:txBody>
      </p:sp>
      <p:sp>
        <p:nvSpPr>
          <p:cNvPr id="5" name="Footer Placeholder 4"/>
          <p:cNvSpPr>
            <a:spLocks noGrp="1"/>
          </p:cNvSpPr>
          <p:nvPr>
            <p:ph type="ftr" sz="quarter" idx="11"/>
          </p:nvPr>
        </p:nvSpPr>
        <p:spPr/>
        <p:txBody>
          <a:bodyPr/>
          <a:lstStyle/>
          <a:p>
            <a:pPr>
              <a:defRPr/>
            </a:pPr>
            <a:r>
              <a:rPr lang="en-AU" dirty="0" smtClean="0"/>
              <a:t>www.tececo.com  www.gaiaengineering.com</a:t>
            </a:r>
            <a:endParaRPr lang="en-AU" dirty="0"/>
          </a:p>
        </p:txBody>
      </p:sp>
      <p:sp>
        <p:nvSpPr>
          <p:cNvPr id="6" name="Slide Number Placeholder 5"/>
          <p:cNvSpPr>
            <a:spLocks noGrp="1"/>
          </p:cNvSpPr>
          <p:nvPr>
            <p:ph type="sldNum" sz="quarter" idx="12"/>
          </p:nvPr>
        </p:nvSpPr>
        <p:spPr/>
        <p:txBody>
          <a:bodyPr/>
          <a:lstStyle/>
          <a:p>
            <a:pPr>
              <a:defRPr/>
            </a:pPr>
            <a:fld id="{C487EC9C-28F4-44BB-9C83-313754E2EF7D}" type="slidenum">
              <a:rPr lang="en-AU" smtClean="0"/>
              <a:pPr>
                <a:defRPr/>
              </a:pPr>
              <a:t>59</a:t>
            </a:fld>
            <a:endParaRPr lang="en-AU" dirty="0"/>
          </a:p>
        </p:txBody>
      </p:sp>
    </p:spTree>
    <p:extLst>
      <p:ext uri="{BB962C8B-B14F-4D97-AF65-F5344CB8AC3E}">
        <p14:creationId xmlns:p14="http://schemas.microsoft.com/office/powerpoint/2010/main" val="2148035774"/>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a:xfrm>
            <a:off x="303352" y="0"/>
            <a:ext cx="8229600" cy="863600"/>
          </a:xfrm>
        </p:spPr>
        <p:txBody>
          <a:bodyPr/>
          <a:lstStyle/>
          <a:p>
            <a:r>
              <a:rPr lang="en-AU" sz="3600" dirty="0" smtClean="0"/>
              <a:t>The N-Mg Process </a:t>
            </a:r>
          </a:p>
        </p:txBody>
      </p:sp>
      <p:sp>
        <p:nvSpPr>
          <p:cNvPr id="31749" name="TextBox 16"/>
          <p:cNvSpPr txBox="1">
            <a:spLocks noChangeArrowheads="1"/>
          </p:cNvSpPr>
          <p:nvPr/>
        </p:nvSpPr>
        <p:spPr bwMode="auto">
          <a:xfrm>
            <a:off x="856621" y="5657011"/>
            <a:ext cx="767633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en-AU" sz="2400" dirty="0"/>
              <a:t>The process is not dissimilar to the </a:t>
            </a:r>
            <a:r>
              <a:rPr lang="en-AU" sz="2400" dirty="0" smtClean="0"/>
              <a:t>well know Solvay process</a:t>
            </a:r>
            <a:endParaRPr lang="en-AU" sz="2400" dirty="0"/>
          </a:p>
        </p:txBody>
      </p:sp>
      <p:grpSp>
        <p:nvGrpSpPr>
          <p:cNvPr id="5" name="Group 4"/>
          <p:cNvGrpSpPr/>
          <p:nvPr/>
        </p:nvGrpSpPr>
        <p:grpSpPr>
          <a:xfrm>
            <a:off x="463771" y="1146523"/>
            <a:ext cx="7529728" cy="4315360"/>
            <a:chOff x="309288" y="966736"/>
            <a:chExt cx="7529728" cy="431536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3897" y="1006832"/>
              <a:ext cx="6935119" cy="4275264"/>
            </a:xfrm>
            <a:prstGeom prst="rect">
              <a:avLst/>
            </a:prstGeom>
          </p:spPr>
        </p:pic>
        <p:sp>
          <p:nvSpPr>
            <p:cNvPr id="6" name="TextBox 5"/>
            <p:cNvSpPr txBox="1"/>
            <p:nvPr/>
          </p:nvSpPr>
          <p:spPr bwMode="auto">
            <a:xfrm rot="16200000">
              <a:off x="4302126" y="2459037"/>
              <a:ext cx="850900" cy="307975"/>
            </a:xfrm>
            <a:prstGeom prst="rect">
              <a:avLst/>
            </a:prstGeom>
            <a:noFill/>
          </p:spPr>
          <p:txBody>
            <a:bodyPr>
              <a:spAutoFit/>
            </a:bodyPr>
            <a:lstStyle/>
            <a:p>
              <a:pPr>
                <a:defRPr/>
              </a:pPr>
              <a:r>
                <a:rPr lang="en-AU" sz="1400" dirty="0">
                  <a:solidFill>
                    <a:schemeClr val="accent5">
                      <a:lumMod val="75000"/>
                    </a:schemeClr>
                  </a:solidFill>
                  <a:latin typeface="Berlin Sans FB Demi" pitchFamily="34" charset="0"/>
                  <a:cs typeface="Arial" charset="0"/>
                </a:rPr>
                <a:t>Tec-Kiln</a:t>
              </a:r>
              <a:endParaRPr lang="en-AU" dirty="0">
                <a:solidFill>
                  <a:schemeClr val="accent5">
                    <a:lumMod val="75000"/>
                  </a:schemeClr>
                </a:solidFill>
                <a:latin typeface="Berlin Sans FB Demi" pitchFamily="34" charset="0"/>
                <a:cs typeface="Arial" charset="0"/>
              </a:endParaRPr>
            </a:p>
          </p:txBody>
        </p:sp>
        <p:sp>
          <p:nvSpPr>
            <p:cNvPr id="9" name="TextBox 8"/>
            <p:cNvSpPr txBox="1"/>
            <p:nvPr/>
          </p:nvSpPr>
          <p:spPr bwMode="auto">
            <a:xfrm>
              <a:off x="1857989" y="2569561"/>
              <a:ext cx="517350" cy="338554"/>
            </a:xfrm>
            <a:prstGeom prst="rect">
              <a:avLst/>
            </a:prstGeom>
            <a:noFill/>
          </p:spPr>
          <p:txBody>
            <a:bodyPr wrap="square">
              <a:spAutoFit/>
            </a:bodyPr>
            <a:lstStyle/>
            <a:p>
              <a:pPr>
                <a:defRPr/>
              </a:pPr>
              <a:r>
                <a:rPr lang="en-AU" sz="1600" dirty="0" smtClean="0">
                  <a:solidFill>
                    <a:schemeClr val="tx2">
                      <a:lumMod val="75000"/>
                    </a:schemeClr>
                  </a:solidFill>
                  <a:cs typeface="Arial" charset="0"/>
                </a:rPr>
                <a:t>NH</a:t>
              </a:r>
              <a:r>
                <a:rPr lang="en-AU" sz="1600" baseline="-25000" dirty="0" smtClean="0">
                  <a:solidFill>
                    <a:schemeClr val="tx2">
                      <a:lumMod val="75000"/>
                    </a:schemeClr>
                  </a:solidFill>
                  <a:cs typeface="Arial" charset="0"/>
                </a:rPr>
                <a:t>3</a:t>
              </a:r>
              <a:endParaRPr lang="en-AU" sz="1600" baseline="-25000" dirty="0">
                <a:solidFill>
                  <a:schemeClr val="tx2">
                    <a:lumMod val="75000"/>
                  </a:schemeClr>
                </a:solidFill>
                <a:cs typeface="Arial" charset="0"/>
              </a:endParaRPr>
            </a:p>
          </p:txBody>
        </p:sp>
        <p:sp>
          <p:nvSpPr>
            <p:cNvPr id="12" name="TextBox 11"/>
            <p:cNvSpPr txBox="1"/>
            <p:nvPr/>
          </p:nvSpPr>
          <p:spPr bwMode="auto">
            <a:xfrm>
              <a:off x="4540304" y="1295347"/>
              <a:ext cx="1437656" cy="338137"/>
            </a:xfrm>
            <a:prstGeom prst="rect">
              <a:avLst/>
            </a:prstGeom>
            <a:noFill/>
          </p:spPr>
          <p:txBody>
            <a:bodyPr wrap="square">
              <a:spAutoFit/>
            </a:bodyPr>
            <a:lstStyle/>
            <a:p>
              <a:pPr>
                <a:defRPr/>
              </a:pPr>
              <a:r>
                <a:rPr lang="en-AU" sz="1600" dirty="0">
                  <a:solidFill>
                    <a:schemeClr val="tx2">
                      <a:lumMod val="75000"/>
                    </a:schemeClr>
                  </a:solidFill>
                  <a:cs typeface="Arial" charset="0"/>
                </a:rPr>
                <a:t>MgCO</a:t>
              </a:r>
              <a:r>
                <a:rPr lang="en-AU" sz="1600" baseline="-25000" dirty="0">
                  <a:solidFill>
                    <a:schemeClr val="tx2">
                      <a:lumMod val="75000"/>
                    </a:schemeClr>
                  </a:solidFill>
                  <a:cs typeface="Arial" charset="0"/>
                </a:rPr>
                <a:t>3</a:t>
              </a:r>
              <a:r>
                <a:rPr lang="en-AU" sz="1600" dirty="0">
                  <a:solidFill>
                    <a:schemeClr val="tx2">
                      <a:lumMod val="75000"/>
                    </a:schemeClr>
                  </a:solidFill>
                  <a:cs typeface="Arial" charset="0"/>
                </a:rPr>
                <a:t>.3H</a:t>
              </a:r>
              <a:r>
                <a:rPr lang="en-AU" sz="1600" baseline="-25000" dirty="0">
                  <a:solidFill>
                    <a:schemeClr val="tx2">
                      <a:lumMod val="75000"/>
                    </a:schemeClr>
                  </a:solidFill>
                  <a:cs typeface="Arial" charset="0"/>
                </a:rPr>
                <a:t>2</a:t>
              </a:r>
              <a:r>
                <a:rPr lang="en-AU" sz="1600" dirty="0">
                  <a:solidFill>
                    <a:schemeClr val="tx2">
                      <a:lumMod val="75000"/>
                    </a:schemeClr>
                  </a:solidFill>
                  <a:cs typeface="Arial" charset="0"/>
                </a:rPr>
                <a:t>O</a:t>
              </a:r>
            </a:p>
          </p:txBody>
        </p:sp>
        <p:sp>
          <p:nvSpPr>
            <p:cNvPr id="13" name="TextBox 12"/>
            <p:cNvSpPr txBox="1"/>
            <p:nvPr/>
          </p:nvSpPr>
          <p:spPr bwMode="auto">
            <a:xfrm>
              <a:off x="4433014" y="3640301"/>
              <a:ext cx="779633" cy="338554"/>
            </a:xfrm>
            <a:prstGeom prst="rect">
              <a:avLst/>
            </a:prstGeom>
            <a:noFill/>
          </p:spPr>
          <p:txBody>
            <a:bodyPr wrap="square">
              <a:spAutoFit/>
            </a:bodyPr>
            <a:lstStyle/>
            <a:p>
              <a:pPr>
                <a:defRPr/>
              </a:pPr>
              <a:r>
                <a:rPr lang="en-AU" sz="1600" dirty="0" smtClean="0">
                  <a:solidFill>
                    <a:schemeClr val="tx2">
                      <a:lumMod val="75000"/>
                    </a:schemeClr>
                  </a:solidFill>
                  <a:cs typeface="Arial" charset="0"/>
                </a:rPr>
                <a:t>rMgO</a:t>
              </a:r>
              <a:endParaRPr lang="en-AU" sz="1600" dirty="0">
                <a:solidFill>
                  <a:schemeClr val="tx2">
                    <a:lumMod val="75000"/>
                  </a:schemeClr>
                </a:solidFill>
                <a:cs typeface="Arial" charset="0"/>
              </a:endParaRPr>
            </a:p>
          </p:txBody>
        </p:sp>
        <p:sp>
          <p:nvSpPr>
            <p:cNvPr id="23" name="TextBox 22"/>
            <p:cNvSpPr txBox="1"/>
            <p:nvPr/>
          </p:nvSpPr>
          <p:spPr bwMode="auto">
            <a:xfrm>
              <a:off x="3907384" y="2096103"/>
              <a:ext cx="506412" cy="338137"/>
            </a:xfrm>
            <a:prstGeom prst="rect">
              <a:avLst/>
            </a:prstGeom>
            <a:noFill/>
          </p:spPr>
          <p:txBody>
            <a:bodyPr>
              <a:spAutoFit/>
            </a:bodyPr>
            <a:lstStyle/>
            <a:p>
              <a:pPr>
                <a:defRPr/>
              </a:pPr>
              <a:r>
                <a:rPr lang="en-AU" sz="1600" dirty="0">
                  <a:solidFill>
                    <a:schemeClr val="tx2">
                      <a:lumMod val="75000"/>
                    </a:schemeClr>
                  </a:solidFill>
                  <a:cs typeface="Arial" charset="0"/>
                </a:rPr>
                <a:t>CO</a:t>
              </a:r>
              <a:r>
                <a:rPr lang="en-AU" sz="1600" baseline="-25000" dirty="0">
                  <a:solidFill>
                    <a:schemeClr val="tx2">
                      <a:lumMod val="75000"/>
                    </a:schemeClr>
                  </a:solidFill>
                  <a:cs typeface="Arial" charset="0"/>
                </a:rPr>
                <a:t>2</a:t>
              </a:r>
              <a:endParaRPr lang="en-AU" sz="1600" dirty="0">
                <a:solidFill>
                  <a:schemeClr val="tx2">
                    <a:lumMod val="75000"/>
                  </a:schemeClr>
                </a:solidFill>
                <a:cs typeface="Arial" charset="0"/>
              </a:endParaRPr>
            </a:p>
          </p:txBody>
        </p:sp>
        <p:sp>
          <p:nvSpPr>
            <p:cNvPr id="26" name="TextBox 25"/>
            <p:cNvSpPr txBox="1"/>
            <p:nvPr/>
          </p:nvSpPr>
          <p:spPr bwMode="auto">
            <a:xfrm>
              <a:off x="4931970" y="4777664"/>
              <a:ext cx="712076" cy="338554"/>
            </a:xfrm>
            <a:prstGeom prst="rect">
              <a:avLst/>
            </a:prstGeom>
            <a:noFill/>
          </p:spPr>
          <p:txBody>
            <a:bodyPr wrap="square">
              <a:spAutoFit/>
            </a:bodyPr>
            <a:lstStyle/>
            <a:p>
              <a:pPr>
                <a:defRPr/>
              </a:pPr>
              <a:r>
                <a:rPr lang="en-AU" sz="1600" dirty="0" smtClean="0">
                  <a:solidFill>
                    <a:schemeClr val="tx2">
                      <a:lumMod val="75000"/>
                    </a:schemeClr>
                  </a:solidFill>
                  <a:cs typeface="Arial" charset="0"/>
                </a:rPr>
                <a:t>NH</a:t>
              </a:r>
              <a:r>
                <a:rPr lang="en-AU" sz="1600" baseline="-25000" dirty="0" smtClean="0">
                  <a:solidFill>
                    <a:schemeClr val="tx2">
                      <a:lumMod val="75000"/>
                    </a:schemeClr>
                  </a:solidFill>
                  <a:cs typeface="Arial" charset="0"/>
                </a:rPr>
                <a:t>4</a:t>
              </a:r>
              <a:r>
                <a:rPr lang="en-AU" sz="1600" dirty="0" smtClean="0">
                  <a:solidFill>
                    <a:schemeClr val="tx2">
                      <a:lumMod val="75000"/>
                    </a:schemeClr>
                  </a:solidFill>
                  <a:cs typeface="Arial" charset="0"/>
                </a:rPr>
                <a:t>Cl</a:t>
              </a:r>
              <a:endParaRPr lang="en-AU" sz="1600" baseline="-25000" dirty="0">
                <a:solidFill>
                  <a:schemeClr val="tx2">
                    <a:lumMod val="75000"/>
                  </a:schemeClr>
                </a:solidFill>
                <a:cs typeface="Arial" charset="0"/>
              </a:endParaRPr>
            </a:p>
          </p:txBody>
        </p:sp>
        <p:sp>
          <p:nvSpPr>
            <p:cNvPr id="27" name="TextBox 26"/>
            <p:cNvSpPr txBox="1"/>
            <p:nvPr/>
          </p:nvSpPr>
          <p:spPr bwMode="auto">
            <a:xfrm>
              <a:off x="3106793" y="4683400"/>
              <a:ext cx="836613" cy="338137"/>
            </a:xfrm>
            <a:prstGeom prst="rect">
              <a:avLst/>
            </a:prstGeom>
            <a:noFill/>
          </p:spPr>
          <p:txBody>
            <a:bodyPr>
              <a:spAutoFit/>
            </a:bodyPr>
            <a:lstStyle/>
            <a:p>
              <a:pPr>
                <a:defRPr/>
              </a:pPr>
              <a:r>
                <a:rPr lang="en-AU" sz="1600" dirty="0">
                  <a:solidFill>
                    <a:schemeClr val="tx2">
                      <a:lumMod val="75000"/>
                    </a:schemeClr>
                  </a:solidFill>
                  <a:cs typeface="Arial" charset="0"/>
                </a:rPr>
                <a:t>Filter</a:t>
              </a:r>
              <a:endParaRPr lang="en-AU" sz="1600" baseline="-25000" dirty="0">
                <a:solidFill>
                  <a:schemeClr val="tx2">
                    <a:lumMod val="75000"/>
                  </a:schemeClr>
                </a:solidFill>
                <a:cs typeface="Arial" charset="0"/>
              </a:endParaRPr>
            </a:p>
          </p:txBody>
        </p:sp>
        <p:sp>
          <p:nvSpPr>
            <p:cNvPr id="28" name="TextBox 27"/>
            <p:cNvSpPr txBox="1"/>
            <p:nvPr/>
          </p:nvSpPr>
          <p:spPr bwMode="auto">
            <a:xfrm>
              <a:off x="2034627" y="4408763"/>
              <a:ext cx="738188" cy="339725"/>
            </a:xfrm>
            <a:prstGeom prst="rect">
              <a:avLst/>
            </a:prstGeom>
            <a:noFill/>
          </p:spPr>
          <p:txBody>
            <a:bodyPr>
              <a:spAutoFit/>
            </a:bodyPr>
            <a:lstStyle/>
            <a:p>
              <a:pPr>
                <a:defRPr/>
              </a:pPr>
              <a:r>
                <a:rPr lang="en-AU" sz="1600" dirty="0">
                  <a:solidFill>
                    <a:schemeClr val="tx2">
                      <a:lumMod val="75000"/>
                    </a:schemeClr>
                  </a:solidFill>
                  <a:cs typeface="Arial" charset="0"/>
                </a:rPr>
                <a:t>Filter</a:t>
              </a:r>
              <a:endParaRPr lang="en-AU" sz="1600" baseline="-25000" dirty="0">
                <a:solidFill>
                  <a:schemeClr val="tx2">
                    <a:lumMod val="75000"/>
                  </a:schemeClr>
                </a:solidFill>
                <a:cs typeface="Arial" charset="0"/>
              </a:endParaRPr>
            </a:p>
          </p:txBody>
        </p:sp>
        <p:sp>
          <p:nvSpPr>
            <p:cNvPr id="29" name="TextBox 28"/>
            <p:cNvSpPr txBox="1"/>
            <p:nvPr/>
          </p:nvSpPr>
          <p:spPr bwMode="auto">
            <a:xfrm>
              <a:off x="309288" y="2167102"/>
              <a:ext cx="1370013" cy="338138"/>
            </a:xfrm>
            <a:prstGeom prst="rect">
              <a:avLst/>
            </a:prstGeom>
            <a:noFill/>
          </p:spPr>
          <p:txBody>
            <a:bodyPr>
              <a:spAutoFit/>
            </a:bodyPr>
            <a:lstStyle/>
            <a:p>
              <a:pPr>
                <a:defRPr/>
              </a:pPr>
              <a:r>
                <a:rPr lang="en-AU" sz="1600" dirty="0">
                  <a:solidFill>
                    <a:schemeClr val="tx2">
                      <a:lumMod val="75000"/>
                    </a:schemeClr>
                  </a:solidFill>
                  <a:cs typeface="Arial" charset="0"/>
                </a:rPr>
                <a:t>Mg rich water</a:t>
              </a:r>
              <a:endParaRPr lang="en-AU" sz="1600" baseline="-25000" dirty="0">
                <a:solidFill>
                  <a:schemeClr val="tx2">
                    <a:lumMod val="75000"/>
                  </a:schemeClr>
                </a:solidFill>
                <a:cs typeface="Arial" charset="0"/>
              </a:endParaRPr>
            </a:p>
          </p:txBody>
        </p:sp>
        <p:sp>
          <p:nvSpPr>
            <p:cNvPr id="31" name="TextBox 30"/>
            <p:cNvSpPr txBox="1"/>
            <p:nvPr/>
          </p:nvSpPr>
          <p:spPr bwMode="auto">
            <a:xfrm>
              <a:off x="4154543" y="4390042"/>
              <a:ext cx="1284288" cy="338138"/>
            </a:xfrm>
            <a:prstGeom prst="rect">
              <a:avLst/>
            </a:prstGeom>
            <a:noFill/>
          </p:spPr>
          <p:txBody>
            <a:bodyPr>
              <a:spAutoFit/>
            </a:bodyPr>
            <a:lstStyle/>
            <a:p>
              <a:pPr>
                <a:defRPr/>
              </a:pPr>
              <a:r>
                <a:rPr lang="en-AU" sz="1600" dirty="0">
                  <a:solidFill>
                    <a:schemeClr val="tx2">
                      <a:lumMod val="75000"/>
                    </a:schemeClr>
                  </a:solidFill>
                  <a:cs typeface="Arial" charset="0"/>
                </a:rPr>
                <a:t>MgCO</a:t>
              </a:r>
              <a:r>
                <a:rPr lang="en-AU" sz="1600" baseline="-25000" dirty="0">
                  <a:solidFill>
                    <a:schemeClr val="tx2">
                      <a:lumMod val="75000"/>
                    </a:schemeClr>
                  </a:solidFill>
                  <a:cs typeface="Arial" charset="0"/>
                </a:rPr>
                <a:t>3</a:t>
              </a:r>
              <a:r>
                <a:rPr lang="en-AU" sz="1600" dirty="0">
                  <a:solidFill>
                    <a:schemeClr val="tx2">
                      <a:lumMod val="75000"/>
                    </a:schemeClr>
                  </a:solidFill>
                  <a:cs typeface="Arial" charset="0"/>
                </a:rPr>
                <a:t>.3H</a:t>
              </a:r>
              <a:r>
                <a:rPr lang="en-AU" sz="1600" baseline="-25000" dirty="0">
                  <a:solidFill>
                    <a:schemeClr val="tx2">
                      <a:lumMod val="75000"/>
                    </a:schemeClr>
                  </a:solidFill>
                  <a:cs typeface="Arial" charset="0"/>
                </a:rPr>
                <a:t>2</a:t>
              </a:r>
              <a:r>
                <a:rPr lang="en-AU" sz="1600" dirty="0">
                  <a:solidFill>
                    <a:schemeClr val="tx2">
                      <a:lumMod val="75000"/>
                    </a:schemeClr>
                  </a:solidFill>
                  <a:cs typeface="Arial" charset="0"/>
                </a:rPr>
                <a:t>O</a:t>
              </a:r>
            </a:p>
          </p:txBody>
        </p:sp>
        <p:sp>
          <p:nvSpPr>
            <p:cNvPr id="33" name="TextBox 32"/>
            <p:cNvSpPr txBox="1"/>
            <p:nvPr/>
          </p:nvSpPr>
          <p:spPr bwMode="auto">
            <a:xfrm>
              <a:off x="3460817" y="966736"/>
              <a:ext cx="517350" cy="338554"/>
            </a:xfrm>
            <a:prstGeom prst="rect">
              <a:avLst/>
            </a:prstGeom>
            <a:noFill/>
          </p:spPr>
          <p:txBody>
            <a:bodyPr wrap="square">
              <a:spAutoFit/>
            </a:bodyPr>
            <a:lstStyle/>
            <a:p>
              <a:pPr>
                <a:defRPr/>
              </a:pPr>
              <a:r>
                <a:rPr lang="en-AU" sz="1600" dirty="0" smtClean="0">
                  <a:solidFill>
                    <a:schemeClr val="tx2">
                      <a:lumMod val="75000"/>
                    </a:schemeClr>
                  </a:solidFill>
                  <a:cs typeface="Arial" charset="0"/>
                </a:rPr>
                <a:t>NH</a:t>
              </a:r>
              <a:r>
                <a:rPr lang="en-AU" sz="1600" baseline="-25000" dirty="0" smtClean="0">
                  <a:solidFill>
                    <a:schemeClr val="tx2">
                      <a:lumMod val="75000"/>
                    </a:schemeClr>
                  </a:solidFill>
                  <a:cs typeface="Arial" charset="0"/>
                </a:rPr>
                <a:t>3</a:t>
              </a:r>
              <a:endParaRPr lang="en-AU" sz="1600" baseline="-25000" dirty="0">
                <a:solidFill>
                  <a:schemeClr val="tx2">
                    <a:lumMod val="75000"/>
                  </a:schemeClr>
                </a:solidFill>
                <a:cs typeface="Arial" charset="0"/>
              </a:endParaRPr>
            </a:p>
          </p:txBody>
        </p:sp>
        <p:sp>
          <p:nvSpPr>
            <p:cNvPr id="34" name="TextBox 33"/>
            <p:cNvSpPr txBox="1"/>
            <p:nvPr/>
          </p:nvSpPr>
          <p:spPr bwMode="auto">
            <a:xfrm>
              <a:off x="5683461" y="3763417"/>
              <a:ext cx="496623" cy="338554"/>
            </a:xfrm>
            <a:prstGeom prst="rect">
              <a:avLst/>
            </a:prstGeom>
            <a:noFill/>
          </p:spPr>
          <p:txBody>
            <a:bodyPr wrap="square">
              <a:spAutoFit/>
            </a:bodyPr>
            <a:lstStyle/>
            <a:p>
              <a:pPr>
                <a:defRPr/>
              </a:pPr>
              <a:r>
                <a:rPr lang="en-AU" sz="1600" dirty="0" smtClean="0">
                  <a:solidFill>
                    <a:schemeClr val="tx2">
                      <a:lumMod val="75000"/>
                    </a:schemeClr>
                  </a:solidFill>
                  <a:cs typeface="Arial" charset="0"/>
                </a:rPr>
                <a:t>HCl</a:t>
              </a:r>
              <a:endParaRPr lang="en-AU" sz="1600" baseline="-25000" dirty="0">
                <a:solidFill>
                  <a:schemeClr val="tx2">
                    <a:lumMod val="75000"/>
                  </a:schemeClr>
                </a:solidFill>
                <a:cs typeface="Arial" charset="0"/>
              </a:endParaRPr>
            </a:p>
          </p:txBody>
        </p:sp>
      </p:grpSp>
      <p:sp>
        <p:nvSpPr>
          <p:cNvPr id="8" name="Slide Number Placeholder 7"/>
          <p:cNvSpPr>
            <a:spLocks noGrp="1"/>
          </p:cNvSpPr>
          <p:nvPr>
            <p:ph type="sldNum" sz="quarter" idx="12"/>
          </p:nvPr>
        </p:nvSpPr>
        <p:spPr/>
        <p:txBody>
          <a:bodyPr/>
          <a:lstStyle/>
          <a:p>
            <a:pPr>
              <a:defRPr/>
            </a:pPr>
            <a:fld id="{F71B3B6A-19B4-400D-97B4-E35E1DB243EF}" type="slidenum">
              <a:rPr lang="en-AU" smtClean="0"/>
              <a:pPr>
                <a:defRPr/>
              </a:pPr>
              <a:t>60</a:t>
            </a:fld>
            <a:endParaRPr lang="en-AU" dirty="0"/>
          </a:p>
        </p:txBody>
      </p:sp>
      <p:sp>
        <p:nvSpPr>
          <p:cNvPr id="15" name="Footer Placeholder 14"/>
          <p:cNvSpPr>
            <a:spLocks noGrp="1"/>
          </p:cNvSpPr>
          <p:nvPr>
            <p:ph type="ftr" sz="quarter" idx="11"/>
          </p:nvPr>
        </p:nvSpPr>
        <p:spPr/>
        <p:txBody>
          <a:bodyPr/>
          <a:lstStyle/>
          <a:p>
            <a:pPr>
              <a:defRPr/>
            </a:pPr>
            <a:r>
              <a:rPr lang="en-US" dirty="0" smtClean="0"/>
              <a:t>www.tececo.com  www.gaiaengineering.com</a:t>
            </a:r>
            <a:endParaRPr lang="en-AU" dirty="0"/>
          </a:p>
        </p:txBody>
      </p:sp>
    </p:spTree>
    <p:extLst>
      <p:ext uri="{BB962C8B-B14F-4D97-AF65-F5344CB8AC3E}">
        <p14:creationId xmlns:p14="http://schemas.microsoft.com/office/powerpoint/2010/main" val="4294601085"/>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a:xfrm>
            <a:off x="304800" y="22225"/>
            <a:ext cx="8737600" cy="1031875"/>
          </a:xfrm>
        </p:spPr>
        <p:txBody>
          <a:bodyPr/>
          <a:lstStyle/>
          <a:p>
            <a:r>
              <a:rPr lang="en-AU" dirty="0" smtClean="0"/>
              <a:t>Rapid Low Cost Production of Carbonate</a:t>
            </a:r>
          </a:p>
        </p:txBody>
      </p:sp>
      <p:pic>
        <p:nvPicPr>
          <p:cNvPr id="32772"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0188" y="1062322"/>
            <a:ext cx="7344612" cy="47537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Slide Number Placeholder 5"/>
          <p:cNvSpPr>
            <a:spLocks noGrp="1"/>
          </p:cNvSpPr>
          <p:nvPr>
            <p:ph type="sldNum" sz="quarter" idx="12"/>
          </p:nvPr>
        </p:nvSpPr>
        <p:spPr/>
        <p:txBody>
          <a:bodyPr/>
          <a:lstStyle/>
          <a:p>
            <a:pPr>
              <a:defRPr/>
            </a:pPr>
            <a:fld id="{F71B3B6A-19B4-400D-97B4-E35E1DB243EF}" type="slidenum">
              <a:rPr lang="en-AU" smtClean="0"/>
              <a:pPr>
                <a:defRPr/>
              </a:pPr>
              <a:t>61</a:t>
            </a:fld>
            <a:endParaRPr lang="en-AU" dirty="0"/>
          </a:p>
        </p:txBody>
      </p:sp>
      <p:sp>
        <p:nvSpPr>
          <p:cNvPr id="32771" name="TextBox 4"/>
          <p:cNvSpPr txBox="1">
            <a:spLocks noChangeArrowheads="1"/>
          </p:cNvSpPr>
          <p:nvPr/>
        </p:nvSpPr>
        <p:spPr bwMode="auto">
          <a:xfrm>
            <a:off x="1632609" y="1460979"/>
            <a:ext cx="27876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en-AU" dirty="0"/>
              <a:t>Results with MgCl</a:t>
            </a:r>
            <a:r>
              <a:rPr lang="en-AU" baseline="-25000" dirty="0"/>
              <a:t>2 </a:t>
            </a:r>
            <a:r>
              <a:rPr lang="en-AU" dirty="0"/>
              <a:t>solution</a:t>
            </a:r>
          </a:p>
        </p:txBody>
      </p:sp>
      <p:sp>
        <p:nvSpPr>
          <p:cNvPr id="9" name="TextBox 8"/>
          <p:cNvSpPr txBox="1"/>
          <p:nvPr/>
        </p:nvSpPr>
        <p:spPr>
          <a:xfrm>
            <a:off x="364288" y="5756724"/>
            <a:ext cx="8266113" cy="461665"/>
          </a:xfrm>
          <a:prstGeom prst="rect">
            <a:avLst/>
          </a:prstGeom>
          <a:noFill/>
        </p:spPr>
        <p:txBody>
          <a:bodyPr wrap="square" rtlCol="0">
            <a:spAutoFit/>
          </a:bodyPr>
          <a:lstStyle/>
          <a:p>
            <a:r>
              <a:rPr lang="en-AU" sz="1200" dirty="0" smtClean="0"/>
              <a:t>Source pictures </a:t>
            </a:r>
            <a:r>
              <a:rPr lang="en-AU" sz="1200" dirty="0"/>
              <a:t>: Ferrini, V., De Vito, C. &amp; Mignardi, S., 2009. Synthesis of nesquehonite by reaction of gaseous CO 2 with Mg chloride solution: Its potential role in the sequestration of carbon dioxide. Journal of Hazardous Materials, 168.</a:t>
            </a:r>
          </a:p>
        </p:txBody>
      </p:sp>
      <p:sp>
        <p:nvSpPr>
          <p:cNvPr id="10" name="Footer Placeholder 9"/>
          <p:cNvSpPr>
            <a:spLocks noGrp="1"/>
          </p:cNvSpPr>
          <p:nvPr>
            <p:ph type="ftr" sz="quarter" idx="11"/>
          </p:nvPr>
        </p:nvSpPr>
        <p:spPr/>
        <p:txBody>
          <a:bodyPr/>
          <a:lstStyle/>
          <a:p>
            <a:pPr>
              <a:defRPr/>
            </a:pPr>
            <a:r>
              <a:rPr lang="en-US" dirty="0" smtClean="0"/>
              <a:t>www.tececo.com  www.gaiaengineering.com</a:t>
            </a:r>
            <a:endParaRPr lang="en-AU" dirty="0"/>
          </a:p>
        </p:txBody>
      </p:sp>
    </p:spTree>
    <p:extLst>
      <p:ext uri="{BB962C8B-B14F-4D97-AF65-F5344CB8AC3E}">
        <p14:creationId xmlns:p14="http://schemas.microsoft.com/office/powerpoint/2010/main" val="1590452591"/>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a:xfrm>
            <a:off x="476249" y="0"/>
            <a:ext cx="8424789" cy="1116359"/>
          </a:xfrm>
        </p:spPr>
        <p:txBody>
          <a:bodyPr/>
          <a:lstStyle/>
          <a:p>
            <a:r>
              <a:rPr lang="en-AU" dirty="0" smtClean="0"/>
              <a:t>Speciation of Carbonate pH dependent</a:t>
            </a:r>
          </a:p>
        </p:txBody>
      </p:sp>
      <p:pic>
        <p:nvPicPr>
          <p:cNvPr id="33795"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36600" y="1153218"/>
            <a:ext cx="8764438" cy="54199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Down Arrow 4"/>
          <p:cNvSpPr/>
          <p:nvPr/>
        </p:nvSpPr>
        <p:spPr>
          <a:xfrm flipH="1">
            <a:off x="5334364" y="4909182"/>
            <a:ext cx="114300" cy="52546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AU" dirty="0"/>
          </a:p>
        </p:txBody>
      </p:sp>
      <p:sp>
        <p:nvSpPr>
          <p:cNvPr id="33797" name="TextBox 5"/>
          <p:cNvSpPr txBox="1">
            <a:spLocks noChangeArrowheads="1"/>
          </p:cNvSpPr>
          <p:nvPr/>
        </p:nvSpPr>
        <p:spPr bwMode="auto">
          <a:xfrm>
            <a:off x="4740218" y="4264025"/>
            <a:ext cx="143351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en-AU" dirty="0"/>
              <a:t>MgCO</a:t>
            </a:r>
            <a:r>
              <a:rPr lang="en-AU" baseline="-25000" dirty="0"/>
              <a:t>3</a:t>
            </a:r>
            <a:r>
              <a:rPr lang="en-AU" dirty="0"/>
              <a:t>.3H</a:t>
            </a:r>
            <a:r>
              <a:rPr lang="en-AU" baseline="-25000" dirty="0"/>
              <a:t>2</a:t>
            </a:r>
            <a:r>
              <a:rPr lang="en-AU" dirty="0"/>
              <a:t>O</a:t>
            </a:r>
            <a:br>
              <a:rPr lang="en-AU" dirty="0"/>
            </a:br>
            <a:r>
              <a:rPr lang="en-AU" dirty="0"/>
              <a:t>precipitation</a:t>
            </a:r>
          </a:p>
        </p:txBody>
      </p:sp>
      <p:sp>
        <p:nvSpPr>
          <p:cNvPr id="6" name="Slide Number Placeholder 5"/>
          <p:cNvSpPr>
            <a:spLocks noGrp="1"/>
          </p:cNvSpPr>
          <p:nvPr>
            <p:ph type="sldNum" sz="quarter" idx="12"/>
          </p:nvPr>
        </p:nvSpPr>
        <p:spPr/>
        <p:txBody>
          <a:bodyPr/>
          <a:lstStyle/>
          <a:p>
            <a:pPr>
              <a:defRPr/>
            </a:pPr>
            <a:fld id="{F71B3B6A-19B4-400D-97B4-E35E1DB243EF}" type="slidenum">
              <a:rPr lang="en-AU" smtClean="0"/>
              <a:pPr>
                <a:defRPr/>
              </a:pPr>
              <a:t>62</a:t>
            </a:fld>
            <a:endParaRPr lang="en-AU" dirty="0"/>
          </a:p>
        </p:txBody>
      </p:sp>
      <p:sp>
        <p:nvSpPr>
          <p:cNvPr id="10" name="Footer Placeholder 9"/>
          <p:cNvSpPr>
            <a:spLocks noGrp="1"/>
          </p:cNvSpPr>
          <p:nvPr>
            <p:ph type="ftr" sz="quarter" idx="11"/>
          </p:nvPr>
        </p:nvSpPr>
        <p:spPr/>
        <p:txBody>
          <a:bodyPr/>
          <a:lstStyle/>
          <a:p>
            <a:pPr>
              <a:defRPr/>
            </a:pPr>
            <a:r>
              <a:rPr lang="en-US" dirty="0" smtClean="0"/>
              <a:t>www.tececo.com  www.gaiaengineering.com</a:t>
            </a:r>
            <a:endParaRPr lang="en-AU" dirty="0"/>
          </a:p>
        </p:txBody>
      </p:sp>
    </p:spTree>
    <p:extLst>
      <p:ext uri="{BB962C8B-B14F-4D97-AF65-F5344CB8AC3E}">
        <p14:creationId xmlns:p14="http://schemas.microsoft.com/office/powerpoint/2010/main" val="1449362133"/>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a:xfrm>
            <a:off x="304801" y="0"/>
            <a:ext cx="8401050" cy="863600"/>
          </a:xfrm>
        </p:spPr>
        <p:txBody>
          <a:bodyPr/>
          <a:lstStyle/>
          <a:p>
            <a:r>
              <a:rPr lang="en-AU" dirty="0" smtClean="0"/>
              <a:t>Precipitation of Nesquehonite</a:t>
            </a:r>
          </a:p>
        </p:txBody>
      </p:sp>
      <p:sp>
        <p:nvSpPr>
          <p:cNvPr id="34819" name="Rectangle 3"/>
          <p:cNvSpPr>
            <a:spLocks noChangeArrowheads="1"/>
          </p:cNvSpPr>
          <p:nvPr/>
        </p:nvSpPr>
        <p:spPr bwMode="auto">
          <a:xfrm>
            <a:off x="447542" y="993801"/>
            <a:ext cx="8397875" cy="55707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898525" indent="-722313"/>
            <a:r>
              <a:rPr lang="en-AU" sz="1600" dirty="0"/>
              <a:t>The overall reactions are pH dependent and as follows:</a:t>
            </a:r>
          </a:p>
          <a:p>
            <a:pPr marL="898525" indent="-722313"/>
            <a:endParaRPr lang="en-AU" sz="1600" dirty="0"/>
          </a:p>
          <a:p>
            <a:pPr marL="898525" indent="-722313"/>
            <a:r>
              <a:rPr lang="en-AU" sz="1600" dirty="0" smtClean="0"/>
              <a:t>1.	CO</a:t>
            </a:r>
            <a:r>
              <a:rPr lang="en-AU" sz="1600" baseline="-25000" dirty="0" smtClean="0"/>
              <a:t>2</a:t>
            </a:r>
            <a:r>
              <a:rPr lang="en-AU" sz="1600" dirty="0" smtClean="0"/>
              <a:t> </a:t>
            </a:r>
            <a:r>
              <a:rPr lang="en-AU" sz="1600" dirty="0"/>
              <a:t>+ H</a:t>
            </a:r>
            <a:r>
              <a:rPr lang="en-AU" sz="1600" baseline="-25000" dirty="0"/>
              <a:t>2</a:t>
            </a:r>
            <a:r>
              <a:rPr lang="en-AU" sz="1600" dirty="0"/>
              <a:t>O &lt; = &gt; H</a:t>
            </a:r>
            <a:r>
              <a:rPr lang="en-AU" sz="1600" baseline="-25000" dirty="0"/>
              <a:t>2</a:t>
            </a:r>
            <a:r>
              <a:rPr lang="en-AU" sz="1600" dirty="0"/>
              <a:t>CO</a:t>
            </a:r>
            <a:r>
              <a:rPr lang="en-AU" sz="1600" baseline="-25000" dirty="0"/>
              <a:t>3</a:t>
            </a:r>
            <a:r>
              <a:rPr lang="en-AU" sz="1600" dirty="0"/>
              <a:t> (aq)</a:t>
            </a:r>
          </a:p>
          <a:p>
            <a:pPr marL="898525" indent="-722313"/>
            <a:r>
              <a:rPr lang="en-AU" sz="1600" dirty="0" smtClean="0"/>
              <a:t>2.	H</a:t>
            </a:r>
            <a:r>
              <a:rPr lang="en-AU" sz="1600" baseline="-25000" dirty="0" smtClean="0"/>
              <a:t>2</a:t>
            </a:r>
            <a:r>
              <a:rPr lang="en-AU" sz="1600" dirty="0" smtClean="0"/>
              <a:t>CO</a:t>
            </a:r>
            <a:r>
              <a:rPr lang="en-AU" sz="1600" baseline="-25000" dirty="0" smtClean="0"/>
              <a:t>3</a:t>
            </a:r>
            <a:r>
              <a:rPr lang="en-AU" sz="1600" dirty="0" smtClean="0"/>
              <a:t> </a:t>
            </a:r>
            <a:r>
              <a:rPr lang="en-AU" sz="1600" dirty="0"/>
              <a:t>(aq) &lt; = &gt; </a:t>
            </a:r>
            <a:r>
              <a:rPr lang="en-AU" sz="1600" b="1" dirty="0">
                <a:solidFill>
                  <a:srgbClr val="FF0000"/>
                </a:solidFill>
              </a:rPr>
              <a:t>H</a:t>
            </a:r>
            <a:r>
              <a:rPr lang="en-AU" sz="1600" b="1" baseline="30000" dirty="0">
                <a:solidFill>
                  <a:srgbClr val="FF0000"/>
                </a:solidFill>
              </a:rPr>
              <a:t>+</a:t>
            </a:r>
            <a:r>
              <a:rPr lang="en-AU" sz="1600" dirty="0"/>
              <a:t> (aq) + </a:t>
            </a:r>
            <a:r>
              <a:rPr lang="en-AU" sz="1600" dirty="0" smtClean="0"/>
              <a:t>HCO</a:t>
            </a:r>
            <a:r>
              <a:rPr lang="en-AU" sz="1600" baseline="-25000" dirty="0" smtClean="0"/>
              <a:t>3</a:t>
            </a:r>
            <a:r>
              <a:rPr lang="en-AU" sz="1600" baseline="30000" dirty="0" smtClean="0"/>
              <a:t>- -</a:t>
            </a:r>
            <a:r>
              <a:rPr lang="en-AU" sz="1600" dirty="0" smtClean="0"/>
              <a:t> </a:t>
            </a:r>
            <a:r>
              <a:rPr lang="en-AU" sz="1600" dirty="0"/>
              <a:t>(aq)</a:t>
            </a:r>
          </a:p>
          <a:p>
            <a:pPr marL="898525" indent="-722313"/>
            <a:endParaRPr lang="en-AU" sz="1600" dirty="0"/>
          </a:p>
          <a:p>
            <a:pPr marL="898525" indent="-722313"/>
            <a:r>
              <a:rPr lang="en-AU" sz="1600" dirty="0" smtClean="0"/>
              <a:t>3.	Mg</a:t>
            </a:r>
            <a:r>
              <a:rPr lang="en-AU" sz="1600" baseline="30000" dirty="0"/>
              <a:t>++</a:t>
            </a:r>
            <a:r>
              <a:rPr lang="en-AU" sz="1600" dirty="0"/>
              <a:t>(aq) + </a:t>
            </a:r>
            <a:r>
              <a:rPr lang="en-AU" sz="1600" dirty="0" smtClean="0"/>
              <a:t>HCO</a:t>
            </a:r>
            <a:r>
              <a:rPr lang="en-AU" sz="1600" baseline="-25000" dirty="0" smtClean="0"/>
              <a:t>3</a:t>
            </a:r>
            <a:r>
              <a:rPr lang="en-AU" sz="1600" baseline="30000" dirty="0" smtClean="0"/>
              <a:t>- -</a:t>
            </a:r>
            <a:r>
              <a:rPr lang="en-AU" sz="1600" dirty="0" smtClean="0"/>
              <a:t> </a:t>
            </a:r>
            <a:r>
              <a:rPr lang="en-AU" sz="1600" dirty="0"/>
              <a:t>(aq) +  3H</a:t>
            </a:r>
            <a:r>
              <a:rPr lang="en-AU" sz="1600" baseline="-25000" dirty="0"/>
              <a:t>2</a:t>
            </a:r>
            <a:r>
              <a:rPr lang="en-AU" sz="1600" dirty="0"/>
              <a:t>O =&gt; </a:t>
            </a:r>
            <a:r>
              <a:rPr lang="en-AU" sz="1600" dirty="0">
                <a:sym typeface="Wingdings 3" pitchFamily="18" charset="2"/>
              </a:rPr>
              <a:t></a:t>
            </a:r>
            <a:r>
              <a:rPr lang="en-AU" sz="1600" dirty="0"/>
              <a:t>MgCO</a:t>
            </a:r>
            <a:r>
              <a:rPr lang="en-AU" sz="1600" baseline="-25000" dirty="0"/>
              <a:t>3</a:t>
            </a:r>
            <a:r>
              <a:rPr lang="en-AU" sz="1600" dirty="0"/>
              <a:t>.3H</a:t>
            </a:r>
            <a:r>
              <a:rPr lang="en-AU" sz="1600" baseline="-25000" dirty="0"/>
              <a:t>2</a:t>
            </a:r>
            <a:r>
              <a:rPr lang="en-AU" sz="1600" dirty="0"/>
              <a:t>O (nesquehonite) + </a:t>
            </a:r>
            <a:r>
              <a:rPr lang="en-AU" sz="1600" b="1" dirty="0" smtClean="0">
                <a:solidFill>
                  <a:srgbClr val="C00000"/>
                </a:solidFill>
              </a:rPr>
              <a:t>H</a:t>
            </a:r>
            <a:r>
              <a:rPr lang="en-AU" sz="1600" b="1" baseline="30000" dirty="0">
                <a:solidFill>
                  <a:srgbClr val="C00000"/>
                </a:solidFill>
              </a:rPr>
              <a:t>+</a:t>
            </a:r>
            <a:r>
              <a:rPr lang="en-AU" sz="1600" baseline="30000" dirty="0"/>
              <a:t> </a:t>
            </a:r>
            <a:r>
              <a:rPr lang="en-AU" sz="1600" dirty="0"/>
              <a:t>(aq)</a:t>
            </a:r>
          </a:p>
          <a:p>
            <a:pPr marL="898525" indent="-722313"/>
            <a:r>
              <a:rPr lang="en-AU" sz="1600" dirty="0" smtClean="0"/>
              <a:t>	(</a:t>
            </a:r>
            <a:r>
              <a:rPr lang="en-AU" sz="1600" dirty="0"/>
              <a:t>results in </a:t>
            </a:r>
            <a:r>
              <a:rPr lang="en-AU" sz="1600" dirty="0" smtClean="0"/>
              <a:t>acidification)</a:t>
            </a:r>
          </a:p>
          <a:p>
            <a:pPr marL="898525" indent="-722313"/>
            <a:endParaRPr lang="en-AU" sz="1600" dirty="0" smtClean="0"/>
          </a:p>
          <a:p>
            <a:pPr marL="898525" indent="-722313"/>
            <a:r>
              <a:rPr lang="en-AU" sz="1600" dirty="0" smtClean="0"/>
              <a:t>4.	NH</a:t>
            </a:r>
            <a:r>
              <a:rPr lang="en-AU" sz="1600" baseline="-25000" dirty="0" smtClean="0"/>
              <a:t>4</a:t>
            </a:r>
            <a:r>
              <a:rPr lang="en-AU" sz="1600" dirty="0" smtClean="0"/>
              <a:t>OH </a:t>
            </a:r>
            <a:r>
              <a:rPr lang="en-AU" sz="1600" dirty="0"/>
              <a:t>+ </a:t>
            </a:r>
            <a:r>
              <a:rPr lang="en-AU" sz="1600" b="1" dirty="0">
                <a:solidFill>
                  <a:srgbClr val="C00000"/>
                </a:solidFill>
              </a:rPr>
              <a:t>H</a:t>
            </a:r>
            <a:r>
              <a:rPr lang="en-AU" sz="1600" b="1" baseline="30000" dirty="0">
                <a:solidFill>
                  <a:srgbClr val="C00000"/>
                </a:solidFill>
              </a:rPr>
              <a:t>+</a:t>
            </a:r>
            <a:r>
              <a:rPr lang="en-AU" sz="1600" baseline="30000" dirty="0">
                <a:solidFill>
                  <a:srgbClr val="C00000"/>
                </a:solidFill>
              </a:rPr>
              <a:t> </a:t>
            </a:r>
            <a:r>
              <a:rPr lang="en-AU" sz="1600" dirty="0"/>
              <a:t>(aq) =&gt; NH</a:t>
            </a:r>
            <a:r>
              <a:rPr lang="en-AU" sz="1600" baseline="-25000" dirty="0"/>
              <a:t>4</a:t>
            </a:r>
            <a:r>
              <a:rPr lang="en-AU" sz="1600" baseline="30000" dirty="0"/>
              <a:t>+</a:t>
            </a:r>
            <a:r>
              <a:rPr lang="en-AU" sz="1600" dirty="0"/>
              <a:t> (aq)+ H</a:t>
            </a:r>
            <a:r>
              <a:rPr lang="en-AU" sz="1600" baseline="-25000" dirty="0"/>
              <a:t>2</a:t>
            </a:r>
            <a:r>
              <a:rPr lang="en-AU" sz="1600" dirty="0"/>
              <a:t>O (results in neutralisation . Excess ammonia results in pH adjustment to produce a preponderance of HCO</a:t>
            </a:r>
            <a:r>
              <a:rPr lang="en-AU" sz="1600" baseline="-25000" dirty="0"/>
              <a:t>3</a:t>
            </a:r>
            <a:r>
              <a:rPr lang="en-AU" sz="1600" baseline="30000" dirty="0"/>
              <a:t>-</a:t>
            </a:r>
            <a:r>
              <a:rPr lang="en-AU" sz="1600" dirty="0"/>
              <a:t> (aq</a:t>
            </a:r>
            <a:r>
              <a:rPr lang="en-AU" sz="1600" dirty="0" smtClean="0"/>
              <a:t>) consumed in reaction 3. (See also the </a:t>
            </a:r>
            <a:r>
              <a:rPr lang="en-AU" sz="1600" dirty="0"/>
              <a:t>previous speciation  graph. It is also possible that ammonia complexes assist the precipitation of nesquehonite (MgCO</a:t>
            </a:r>
            <a:r>
              <a:rPr lang="en-AU" sz="1600" baseline="-25000" dirty="0"/>
              <a:t>3</a:t>
            </a:r>
            <a:r>
              <a:rPr lang="en-AU" sz="1600" dirty="0"/>
              <a:t>.3H</a:t>
            </a:r>
            <a:r>
              <a:rPr lang="en-AU" sz="1600" baseline="-25000" dirty="0"/>
              <a:t>2</a:t>
            </a:r>
            <a:r>
              <a:rPr lang="en-AU" sz="1600" dirty="0"/>
              <a:t>O)).</a:t>
            </a:r>
          </a:p>
          <a:p>
            <a:pPr marL="898525" indent="-722313"/>
            <a:endParaRPr lang="en-AU" sz="1600" dirty="0"/>
          </a:p>
          <a:p>
            <a:pPr marL="898525" indent="-722313"/>
            <a:r>
              <a:rPr lang="en-AU" sz="1600" dirty="0" smtClean="0"/>
              <a:t>5.	NH</a:t>
            </a:r>
            <a:r>
              <a:rPr lang="en-AU" sz="1600" baseline="-25000" dirty="0" smtClean="0"/>
              <a:t>4</a:t>
            </a:r>
            <a:r>
              <a:rPr lang="en-AU" sz="1600" baseline="30000" dirty="0" smtClean="0"/>
              <a:t> </a:t>
            </a:r>
            <a:r>
              <a:rPr lang="en-AU" sz="1600" baseline="30000" dirty="0"/>
              <a:t>+ </a:t>
            </a:r>
            <a:r>
              <a:rPr lang="en-AU" sz="1600" dirty="0"/>
              <a:t>(aq)</a:t>
            </a:r>
            <a:r>
              <a:rPr lang="en-AU" sz="1600" baseline="30000" dirty="0"/>
              <a:t>  </a:t>
            </a:r>
            <a:r>
              <a:rPr lang="en-AU" sz="1600" dirty="0"/>
              <a:t>+ Cl</a:t>
            </a:r>
            <a:r>
              <a:rPr lang="en-AU" sz="1600" baseline="30000" dirty="0"/>
              <a:t>-- </a:t>
            </a:r>
            <a:r>
              <a:rPr lang="en-AU" sz="1600" dirty="0"/>
              <a:t>(aq) =&gt; NH</a:t>
            </a:r>
            <a:r>
              <a:rPr lang="en-AU" sz="1600" baseline="-25000" dirty="0"/>
              <a:t>4</a:t>
            </a:r>
            <a:r>
              <a:rPr lang="en-AU" sz="1600" dirty="0"/>
              <a:t>Cl (used industrially </a:t>
            </a:r>
            <a:r>
              <a:rPr lang="en-AU" sz="1600" dirty="0" smtClean="0"/>
              <a:t> or </a:t>
            </a:r>
            <a:r>
              <a:rPr lang="en-AU" sz="1600" dirty="0"/>
              <a:t>used to make HCl </a:t>
            </a:r>
            <a:r>
              <a:rPr lang="en-AU" sz="1600" dirty="0" smtClean="0"/>
              <a:t>by evaporating off ammonia)</a:t>
            </a:r>
            <a:endParaRPr lang="en-AU" sz="1600" dirty="0"/>
          </a:p>
          <a:p>
            <a:pPr marL="898525" indent="-722313"/>
            <a:endParaRPr lang="en-AU" sz="1600" dirty="0"/>
          </a:p>
          <a:p>
            <a:pPr marL="898525" indent="-722313"/>
            <a:r>
              <a:rPr lang="en-AU" dirty="0" smtClean="0">
                <a:solidFill>
                  <a:srgbClr val="00B050"/>
                </a:solidFill>
              </a:rPr>
              <a:t>	Our </a:t>
            </a:r>
            <a:r>
              <a:rPr lang="en-AU" dirty="0">
                <a:solidFill>
                  <a:srgbClr val="00B050"/>
                </a:solidFill>
              </a:rPr>
              <a:t>preferred option is to use our Tec-Kiln to produce </a:t>
            </a:r>
            <a:r>
              <a:rPr lang="en-AU" dirty="0" smtClean="0">
                <a:solidFill>
                  <a:srgbClr val="00B050"/>
                </a:solidFill>
              </a:rPr>
              <a:t>rMgO </a:t>
            </a:r>
            <a:r>
              <a:rPr lang="en-AU" dirty="0">
                <a:solidFill>
                  <a:srgbClr val="00B050"/>
                </a:solidFill>
              </a:rPr>
              <a:t>for our cements and a small amount to dissolve in water to produce </a:t>
            </a:r>
            <a:r>
              <a:rPr lang="en-AU" dirty="0"/>
              <a:t>Mg(OH)</a:t>
            </a:r>
            <a:r>
              <a:rPr lang="en-AU" baseline="-25000" dirty="0"/>
              <a:t>2</a:t>
            </a:r>
          </a:p>
          <a:p>
            <a:pPr marL="898525" indent="-722313"/>
            <a:endParaRPr lang="en-AU" sz="1600" dirty="0"/>
          </a:p>
          <a:p>
            <a:pPr marL="898525" indent="-722313"/>
            <a:r>
              <a:rPr lang="en-AU" sz="1600" dirty="0" smtClean="0"/>
              <a:t>6.	Mg(OH)</a:t>
            </a:r>
            <a:r>
              <a:rPr lang="en-AU" sz="1600" baseline="-25000" dirty="0" smtClean="0"/>
              <a:t>2</a:t>
            </a:r>
            <a:r>
              <a:rPr lang="en-AU" sz="1600" dirty="0" smtClean="0"/>
              <a:t> </a:t>
            </a:r>
            <a:r>
              <a:rPr lang="en-AU" sz="1600" dirty="0"/>
              <a:t>+ NH</a:t>
            </a:r>
            <a:r>
              <a:rPr lang="en-AU" sz="1600" baseline="-25000" dirty="0"/>
              <a:t>4</a:t>
            </a:r>
            <a:r>
              <a:rPr lang="en-AU" sz="1600" dirty="0"/>
              <a:t>Cl  =&gt;  MgCl</a:t>
            </a:r>
            <a:r>
              <a:rPr lang="en-AU" sz="1600" baseline="-25000" dirty="0"/>
              <a:t>2</a:t>
            </a:r>
            <a:r>
              <a:rPr lang="en-AU" sz="1600" dirty="0"/>
              <a:t>  + NH</a:t>
            </a:r>
            <a:r>
              <a:rPr lang="en-AU" sz="1600" baseline="-25000" dirty="0"/>
              <a:t>4</a:t>
            </a:r>
            <a:r>
              <a:rPr lang="en-AU" sz="1600" dirty="0"/>
              <a:t>OH  (much less because most of the cycle Mg has been precipitated out as nesquehonite by  the consumption of CO2.  Both are recycled back in the process) </a:t>
            </a:r>
          </a:p>
        </p:txBody>
      </p:sp>
      <p:sp>
        <p:nvSpPr>
          <p:cNvPr id="5" name="Slide Number Placeholder 4"/>
          <p:cNvSpPr>
            <a:spLocks noGrp="1"/>
          </p:cNvSpPr>
          <p:nvPr>
            <p:ph type="sldNum" sz="quarter" idx="12"/>
          </p:nvPr>
        </p:nvSpPr>
        <p:spPr/>
        <p:txBody>
          <a:bodyPr/>
          <a:lstStyle/>
          <a:p>
            <a:pPr>
              <a:defRPr/>
            </a:pPr>
            <a:fld id="{F71B3B6A-19B4-400D-97B4-E35E1DB243EF}" type="slidenum">
              <a:rPr lang="en-AU" smtClean="0"/>
              <a:pPr>
                <a:defRPr/>
              </a:pPr>
              <a:t>63</a:t>
            </a:fld>
            <a:endParaRPr lang="en-AU" dirty="0"/>
          </a:p>
        </p:txBody>
      </p:sp>
      <p:cxnSp>
        <p:nvCxnSpPr>
          <p:cNvPr id="10" name="Elbow Connector 9"/>
          <p:cNvCxnSpPr/>
          <p:nvPr/>
        </p:nvCxnSpPr>
        <p:spPr>
          <a:xfrm rot="10800000">
            <a:off x="1381539" y="3120887"/>
            <a:ext cx="2862472" cy="2464906"/>
          </a:xfrm>
          <a:prstGeom prst="bentConnector3">
            <a:avLst>
              <a:gd name="adj1" fmla="val 109722"/>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4220839" y="5591755"/>
            <a:ext cx="0" cy="20574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9" name="Footer Placeholder 8"/>
          <p:cNvSpPr>
            <a:spLocks noGrp="1"/>
          </p:cNvSpPr>
          <p:nvPr>
            <p:ph type="ftr" sz="quarter" idx="11"/>
          </p:nvPr>
        </p:nvSpPr>
        <p:spPr/>
        <p:txBody>
          <a:bodyPr/>
          <a:lstStyle/>
          <a:p>
            <a:pPr>
              <a:defRPr/>
            </a:pPr>
            <a:r>
              <a:rPr lang="en-US" dirty="0" smtClean="0"/>
              <a:t>www.tececo.com  www.gaiaengineering.com</a:t>
            </a:r>
            <a:endParaRPr lang="en-AU" dirty="0"/>
          </a:p>
        </p:txBody>
      </p:sp>
    </p:spTree>
    <p:extLst>
      <p:ext uri="{BB962C8B-B14F-4D97-AF65-F5344CB8AC3E}">
        <p14:creationId xmlns:p14="http://schemas.microsoft.com/office/powerpoint/2010/main" val="1371653556"/>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049" y="-1"/>
            <a:ext cx="8707008" cy="1190171"/>
          </a:xfrm>
        </p:spPr>
        <p:txBody>
          <a:bodyPr/>
          <a:lstStyle/>
          <a:p>
            <a:r>
              <a:rPr lang="en-AU" dirty="0" smtClean="0"/>
              <a:t>Agglomeration of Synthetic</a:t>
            </a:r>
            <a:br>
              <a:rPr lang="en-AU" dirty="0" smtClean="0"/>
            </a:br>
            <a:r>
              <a:rPr lang="en-AU" dirty="0" smtClean="0"/>
              <a:t>Carbonates, Fly ash and other Wastes</a:t>
            </a:r>
            <a:endParaRPr lang="en-AU" dirty="0"/>
          </a:p>
        </p:txBody>
      </p:sp>
      <p:sp>
        <p:nvSpPr>
          <p:cNvPr id="3" name="Content Placeholder 2"/>
          <p:cNvSpPr>
            <a:spLocks noGrp="1"/>
          </p:cNvSpPr>
          <p:nvPr>
            <p:ph idx="1"/>
          </p:nvPr>
        </p:nvSpPr>
        <p:spPr>
          <a:xfrm>
            <a:off x="272143" y="1368378"/>
            <a:ext cx="8654143" cy="3801936"/>
          </a:xfrm>
        </p:spPr>
        <p:txBody>
          <a:bodyPr/>
          <a:lstStyle/>
          <a:p>
            <a:r>
              <a:rPr lang="en-AU" sz="2400" dirty="0" smtClean="0"/>
              <a:t>Sand and stone aggregate are in short supply in some areas.</a:t>
            </a:r>
          </a:p>
          <a:p>
            <a:r>
              <a:rPr lang="en-AU" sz="2400" dirty="0" smtClean="0"/>
              <a:t>Nesquehonite is an ideal micro aggregate so why not agglomerate it and/or other magnesium carbonates to make synthetic </a:t>
            </a:r>
            <a:r>
              <a:rPr lang="en-AU" sz="2400" dirty="0"/>
              <a:t>(</a:t>
            </a:r>
            <a:r>
              <a:rPr lang="en-AU" sz="2400" dirty="0" smtClean="0"/>
              <a:t>manufactured) aggregate?</a:t>
            </a:r>
          </a:p>
          <a:p>
            <a:r>
              <a:rPr lang="en-AU" sz="2400" dirty="0" smtClean="0"/>
              <a:t>MgO binders will be suitable for this purpose and TecEco are seeking funding to demonstrate the technology.</a:t>
            </a:r>
          </a:p>
          <a:p>
            <a:r>
              <a:rPr lang="en-AU" sz="2400" dirty="0" smtClean="0"/>
              <a:t>TecEco can already agglomerate fly ash and nesquehonite without additional energy. We just can’t tell you how as we have not had the money to pursue a patent.</a:t>
            </a:r>
          </a:p>
          <a:p>
            <a:endParaRPr lang="en-AU" sz="2400" dirty="0" smtClean="0"/>
          </a:p>
          <a:p>
            <a:endParaRPr lang="en-AU" sz="2400" dirty="0" smtClean="0"/>
          </a:p>
          <a:p>
            <a:endParaRPr lang="en-AU" sz="2400" dirty="0"/>
          </a:p>
        </p:txBody>
      </p:sp>
      <p:sp>
        <p:nvSpPr>
          <p:cNvPr id="4" name="Slide Number Placeholder 3"/>
          <p:cNvSpPr>
            <a:spLocks noGrp="1"/>
          </p:cNvSpPr>
          <p:nvPr>
            <p:ph type="sldNum" sz="quarter" idx="12"/>
          </p:nvPr>
        </p:nvSpPr>
        <p:spPr/>
        <p:txBody>
          <a:bodyPr/>
          <a:lstStyle/>
          <a:p>
            <a:pPr>
              <a:defRPr/>
            </a:pPr>
            <a:fld id="{C487EC9C-28F4-44BB-9C83-313754E2EF7D}" type="slidenum">
              <a:rPr lang="en-AU" smtClean="0"/>
              <a:pPr>
                <a:defRPr/>
              </a:pPr>
              <a:t>64</a:t>
            </a:fld>
            <a:endParaRPr lang="en-AU" dirty="0"/>
          </a:p>
        </p:txBody>
      </p:sp>
      <p:sp>
        <p:nvSpPr>
          <p:cNvPr id="8" name="Footer Placeholder 7"/>
          <p:cNvSpPr>
            <a:spLocks noGrp="1"/>
          </p:cNvSpPr>
          <p:nvPr>
            <p:ph type="ftr" sz="quarter" idx="11"/>
          </p:nvPr>
        </p:nvSpPr>
        <p:spPr/>
        <p:txBody>
          <a:bodyPr/>
          <a:lstStyle/>
          <a:p>
            <a:pPr>
              <a:defRPr/>
            </a:pPr>
            <a:r>
              <a:rPr lang="en-US" dirty="0" smtClean="0"/>
              <a:t>www.tececo.com  www.gaiaengineering.com</a:t>
            </a:r>
            <a:endParaRPr lang="en-AU" dirty="0"/>
          </a:p>
        </p:txBody>
      </p:sp>
    </p:spTree>
    <p:extLst>
      <p:ext uri="{BB962C8B-B14F-4D97-AF65-F5344CB8AC3E}">
        <p14:creationId xmlns:p14="http://schemas.microsoft.com/office/powerpoint/2010/main" val="1832914532"/>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a:xfrm>
            <a:off x="330200" y="0"/>
            <a:ext cx="8375650" cy="898525"/>
          </a:xfrm>
        </p:spPr>
        <p:txBody>
          <a:bodyPr/>
          <a:lstStyle/>
          <a:p>
            <a:r>
              <a:rPr lang="en-AU" dirty="0" smtClean="0"/>
              <a:t>The TecEco Tec-Kiln</a:t>
            </a:r>
          </a:p>
        </p:txBody>
      </p:sp>
      <p:sp>
        <p:nvSpPr>
          <p:cNvPr id="15" name="Rectangle 14"/>
          <p:cNvSpPr/>
          <p:nvPr/>
        </p:nvSpPr>
        <p:spPr>
          <a:xfrm>
            <a:off x="236539" y="1012957"/>
            <a:ext cx="6630088" cy="5016758"/>
          </a:xfrm>
          <a:prstGeom prst="rect">
            <a:avLst/>
          </a:prstGeom>
        </p:spPr>
        <p:txBody>
          <a:bodyPr wrap="square">
            <a:spAutoFit/>
          </a:bodyPr>
          <a:lstStyle/>
          <a:p>
            <a:pPr>
              <a:defRPr/>
            </a:pPr>
            <a:r>
              <a:rPr lang="en-AU" sz="1600" dirty="0">
                <a:cs typeface="Arial" charset="0"/>
              </a:rPr>
              <a:t>An obvious future requirement will be to make cements without releases so TecEco are developing a top secret kiln for low temperature calcination of alkali metal carbonates and the pyro processing and simultaneous grinding of other minerals such as clays.</a:t>
            </a:r>
          </a:p>
          <a:p>
            <a:pPr>
              <a:defRPr/>
            </a:pPr>
            <a:endParaRPr lang="en-AU" sz="1600" dirty="0">
              <a:cs typeface="Arial" charset="0"/>
            </a:endParaRPr>
          </a:p>
          <a:p>
            <a:pPr>
              <a:defRPr/>
            </a:pPr>
            <a:r>
              <a:rPr lang="en-AU" sz="1600" dirty="0">
                <a:cs typeface="Arial" charset="0"/>
              </a:rPr>
              <a:t>The TecEco Tec-Kiln </a:t>
            </a:r>
            <a:r>
              <a:rPr lang="en-AU" sz="1600" dirty="0" smtClean="0">
                <a:cs typeface="Arial" charset="0"/>
              </a:rPr>
              <a:t>has </a:t>
            </a:r>
            <a:r>
              <a:rPr lang="en-AU" sz="1600" dirty="0">
                <a:cs typeface="Arial" charset="0"/>
              </a:rPr>
              <a:t>no releases and is an essential part of TecEco's plan to sequester massive amounts of CO2 as man made carbonate in the built environment .</a:t>
            </a:r>
          </a:p>
          <a:p>
            <a:pPr>
              <a:defRPr/>
            </a:pPr>
            <a:endParaRPr lang="en-AU" sz="1600" dirty="0">
              <a:cs typeface="Arial" charset="0"/>
            </a:endParaRPr>
          </a:p>
          <a:p>
            <a:pPr>
              <a:defRPr/>
            </a:pPr>
            <a:r>
              <a:rPr lang="en-AU" sz="1600" dirty="0">
                <a:cs typeface="Arial" charset="0"/>
              </a:rPr>
              <a:t>The TecEco Tec-Kiln has the following features:</a:t>
            </a:r>
          </a:p>
          <a:p>
            <a:pPr>
              <a:defRPr/>
            </a:pPr>
            <a:endParaRPr lang="en-AU" sz="1600" dirty="0">
              <a:cs typeface="Arial" charset="0"/>
            </a:endParaRPr>
          </a:p>
          <a:p>
            <a:pPr marL="285750" indent="-285750">
              <a:buFont typeface="Arial" pitchFamily="34" charset="0"/>
              <a:buChar char="•"/>
              <a:defRPr/>
            </a:pPr>
            <a:r>
              <a:rPr lang="en-AU" sz="1600" dirty="0">
                <a:cs typeface="Arial" charset="0"/>
              </a:rPr>
              <a:t>Operates in a closed system and therefore does not release CO2 or other volatiles substances to the </a:t>
            </a:r>
            <a:r>
              <a:rPr lang="en-AU" sz="1600" dirty="0" smtClean="0">
                <a:cs typeface="Arial" charset="0"/>
              </a:rPr>
              <a:t>atmosphere.</a:t>
            </a:r>
          </a:p>
          <a:p>
            <a:pPr marL="742950" lvl="1" indent="-285750">
              <a:buFont typeface="Arial" pitchFamily="34" charset="0"/>
              <a:buChar char="•"/>
              <a:defRPr/>
            </a:pPr>
            <a:r>
              <a:rPr lang="en-AU" sz="1600" dirty="0">
                <a:cs typeface="Arial" charset="0"/>
              </a:rPr>
              <a:t>The CO2 </a:t>
            </a:r>
            <a:r>
              <a:rPr lang="en-AU" sz="1600" dirty="0" smtClean="0">
                <a:cs typeface="Arial" charset="0"/>
              </a:rPr>
              <a:t>produced will be recycled in the </a:t>
            </a:r>
            <a:r>
              <a:rPr lang="en-AU" sz="1600" dirty="0">
                <a:cs typeface="Arial" charset="0"/>
              </a:rPr>
              <a:t>N-Mg process</a:t>
            </a:r>
            <a:r>
              <a:rPr lang="en-AU" sz="1600" dirty="0" smtClean="0">
                <a:cs typeface="Arial" charset="0"/>
              </a:rPr>
              <a:t>.</a:t>
            </a:r>
            <a:endParaRPr lang="en-AU" sz="1600" dirty="0">
              <a:cs typeface="Arial" charset="0"/>
            </a:endParaRPr>
          </a:p>
          <a:p>
            <a:pPr marL="285750" indent="-285750">
              <a:buFont typeface="Arial" pitchFamily="34" charset="0"/>
              <a:buChar char="•"/>
              <a:defRPr/>
            </a:pPr>
            <a:r>
              <a:rPr lang="en-AU" sz="1600" dirty="0">
                <a:cs typeface="Arial" charset="0"/>
              </a:rPr>
              <a:t>Can be powered by various potentially cheaper non fossil sources of energy such as intermittent solar or wind </a:t>
            </a:r>
            <a:r>
              <a:rPr lang="en-AU" sz="1600" dirty="0" smtClean="0">
                <a:cs typeface="Arial" charset="0"/>
              </a:rPr>
              <a:t>energy and is energy smart. </a:t>
            </a:r>
            <a:endParaRPr lang="en-AU" sz="1600" dirty="0">
              <a:cs typeface="Arial" charset="0"/>
            </a:endParaRPr>
          </a:p>
          <a:p>
            <a:pPr marL="285750" indent="-285750">
              <a:buFont typeface="Arial" pitchFamily="34" charset="0"/>
              <a:buChar char="•"/>
              <a:defRPr/>
            </a:pPr>
            <a:r>
              <a:rPr lang="en-AU" sz="1600" dirty="0">
                <a:cs typeface="Arial" charset="0"/>
              </a:rPr>
              <a:t>Grinds and calcines at the same time thereby running 25% to 30% more efficiently.</a:t>
            </a:r>
          </a:p>
          <a:p>
            <a:pPr marL="285750" indent="-285750">
              <a:buFont typeface="Arial" pitchFamily="34" charset="0"/>
              <a:buChar char="•"/>
              <a:defRPr/>
            </a:pPr>
            <a:r>
              <a:rPr lang="en-AU" sz="1600" dirty="0">
                <a:cs typeface="Arial" charset="0"/>
              </a:rPr>
              <a:t>Produces more precisely definable product. (Secret as disclosure would give away the design</a:t>
            </a:r>
            <a:r>
              <a:rPr lang="en-AU" sz="1600" dirty="0" smtClean="0">
                <a:cs typeface="Arial" charset="0"/>
              </a:rPr>
              <a:t>)</a:t>
            </a:r>
            <a:endParaRPr lang="en-AU" sz="1600" dirty="0">
              <a:cs typeface="Arial" charset="0"/>
            </a:endParaRPr>
          </a:p>
        </p:txBody>
      </p:sp>
      <p:pic>
        <p:nvPicPr>
          <p:cNvPr id="36868" name="Picture 4" descr="D:\TecEco\Graphics\Tec-Kiln\NewKiln30Jan06.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42286" y="1086389"/>
            <a:ext cx="2462212" cy="1643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69" name="Picture 3" descr="D:\Webpages\TecEco\images\graphics\chemistry\MgcarbonatetoMgO.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681952" y="2919703"/>
            <a:ext cx="2444586" cy="3178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Slide Number Placeholder 4"/>
          <p:cNvSpPr>
            <a:spLocks noGrp="1"/>
          </p:cNvSpPr>
          <p:nvPr>
            <p:ph type="sldNum" sz="quarter" idx="12"/>
          </p:nvPr>
        </p:nvSpPr>
        <p:spPr/>
        <p:txBody>
          <a:bodyPr/>
          <a:lstStyle/>
          <a:p>
            <a:pPr>
              <a:defRPr/>
            </a:pPr>
            <a:fld id="{F71B3B6A-19B4-400D-97B4-E35E1DB243EF}" type="slidenum">
              <a:rPr lang="en-AU" smtClean="0"/>
              <a:pPr>
                <a:defRPr/>
              </a:pPr>
              <a:t>65</a:t>
            </a:fld>
            <a:endParaRPr lang="en-AU" dirty="0"/>
          </a:p>
        </p:txBody>
      </p:sp>
      <p:sp>
        <p:nvSpPr>
          <p:cNvPr id="9" name="Footer Placeholder 8"/>
          <p:cNvSpPr>
            <a:spLocks noGrp="1"/>
          </p:cNvSpPr>
          <p:nvPr>
            <p:ph type="ftr" sz="quarter" idx="11"/>
          </p:nvPr>
        </p:nvSpPr>
        <p:spPr/>
        <p:txBody>
          <a:bodyPr/>
          <a:lstStyle/>
          <a:p>
            <a:pPr>
              <a:defRPr/>
            </a:pPr>
            <a:r>
              <a:rPr lang="en-US" dirty="0" smtClean="0"/>
              <a:t>www.tececo.com  www.gaiaengineering.com</a:t>
            </a:r>
            <a:endParaRPr lang="en-AU" dirty="0"/>
          </a:p>
        </p:txBody>
      </p:sp>
    </p:spTree>
    <p:extLst>
      <p:ext uri="{BB962C8B-B14F-4D97-AF65-F5344CB8AC3E}">
        <p14:creationId xmlns:p14="http://schemas.microsoft.com/office/powerpoint/2010/main" val="2029170201"/>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a:xfrm>
            <a:off x="339724" y="0"/>
            <a:ext cx="8532813" cy="1193800"/>
          </a:xfrm>
        </p:spPr>
        <p:txBody>
          <a:bodyPr/>
          <a:lstStyle/>
          <a:p>
            <a:r>
              <a:rPr lang="en-AU" dirty="0" smtClean="0"/>
              <a:t>The Calcination of Nesquehonite</a:t>
            </a:r>
            <a:br>
              <a:rPr lang="en-AU" dirty="0" smtClean="0"/>
            </a:br>
            <a:r>
              <a:rPr lang="en-AU" dirty="0" smtClean="0"/>
              <a:t>(Tec-Kiln, N-Mg route)</a:t>
            </a:r>
          </a:p>
        </p:txBody>
      </p:sp>
      <p:pic>
        <p:nvPicPr>
          <p:cNvPr id="3789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125" y="1295551"/>
            <a:ext cx="4572000" cy="4525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7892" name="TextBox 7"/>
          <p:cNvSpPr txBox="1">
            <a:spLocks noChangeArrowheads="1"/>
          </p:cNvSpPr>
          <p:nvPr/>
        </p:nvSpPr>
        <p:spPr bwMode="auto">
          <a:xfrm>
            <a:off x="4638675" y="1219351"/>
            <a:ext cx="4233862" cy="4832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en-AU" sz="1400" b="1" dirty="0"/>
              <a:t>Scope for Reducing Energy Using Waste Heat?</a:t>
            </a:r>
          </a:p>
          <a:p>
            <a:pPr eaLnBrk="1" hangingPunct="1"/>
            <a:endParaRPr lang="en-AU" sz="1400" dirty="0"/>
          </a:p>
          <a:p>
            <a:pPr eaLnBrk="1" hangingPunct="1"/>
            <a:r>
              <a:rPr lang="en-AU" sz="1400" dirty="0"/>
              <a:t>Initial  weight  loss  below  100</a:t>
            </a:r>
            <a:r>
              <a:rPr lang="en-AU" sz="1400" baseline="30000" dirty="0"/>
              <a:t>o</a:t>
            </a:r>
            <a:r>
              <a:rPr lang="en-AU" sz="1400" dirty="0"/>
              <a:t>C consists  almost  entirely  of  water  (1.3 molecules  per  molecule of  nesquehonite).   Between 100 and 150</a:t>
            </a:r>
            <a:r>
              <a:rPr lang="en-AU" sz="1400" baseline="30000" dirty="0"/>
              <a:t>0</a:t>
            </a:r>
            <a:r>
              <a:rPr lang="en-AU" sz="1400" dirty="0"/>
              <a:t>C volatilization  of  further  water is  associated with  a  small  loss  of  carbon  dioxide (~3-5  %).</a:t>
            </a:r>
          </a:p>
          <a:p>
            <a:pPr eaLnBrk="1" hangingPunct="1"/>
            <a:endParaRPr lang="en-AU" sz="1400" dirty="0"/>
          </a:p>
          <a:p>
            <a:pPr eaLnBrk="1" hangingPunct="1"/>
            <a:r>
              <a:rPr lang="en-AU" sz="1400" dirty="0"/>
              <a:t>From  150</a:t>
            </a:r>
            <a:r>
              <a:rPr lang="en-AU" sz="1400" baseline="30000" dirty="0"/>
              <a:t>0</a:t>
            </a:r>
            <a:r>
              <a:rPr lang="en-AU" sz="1400" dirty="0"/>
              <a:t>C  to  250</a:t>
            </a:r>
            <a:r>
              <a:rPr lang="en-AU" sz="1400" baseline="30000" dirty="0"/>
              <a:t>0</a:t>
            </a:r>
            <a:r>
              <a:rPr lang="en-AU" sz="1400" dirty="0"/>
              <a:t>C,  the residual  water  content varies between 0-6 and 0-2 molecules per molecule of  MgC03.    Above  300</a:t>
            </a:r>
            <a:r>
              <a:rPr lang="en-AU" sz="1400" baseline="30000" dirty="0"/>
              <a:t>0</a:t>
            </a:r>
            <a:r>
              <a:rPr lang="en-AU" sz="1400" dirty="0"/>
              <a:t>C, loss  of  carbon  dioxide becomes  appreciable  and  is virtually complete by 420</a:t>
            </a:r>
            <a:r>
              <a:rPr lang="en-AU" sz="1400" baseline="30000" dirty="0"/>
              <a:t>0</a:t>
            </a:r>
            <a:r>
              <a:rPr lang="en-AU" sz="1400" dirty="0"/>
              <a:t>C,  leaving </a:t>
            </a:r>
            <a:r>
              <a:rPr lang="en-AU" sz="1400" dirty="0" smtClean="0"/>
              <a:t>rMgO </a:t>
            </a:r>
            <a:r>
              <a:rPr lang="en-AU" sz="1400" dirty="0"/>
              <a:t>with a  small residual water content.</a:t>
            </a:r>
          </a:p>
          <a:p>
            <a:pPr eaLnBrk="1" hangingPunct="1"/>
            <a:endParaRPr lang="en-AU" sz="1400" dirty="0"/>
          </a:p>
          <a:p>
            <a:pPr eaLnBrk="1" hangingPunct="1"/>
            <a:r>
              <a:rPr lang="en-AU" sz="1400" dirty="0"/>
              <a:t>Energy could be saved using a two stage calcination process using waste energy for the first stage. </a:t>
            </a:r>
          </a:p>
          <a:p>
            <a:pPr eaLnBrk="1" hangingPunct="1"/>
            <a:endParaRPr lang="en-US" sz="1400" dirty="0"/>
          </a:p>
          <a:p>
            <a:pPr eaLnBrk="1" hangingPunct="1"/>
            <a:r>
              <a:rPr lang="en-US" sz="1400" dirty="0"/>
              <a:t>1 mole of nesquehonite (solid) gives 3 moles of water (gas) and one off CO</a:t>
            </a:r>
            <a:r>
              <a:rPr lang="en-US" sz="1400" baseline="-25000" dirty="0"/>
              <a:t>2</a:t>
            </a:r>
            <a:r>
              <a:rPr lang="en-US" sz="1400" dirty="0"/>
              <a:t> (gas). This is a significant molar volume expansion and could be used to drive a turbine or pistons to generate electricity.</a:t>
            </a:r>
            <a:endParaRPr lang="en-AU" sz="1400" dirty="0"/>
          </a:p>
        </p:txBody>
      </p:sp>
      <p:sp>
        <p:nvSpPr>
          <p:cNvPr id="37893" name="TextBox 8"/>
          <p:cNvSpPr txBox="1">
            <a:spLocks noChangeArrowheads="1"/>
          </p:cNvSpPr>
          <p:nvPr/>
        </p:nvSpPr>
        <p:spPr bwMode="auto">
          <a:xfrm>
            <a:off x="111125" y="5821363"/>
            <a:ext cx="432593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en-AU" sz="1200" dirty="0" smtClean="0"/>
              <a:t>Source: Dell</a:t>
            </a:r>
            <a:r>
              <a:rPr lang="en-AU" sz="1200" dirty="0"/>
              <a:t>, R. M. and S. W. Weller (1959). "The Thermal Decomposition of Nesquehonite MgCO3 3H20 And Magnesium Ammonium Carbonate MgCO3 (NH4)2CO3 4H2O." </a:t>
            </a:r>
            <a:r>
              <a:rPr lang="en-AU" sz="1200" u="sng" dirty="0"/>
              <a:t>Trans Faraday Soc </a:t>
            </a:r>
            <a:r>
              <a:rPr lang="en-AU" sz="1200" b="1" u="sng" dirty="0"/>
              <a:t>55</a:t>
            </a:r>
            <a:r>
              <a:rPr lang="en-AU" sz="1200" u="sng" dirty="0"/>
              <a:t>(10): 2203 - 2220.</a:t>
            </a:r>
            <a:endParaRPr lang="en-AU" sz="1200" dirty="0"/>
          </a:p>
        </p:txBody>
      </p:sp>
      <p:sp>
        <p:nvSpPr>
          <p:cNvPr id="5" name="Slide Number Placeholder 4"/>
          <p:cNvSpPr>
            <a:spLocks noGrp="1"/>
          </p:cNvSpPr>
          <p:nvPr>
            <p:ph type="sldNum" sz="quarter" idx="12"/>
          </p:nvPr>
        </p:nvSpPr>
        <p:spPr/>
        <p:txBody>
          <a:bodyPr/>
          <a:lstStyle/>
          <a:p>
            <a:pPr>
              <a:defRPr/>
            </a:pPr>
            <a:fld id="{F71B3B6A-19B4-400D-97B4-E35E1DB243EF}" type="slidenum">
              <a:rPr lang="en-AU" smtClean="0"/>
              <a:pPr>
                <a:defRPr/>
              </a:pPr>
              <a:t>66</a:t>
            </a:fld>
            <a:endParaRPr lang="en-AU" dirty="0"/>
          </a:p>
        </p:txBody>
      </p:sp>
      <p:sp>
        <p:nvSpPr>
          <p:cNvPr id="9" name="Footer Placeholder 8"/>
          <p:cNvSpPr>
            <a:spLocks noGrp="1"/>
          </p:cNvSpPr>
          <p:nvPr>
            <p:ph type="ftr" sz="quarter" idx="11"/>
          </p:nvPr>
        </p:nvSpPr>
        <p:spPr/>
        <p:txBody>
          <a:bodyPr/>
          <a:lstStyle/>
          <a:p>
            <a:pPr>
              <a:defRPr/>
            </a:pPr>
            <a:r>
              <a:rPr lang="en-US" dirty="0" smtClean="0"/>
              <a:t>www.tececo.com  www.gaiaengineering.com</a:t>
            </a:r>
            <a:endParaRPr lang="en-AU" dirty="0"/>
          </a:p>
        </p:txBody>
      </p:sp>
    </p:spTree>
    <p:extLst>
      <p:ext uri="{BB962C8B-B14F-4D97-AF65-F5344CB8AC3E}">
        <p14:creationId xmlns:p14="http://schemas.microsoft.com/office/powerpoint/2010/main" val="1466471870"/>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109"/>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871538"/>
            <a:ext cx="5526088" cy="555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63" name="Title 1"/>
          <p:cNvSpPr>
            <a:spLocks noGrp="1"/>
          </p:cNvSpPr>
          <p:nvPr>
            <p:ph type="title"/>
          </p:nvPr>
        </p:nvSpPr>
        <p:spPr>
          <a:xfrm>
            <a:off x="406400" y="0"/>
            <a:ext cx="8636000" cy="1050925"/>
          </a:xfrm>
        </p:spPr>
        <p:txBody>
          <a:bodyPr/>
          <a:lstStyle/>
          <a:p>
            <a:r>
              <a:rPr lang="en-AU" sz="3200" dirty="0" smtClean="0"/>
              <a:t>Gaia Engineering - An</a:t>
            </a:r>
            <a:br>
              <a:rPr lang="en-AU" sz="3200" dirty="0" smtClean="0"/>
            </a:br>
            <a:r>
              <a:rPr lang="en-AU" sz="3200" dirty="0" smtClean="0"/>
              <a:t>Example of Geomimetric Industrial Symbiosis!</a:t>
            </a:r>
          </a:p>
        </p:txBody>
      </p:sp>
      <p:sp>
        <p:nvSpPr>
          <p:cNvPr id="7" name="TextBox 6"/>
          <p:cNvSpPr txBox="1"/>
          <p:nvPr/>
        </p:nvSpPr>
        <p:spPr>
          <a:xfrm>
            <a:off x="5864225" y="1484313"/>
            <a:ext cx="1141413" cy="830262"/>
          </a:xfrm>
          <a:prstGeom prst="rect">
            <a:avLst/>
          </a:prstGeom>
          <a:noFill/>
          <a:ln w="25400">
            <a:solidFill>
              <a:schemeClr val="accent1">
                <a:lumMod val="75000"/>
              </a:schemeClr>
            </a:solidFill>
          </a:ln>
        </p:spPr>
        <p:txBody>
          <a:bodyPr>
            <a:spAutoFit/>
          </a:bodyPr>
          <a:lstStyle/>
          <a:p>
            <a:pPr>
              <a:defRPr/>
            </a:pPr>
            <a:r>
              <a:rPr lang="en-AU" sz="2400" dirty="0">
                <a:solidFill>
                  <a:schemeClr val="tx2">
                    <a:lumMod val="75000"/>
                  </a:schemeClr>
                </a:solidFill>
                <a:cs typeface="Arial" charset="0"/>
              </a:rPr>
              <a:t>N-Mg Process</a:t>
            </a:r>
          </a:p>
        </p:txBody>
      </p:sp>
      <p:cxnSp>
        <p:nvCxnSpPr>
          <p:cNvPr id="9" name="Straight Arrow Connector 8"/>
          <p:cNvCxnSpPr/>
          <p:nvPr/>
        </p:nvCxnSpPr>
        <p:spPr>
          <a:xfrm flipH="1">
            <a:off x="2960688" y="2159000"/>
            <a:ext cx="2903537" cy="0"/>
          </a:xfrm>
          <a:prstGeom prst="straightConnector1">
            <a:avLst/>
          </a:prstGeom>
          <a:ln w="19050">
            <a:tailEnd type="arrow"/>
          </a:ln>
        </p:spPr>
        <p:style>
          <a:lnRef idx="1">
            <a:schemeClr val="accent1"/>
          </a:lnRef>
          <a:fillRef idx="0">
            <a:schemeClr val="accent1"/>
          </a:fillRef>
          <a:effectRef idx="0">
            <a:schemeClr val="accent1"/>
          </a:effectRef>
          <a:fontRef idx="minor">
            <a:schemeClr val="tx1"/>
          </a:fontRef>
        </p:style>
      </p:cxnSp>
      <p:cxnSp>
        <p:nvCxnSpPr>
          <p:cNvPr id="15" name="Elbow Connector 14"/>
          <p:cNvCxnSpPr>
            <a:stCxn id="25" idx="2"/>
            <a:endCxn id="114" idx="3"/>
          </p:cNvCxnSpPr>
          <p:nvPr/>
        </p:nvCxnSpPr>
        <p:spPr>
          <a:xfrm rot="5400000">
            <a:off x="5142706" y="4136232"/>
            <a:ext cx="555625" cy="782638"/>
          </a:xfrm>
          <a:prstGeom prst="bentConnector2">
            <a:avLst/>
          </a:prstGeom>
          <a:ln w="19050">
            <a:tailEnd type="arrow"/>
          </a:ln>
        </p:spPr>
        <p:style>
          <a:lnRef idx="1">
            <a:schemeClr val="accent1"/>
          </a:lnRef>
          <a:fillRef idx="0">
            <a:schemeClr val="accent1"/>
          </a:fillRef>
          <a:effectRef idx="0">
            <a:schemeClr val="accent1"/>
          </a:effectRef>
          <a:fontRef idx="minor">
            <a:schemeClr val="tx1"/>
          </a:fontRef>
        </p:style>
      </p:cxnSp>
      <p:cxnSp>
        <p:nvCxnSpPr>
          <p:cNvPr id="19" name="Elbow Connector 18"/>
          <p:cNvCxnSpPr/>
          <p:nvPr/>
        </p:nvCxnSpPr>
        <p:spPr>
          <a:xfrm rot="5400000" flipH="1" flipV="1">
            <a:off x="4088606" y="3447257"/>
            <a:ext cx="3743325" cy="1477962"/>
          </a:xfrm>
          <a:prstGeom prst="bentConnector3">
            <a:avLst>
              <a:gd name="adj1" fmla="val -554"/>
            </a:avLst>
          </a:prstGeom>
          <a:ln w="19050">
            <a:tailEnd type="arrow"/>
          </a:ln>
        </p:spPr>
        <p:style>
          <a:lnRef idx="1">
            <a:schemeClr val="accent1"/>
          </a:lnRef>
          <a:fillRef idx="0">
            <a:schemeClr val="accent1"/>
          </a:fillRef>
          <a:effectRef idx="0">
            <a:schemeClr val="accent1"/>
          </a:effectRef>
          <a:fontRef idx="minor">
            <a:schemeClr val="tx1"/>
          </a:fontRef>
        </p:style>
      </p:cxnSp>
      <p:sp>
        <p:nvSpPr>
          <p:cNvPr id="25" name="TextBox 24"/>
          <p:cNvSpPr txBox="1"/>
          <p:nvPr/>
        </p:nvSpPr>
        <p:spPr>
          <a:xfrm>
            <a:off x="5221288" y="3419475"/>
            <a:ext cx="1182687" cy="830263"/>
          </a:xfrm>
          <a:prstGeom prst="rect">
            <a:avLst/>
          </a:prstGeom>
          <a:noFill/>
          <a:ln w="22225">
            <a:solidFill>
              <a:schemeClr val="accent1">
                <a:lumMod val="75000"/>
              </a:schemeClr>
            </a:solidFill>
          </a:ln>
        </p:spPr>
        <p:txBody>
          <a:bodyPr>
            <a:spAutoFit/>
          </a:bodyPr>
          <a:lstStyle/>
          <a:p>
            <a:pPr>
              <a:defRPr/>
            </a:pPr>
            <a:r>
              <a:rPr lang="en-AU" sz="2400" dirty="0">
                <a:solidFill>
                  <a:schemeClr val="tx2">
                    <a:lumMod val="75000"/>
                  </a:schemeClr>
                </a:solidFill>
                <a:cs typeface="Arial" charset="0"/>
              </a:rPr>
              <a:t>TecEco Tec-Kiln</a:t>
            </a:r>
          </a:p>
        </p:txBody>
      </p:sp>
      <p:sp>
        <p:nvSpPr>
          <p:cNvPr id="62" name="Oval 61"/>
          <p:cNvSpPr/>
          <p:nvPr/>
        </p:nvSpPr>
        <p:spPr>
          <a:xfrm>
            <a:off x="7423150" y="1050925"/>
            <a:ext cx="995363" cy="433388"/>
          </a:xfrm>
          <a:prstGeom prst="ellipse">
            <a:avLst/>
          </a:prstGeom>
          <a:no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AU" dirty="0">
                <a:solidFill>
                  <a:schemeClr val="tx2">
                    <a:lumMod val="75000"/>
                  </a:schemeClr>
                </a:solidFill>
              </a:rPr>
              <a:t>CO</a:t>
            </a:r>
            <a:r>
              <a:rPr lang="en-AU" baseline="-25000" dirty="0">
                <a:solidFill>
                  <a:schemeClr val="tx2">
                    <a:lumMod val="75000"/>
                  </a:schemeClr>
                </a:solidFill>
              </a:rPr>
              <a:t>2</a:t>
            </a:r>
          </a:p>
        </p:txBody>
      </p:sp>
      <p:cxnSp>
        <p:nvCxnSpPr>
          <p:cNvPr id="71" name="Elbow Connector 70"/>
          <p:cNvCxnSpPr>
            <a:stCxn id="62" idx="4"/>
            <a:endCxn id="7" idx="3"/>
          </p:cNvCxnSpPr>
          <p:nvPr/>
        </p:nvCxnSpPr>
        <p:spPr>
          <a:xfrm rot="5400000">
            <a:off x="7255669" y="1234282"/>
            <a:ext cx="414337" cy="914400"/>
          </a:xfrm>
          <a:prstGeom prst="bentConnector2">
            <a:avLst/>
          </a:prstGeom>
          <a:ln w="19050">
            <a:tailEnd type="arrow"/>
          </a:ln>
        </p:spPr>
        <p:style>
          <a:lnRef idx="1">
            <a:schemeClr val="accent1"/>
          </a:lnRef>
          <a:fillRef idx="0">
            <a:schemeClr val="accent1"/>
          </a:fillRef>
          <a:effectRef idx="0">
            <a:schemeClr val="accent1"/>
          </a:effectRef>
          <a:fontRef idx="minor">
            <a:schemeClr val="tx1"/>
          </a:fontRef>
        </p:style>
      </p:cxnSp>
      <p:sp>
        <p:nvSpPr>
          <p:cNvPr id="72" name="TextBox 71"/>
          <p:cNvSpPr txBox="1"/>
          <p:nvPr/>
        </p:nvSpPr>
        <p:spPr>
          <a:xfrm>
            <a:off x="7005638" y="2905125"/>
            <a:ext cx="1481137" cy="338138"/>
          </a:xfrm>
          <a:prstGeom prst="rect">
            <a:avLst/>
          </a:prstGeom>
          <a:noFill/>
          <a:ln w="22225">
            <a:solidFill>
              <a:schemeClr val="accent5">
                <a:lumMod val="60000"/>
                <a:lumOff val="40000"/>
              </a:schemeClr>
            </a:solidFill>
          </a:ln>
        </p:spPr>
        <p:txBody>
          <a:bodyPr>
            <a:spAutoFit/>
          </a:bodyPr>
          <a:lstStyle/>
          <a:p>
            <a:pPr>
              <a:defRPr/>
            </a:pPr>
            <a:r>
              <a:rPr lang="en-AU" sz="1600" dirty="0">
                <a:solidFill>
                  <a:schemeClr val="tx2">
                    <a:lumMod val="75000"/>
                  </a:schemeClr>
                </a:solidFill>
                <a:cs typeface="Arial" charset="0"/>
              </a:rPr>
              <a:t>Nesquehonite</a:t>
            </a:r>
          </a:p>
        </p:txBody>
      </p:sp>
      <p:cxnSp>
        <p:nvCxnSpPr>
          <p:cNvPr id="82" name="Elbow Connector 81"/>
          <p:cNvCxnSpPr>
            <a:endCxn id="72" idx="0"/>
          </p:cNvCxnSpPr>
          <p:nvPr/>
        </p:nvCxnSpPr>
        <p:spPr>
          <a:xfrm>
            <a:off x="7005638" y="2314575"/>
            <a:ext cx="741362" cy="590550"/>
          </a:xfrm>
          <a:prstGeom prst="bentConnector2">
            <a:avLst/>
          </a:prstGeom>
          <a:ln w="19050">
            <a:tailEnd type="arrow"/>
          </a:ln>
        </p:spPr>
        <p:style>
          <a:lnRef idx="1">
            <a:schemeClr val="accent1"/>
          </a:lnRef>
          <a:fillRef idx="0">
            <a:schemeClr val="accent1"/>
          </a:fillRef>
          <a:effectRef idx="0">
            <a:schemeClr val="accent1"/>
          </a:effectRef>
          <a:fontRef idx="minor">
            <a:schemeClr val="tx1"/>
          </a:fontRef>
        </p:style>
      </p:cxnSp>
      <p:cxnSp>
        <p:nvCxnSpPr>
          <p:cNvPr id="89" name="Elbow Connector 88"/>
          <p:cNvCxnSpPr>
            <a:stCxn id="72" idx="2"/>
            <a:endCxn id="25" idx="3"/>
          </p:cNvCxnSpPr>
          <p:nvPr/>
        </p:nvCxnSpPr>
        <p:spPr>
          <a:xfrm rot="5400000">
            <a:off x="6779419" y="2867819"/>
            <a:ext cx="592137" cy="1343025"/>
          </a:xfrm>
          <a:prstGeom prst="bentConnector2">
            <a:avLst/>
          </a:prstGeom>
          <a:ln w="19050">
            <a:tailEnd type="arrow"/>
          </a:ln>
        </p:spPr>
        <p:style>
          <a:lnRef idx="1">
            <a:schemeClr val="accent1"/>
          </a:lnRef>
          <a:fillRef idx="0">
            <a:schemeClr val="accent1"/>
          </a:fillRef>
          <a:effectRef idx="0">
            <a:schemeClr val="accent1"/>
          </a:effectRef>
          <a:fontRef idx="minor">
            <a:schemeClr val="tx1"/>
          </a:fontRef>
        </p:style>
      </p:cxnSp>
      <p:sp>
        <p:nvSpPr>
          <p:cNvPr id="91" name="TextBox 90"/>
          <p:cNvSpPr txBox="1"/>
          <p:nvPr/>
        </p:nvSpPr>
        <p:spPr>
          <a:xfrm>
            <a:off x="539750" y="1727200"/>
            <a:ext cx="1208088" cy="646113"/>
          </a:xfrm>
          <a:prstGeom prst="rect">
            <a:avLst/>
          </a:prstGeom>
          <a:noFill/>
          <a:ln w="22225">
            <a:solidFill>
              <a:schemeClr val="accent1">
                <a:lumMod val="75000"/>
              </a:schemeClr>
            </a:solidFill>
          </a:ln>
        </p:spPr>
        <p:txBody>
          <a:bodyPr>
            <a:spAutoFit/>
          </a:bodyPr>
          <a:lstStyle/>
          <a:p>
            <a:pPr>
              <a:defRPr/>
            </a:pPr>
            <a:r>
              <a:rPr lang="en-AU" dirty="0">
                <a:solidFill>
                  <a:schemeClr val="tx2">
                    <a:lumMod val="75000"/>
                  </a:schemeClr>
                </a:solidFill>
                <a:cs typeface="Arial" charset="0"/>
              </a:rPr>
              <a:t>Nichromet Process</a:t>
            </a:r>
          </a:p>
        </p:txBody>
      </p:sp>
      <p:cxnSp>
        <p:nvCxnSpPr>
          <p:cNvPr id="102" name="Elbow Connector 101"/>
          <p:cNvCxnSpPr>
            <a:endCxn id="104" idx="1"/>
          </p:cNvCxnSpPr>
          <p:nvPr/>
        </p:nvCxnSpPr>
        <p:spPr>
          <a:xfrm>
            <a:off x="5041900" y="5213350"/>
            <a:ext cx="2346325" cy="712788"/>
          </a:xfrm>
          <a:prstGeom prst="bentConnector3">
            <a:avLst/>
          </a:prstGeom>
          <a:ln w="19050">
            <a:tailEnd type="arrow"/>
          </a:ln>
        </p:spPr>
        <p:style>
          <a:lnRef idx="1">
            <a:schemeClr val="accent1"/>
          </a:lnRef>
          <a:fillRef idx="0">
            <a:schemeClr val="accent1"/>
          </a:fillRef>
          <a:effectRef idx="0">
            <a:schemeClr val="accent1"/>
          </a:effectRef>
          <a:fontRef idx="minor">
            <a:schemeClr val="tx1"/>
          </a:fontRef>
        </p:style>
      </p:cxnSp>
      <p:sp>
        <p:nvSpPr>
          <p:cNvPr id="104" name="TextBox 103"/>
          <p:cNvSpPr txBox="1"/>
          <p:nvPr/>
        </p:nvSpPr>
        <p:spPr>
          <a:xfrm>
            <a:off x="7388225" y="5510213"/>
            <a:ext cx="1365250" cy="831850"/>
          </a:xfrm>
          <a:prstGeom prst="rect">
            <a:avLst/>
          </a:prstGeom>
          <a:noFill/>
          <a:ln w="22225">
            <a:solidFill>
              <a:schemeClr val="accent6">
                <a:lumMod val="75000"/>
              </a:schemeClr>
            </a:solidFill>
          </a:ln>
        </p:spPr>
        <p:txBody>
          <a:bodyPr>
            <a:spAutoFit/>
          </a:bodyPr>
          <a:lstStyle/>
          <a:p>
            <a:pPr>
              <a:defRPr/>
            </a:pPr>
            <a:r>
              <a:rPr lang="en-AU" sz="2400" dirty="0">
                <a:solidFill>
                  <a:schemeClr val="tx2">
                    <a:lumMod val="75000"/>
                  </a:schemeClr>
                </a:solidFill>
                <a:cs typeface="Arial" charset="0"/>
              </a:rPr>
              <a:t>TecEco Cements</a:t>
            </a:r>
          </a:p>
        </p:txBody>
      </p:sp>
      <p:sp>
        <p:nvSpPr>
          <p:cNvPr id="105" name="TextBox 104"/>
          <p:cNvSpPr txBox="1"/>
          <p:nvPr/>
        </p:nvSpPr>
        <p:spPr>
          <a:xfrm>
            <a:off x="7391400" y="4194175"/>
            <a:ext cx="1363663" cy="831850"/>
          </a:xfrm>
          <a:prstGeom prst="rect">
            <a:avLst/>
          </a:prstGeom>
          <a:noFill/>
          <a:ln w="22225">
            <a:solidFill>
              <a:schemeClr val="accent5">
                <a:lumMod val="75000"/>
              </a:schemeClr>
            </a:solidFill>
          </a:ln>
        </p:spPr>
        <p:txBody>
          <a:bodyPr>
            <a:spAutoFit/>
          </a:bodyPr>
          <a:lstStyle/>
          <a:p>
            <a:pPr>
              <a:defRPr/>
            </a:pPr>
            <a:r>
              <a:rPr lang="en-AU" sz="2400" dirty="0">
                <a:solidFill>
                  <a:schemeClr val="tx2">
                    <a:lumMod val="75000"/>
                  </a:schemeClr>
                </a:solidFill>
                <a:cs typeface="Arial" charset="0"/>
              </a:rPr>
              <a:t>Direct Products</a:t>
            </a:r>
          </a:p>
        </p:txBody>
      </p:sp>
      <p:cxnSp>
        <p:nvCxnSpPr>
          <p:cNvPr id="107" name="Straight Arrow Connector 106"/>
          <p:cNvCxnSpPr/>
          <p:nvPr/>
        </p:nvCxnSpPr>
        <p:spPr>
          <a:xfrm>
            <a:off x="8058150" y="3243263"/>
            <a:ext cx="0" cy="942975"/>
          </a:xfrm>
          <a:prstGeom prst="straightConnector1">
            <a:avLst/>
          </a:prstGeom>
          <a:ln w="19050">
            <a:tailEnd type="arrow"/>
          </a:ln>
        </p:spPr>
        <p:style>
          <a:lnRef idx="1">
            <a:schemeClr val="accent1"/>
          </a:lnRef>
          <a:fillRef idx="0">
            <a:schemeClr val="accent1"/>
          </a:fillRef>
          <a:effectRef idx="0">
            <a:schemeClr val="accent1"/>
          </a:effectRef>
          <a:fontRef idx="minor">
            <a:schemeClr val="tx1"/>
          </a:fontRef>
        </p:style>
      </p:cxnSp>
      <p:sp>
        <p:nvSpPr>
          <p:cNvPr id="114" name="TextBox 113"/>
          <p:cNvSpPr txBox="1"/>
          <p:nvPr/>
        </p:nvSpPr>
        <p:spPr>
          <a:xfrm>
            <a:off x="3746500" y="4389438"/>
            <a:ext cx="1282700" cy="831850"/>
          </a:xfrm>
          <a:prstGeom prst="rect">
            <a:avLst/>
          </a:prstGeom>
          <a:noFill/>
          <a:ln w="22225">
            <a:solidFill>
              <a:srgbClr val="FF0000"/>
            </a:solidFill>
          </a:ln>
        </p:spPr>
        <p:txBody>
          <a:bodyPr>
            <a:spAutoFit/>
          </a:bodyPr>
          <a:lstStyle/>
          <a:p>
            <a:pPr>
              <a:defRPr/>
            </a:pPr>
            <a:r>
              <a:rPr lang="en-AU" sz="2400" dirty="0">
                <a:solidFill>
                  <a:schemeClr val="tx2">
                    <a:lumMod val="75000"/>
                  </a:schemeClr>
                </a:solidFill>
                <a:cs typeface="Arial" charset="0"/>
              </a:rPr>
              <a:t>Reactive </a:t>
            </a:r>
            <a:r>
              <a:rPr lang="en-AU" sz="2400" dirty="0" smtClean="0">
                <a:solidFill>
                  <a:schemeClr val="tx2">
                    <a:lumMod val="75000"/>
                  </a:schemeClr>
                </a:solidFill>
                <a:cs typeface="Arial" charset="0"/>
              </a:rPr>
              <a:t>MgO</a:t>
            </a:r>
            <a:endParaRPr lang="en-AU" sz="2400" dirty="0">
              <a:solidFill>
                <a:schemeClr val="tx2">
                  <a:lumMod val="75000"/>
                </a:schemeClr>
              </a:solidFill>
              <a:cs typeface="Arial" charset="0"/>
            </a:endParaRPr>
          </a:p>
        </p:txBody>
      </p:sp>
      <p:cxnSp>
        <p:nvCxnSpPr>
          <p:cNvPr id="133" name="Straight Arrow Connector 132"/>
          <p:cNvCxnSpPr>
            <a:stCxn id="104" idx="0"/>
            <a:endCxn id="105" idx="2"/>
          </p:cNvCxnSpPr>
          <p:nvPr/>
        </p:nvCxnSpPr>
        <p:spPr>
          <a:xfrm flipV="1">
            <a:off x="8070850" y="5026025"/>
            <a:ext cx="3175" cy="484188"/>
          </a:xfrm>
          <a:prstGeom prst="straightConnector1">
            <a:avLst/>
          </a:prstGeom>
          <a:ln w="19050">
            <a:tailEnd type="arrow"/>
          </a:ln>
        </p:spPr>
        <p:style>
          <a:lnRef idx="1">
            <a:schemeClr val="accent1"/>
          </a:lnRef>
          <a:fillRef idx="0">
            <a:schemeClr val="accent1"/>
          </a:fillRef>
          <a:effectRef idx="0">
            <a:schemeClr val="accent1"/>
          </a:effectRef>
          <a:fontRef idx="minor">
            <a:schemeClr val="tx1"/>
          </a:fontRef>
        </p:style>
      </p:cxnSp>
      <p:sp>
        <p:nvSpPr>
          <p:cNvPr id="5" name="Slide Number Placeholder 4"/>
          <p:cNvSpPr>
            <a:spLocks noGrp="1"/>
          </p:cNvSpPr>
          <p:nvPr>
            <p:ph type="sldNum" sz="quarter" idx="12"/>
          </p:nvPr>
        </p:nvSpPr>
        <p:spPr/>
        <p:txBody>
          <a:bodyPr/>
          <a:lstStyle/>
          <a:p>
            <a:pPr>
              <a:defRPr/>
            </a:pPr>
            <a:fld id="{F71B3B6A-19B4-400D-97B4-E35E1DB243EF}" type="slidenum">
              <a:rPr lang="en-AU" smtClean="0"/>
              <a:pPr>
                <a:defRPr/>
              </a:pPr>
              <a:t>67</a:t>
            </a:fld>
            <a:endParaRPr lang="en-AU" dirty="0"/>
          </a:p>
        </p:txBody>
      </p:sp>
      <p:sp>
        <p:nvSpPr>
          <p:cNvPr id="11" name="Footer Placeholder 10"/>
          <p:cNvSpPr>
            <a:spLocks noGrp="1"/>
          </p:cNvSpPr>
          <p:nvPr>
            <p:ph type="ftr" sz="quarter" idx="11"/>
          </p:nvPr>
        </p:nvSpPr>
        <p:spPr/>
        <p:txBody>
          <a:bodyPr/>
          <a:lstStyle/>
          <a:p>
            <a:pPr>
              <a:defRPr/>
            </a:pPr>
            <a:r>
              <a:rPr lang="en-US" dirty="0" smtClean="0"/>
              <a:t>www.tececo.com  www.gaiaengineering.com</a:t>
            </a:r>
            <a:endParaRPr lang="en-AU" dirty="0"/>
          </a:p>
        </p:txBody>
      </p:sp>
    </p:spTree>
    <p:extLst>
      <p:ext uri="{BB962C8B-B14F-4D97-AF65-F5344CB8AC3E}">
        <p14:creationId xmlns:p14="http://schemas.microsoft.com/office/powerpoint/2010/main" val="363026130"/>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a:xfrm>
            <a:off x="476250" y="0"/>
            <a:ext cx="8229600" cy="898525"/>
          </a:xfrm>
        </p:spPr>
        <p:txBody>
          <a:bodyPr/>
          <a:lstStyle/>
          <a:p>
            <a:r>
              <a:rPr lang="en-AU" dirty="0" smtClean="0"/>
              <a:t>Geomimicry</a:t>
            </a:r>
          </a:p>
        </p:txBody>
      </p:sp>
      <p:pic>
        <p:nvPicPr>
          <p:cNvPr id="41987" name="Picture 2" descr="JHClift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8350" y="798513"/>
            <a:ext cx="7980363" cy="531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5"/>
          <p:cNvSpPr>
            <a:spLocks noChangeArrowheads="1"/>
          </p:cNvSpPr>
          <p:nvPr/>
        </p:nvSpPr>
        <p:spPr bwMode="auto">
          <a:xfrm>
            <a:off x="2185988" y="1576388"/>
            <a:ext cx="4610100" cy="11858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352" tIns="45680" rIns="91352" bIns="45680"/>
          <a:lstStyle/>
          <a:p>
            <a:pPr marL="342900" indent="-342900">
              <a:spcBef>
                <a:spcPct val="20000"/>
              </a:spcBef>
              <a:buFont typeface="Wingdings" pitchFamily="2" charset="2"/>
              <a:buChar char="Ü"/>
            </a:pPr>
            <a:r>
              <a:rPr lang="en-AU" sz="1900" dirty="0">
                <a:latin typeface="Arial Rounded MT Bold" pitchFamily="34" charset="0"/>
              </a:rPr>
              <a:t>Carbonate sediments such as these cliffs represent billions</a:t>
            </a:r>
            <a:br>
              <a:rPr lang="en-AU" sz="1900" dirty="0">
                <a:latin typeface="Arial Rounded MT Bold" pitchFamily="34" charset="0"/>
              </a:rPr>
            </a:br>
            <a:r>
              <a:rPr lang="en-AU" sz="1900" dirty="0">
                <a:latin typeface="Arial Rounded MT Bold" pitchFamily="34" charset="0"/>
              </a:rPr>
              <a:t>of years of sequestration</a:t>
            </a:r>
            <a:br>
              <a:rPr lang="en-AU" sz="1900" dirty="0">
                <a:latin typeface="Arial Rounded MT Bold" pitchFamily="34" charset="0"/>
              </a:rPr>
            </a:br>
            <a:r>
              <a:rPr lang="en-AU" sz="1900" dirty="0">
                <a:latin typeface="Arial Rounded MT Bold" pitchFamily="34" charset="0"/>
              </a:rPr>
              <a:t>and cover </a:t>
            </a:r>
            <a:r>
              <a:rPr lang="en-AU" sz="1900" dirty="0" smtClean="0">
                <a:latin typeface="Arial Rounded MT Bold" pitchFamily="34" charset="0"/>
              </a:rPr>
              <a:t>8% </a:t>
            </a:r>
            <a:r>
              <a:rPr lang="en-AU" sz="1900" dirty="0">
                <a:latin typeface="Arial Rounded MT Bold" pitchFamily="34" charset="0"/>
              </a:rPr>
              <a:t>of the crust.</a:t>
            </a:r>
            <a:endParaRPr lang="en-US" sz="1900" dirty="0">
              <a:latin typeface="Arial Rounded MT Bold" pitchFamily="34" charset="0"/>
            </a:endParaRPr>
          </a:p>
        </p:txBody>
      </p:sp>
      <p:sp>
        <p:nvSpPr>
          <p:cNvPr id="8" name="Rectangle 4"/>
          <p:cNvSpPr txBox="1">
            <a:spLocks noChangeArrowheads="1"/>
          </p:cNvSpPr>
          <p:nvPr/>
        </p:nvSpPr>
        <p:spPr bwMode="auto">
          <a:xfrm>
            <a:off x="444500" y="800100"/>
            <a:ext cx="4610100" cy="5618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nSpc>
                <a:spcPct val="80000"/>
              </a:lnSpc>
              <a:spcBef>
                <a:spcPct val="20000"/>
              </a:spcBef>
              <a:buFont typeface="Arial" pitchFamily="34" charset="0"/>
              <a:buChar char="•"/>
            </a:pPr>
            <a:r>
              <a:rPr lang="en-AU" sz="1900" b="1" dirty="0">
                <a:solidFill>
                  <a:srgbClr val="000000"/>
                </a:solidFill>
              </a:rPr>
              <a:t>There are 1.2-3 grams of magnesium and about .4 grams of calcium in every litre of seawater.</a:t>
            </a:r>
          </a:p>
          <a:p>
            <a:pPr>
              <a:lnSpc>
                <a:spcPct val="80000"/>
              </a:lnSpc>
              <a:spcBef>
                <a:spcPct val="20000"/>
              </a:spcBef>
              <a:buFont typeface="Arial" pitchFamily="34" charset="0"/>
              <a:buChar char="•"/>
            </a:pPr>
            <a:endParaRPr lang="en-AU" sz="1900" b="1" dirty="0">
              <a:solidFill>
                <a:srgbClr val="000000"/>
              </a:solidFill>
            </a:endParaRPr>
          </a:p>
          <a:p>
            <a:pPr>
              <a:lnSpc>
                <a:spcPct val="80000"/>
              </a:lnSpc>
              <a:spcBef>
                <a:spcPct val="20000"/>
              </a:spcBef>
              <a:buFont typeface="Arial" pitchFamily="34" charset="0"/>
              <a:buChar char="•"/>
            </a:pPr>
            <a:endParaRPr lang="en-AU" sz="1700" b="1" dirty="0">
              <a:solidFill>
                <a:schemeClr val="bg1"/>
              </a:solidFill>
            </a:endParaRPr>
          </a:p>
          <a:p>
            <a:pPr>
              <a:lnSpc>
                <a:spcPct val="80000"/>
              </a:lnSpc>
              <a:spcBef>
                <a:spcPct val="20000"/>
              </a:spcBef>
              <a:buFont typeface="Arial" pitchFamily="34" charset="0"/>
              <a:buChar char="•"/>
            </a:pPr>
            <a:endParaRPr lang="en-AU" sz="1700" b="1" dirty="0">
              <a:solidFill>
                <a:schemeClr val="bg1"/>
              </a:solidFill>
            </a:endParaRPr>
          </a:p>
          <a:p>
            <a:pPr>
              <a:lnSpc>
                <a:spcPct val="80000"/>
              </a:lnSpc>
              <a:spcBef>
                <a:spcPct val="20000"/>
              </a:spcBef>
              <a:buFont typeface="Arial" pitchFamily="34" charset="0"/>
              <a:buChar char="•"/>
            </a:pPr>
            <a:endParaRPr lang="en-AU" sz="1700" b="1" dirty="0">
              <a:solidFill>
                <a:schemeClr val="bg1"/>
              </a:solidFill>
            </a:endParaRPr>
          </a:p>
          <a:p>
            <a:pPr>
              <a:lnSpc>
                <a:spcPct val="80000"/>
              </a:lnSpc>
              <a:spcBef>
                <a:spcPct val="20000"/>
              </a:spcBef>
              <a:buFont typeface="Arial" pitchFamily="34" charset="0"/>
              <a:buChar char="•"/>
            </a:pPr>
            <a:endParaRPr lang="en-AU" sz="1700" b="1" dirty="0">
              <a:solidFill>
                <a:schemeClr val="bg1"/>
              </a:solidFill>
            </a:endParaRPr>
          </a:p>
          <a:p>
            <a:pPr>
              <a:lnSpc>
                <a:spcPct val="80000"/>
              </a:lnSpc>
              <a:spcBef>
                <a:spcPct val="20000"/>
              </a:spcBef>
              <a:buFont typeface="Arial" pitchFamily="34" charset="0"/>
              <a:buChar char="•"/>
            </a:pPr>
            <a:endParaRPr lang="en-AU" sz="1900" b="1" dirty="0"/>
          </a:p>
          <a:p>
            <a:pPr>
              <a:lnSpc>
                <a:spcPct val="80000"/>
              </a:lnSpc>
              <a:spcBef>
                <a:spcPct val="20000"/>
              </a:spcBef>
              <a:buFont typeface="Arial" pitchFamily="34" charset="0"/>
              <a:buChar char="•"/>
            </a:pPr>
            <a:r>
              <a:rPr lang="en-AU" sz="1900" b="1" dirty="0"/>
              <a:t>There is enough calcium and magnesium in seawater with replenishment to last billions of years at current needs for sequestration.</a:t>
            </a:r>
          </a:p>
          <a:p>
            <a:pPr>
              <a:lnSpc>
                <a:spcPct val="80000"/>
              </a:lnSpc>
              <a:spcBef>
                <a:spcPct val="20000"/>
              </a:spcBef>
              <a:buFont typeface="Arial" pitchFamily="34" charset="0"/>
              <a:buChar char="•"/>
            </a:pPr>
            <a:endParaRPr lang="en-AU" sz="1900" b="1" dirty="0"/>
          </a:p>
          <a:p>
            <a:pPr>
              <a:lnSpc>
                <a:spcPct val="80000"/>
              </a:lnSpc>
              <a:spcBef>
                <a:spcPct val="20000"/>
              </a:spcBef>
              <a:buFont typeface="Arial" pitchFamily="34" charset="0"/>
              <a:buChar char="•"/>
            </a:pPr>
            <a:endParaRPr lang="en-AU" sz="1700" b="1" dirty="0">
              <a:solidFill>
                <a:schemeClr val="bg1"/>
              </a:solidFill>
            </a:endParaRPr>
          </a:p>
          <a:p>
            <a:pPr>
              <a:lnSpc>
                <a:spcPct val="80000"/>
              </a:lnSpc>
              <a:spcBef>
                <a:spcPct val="20000"/>
              </a:spcBef>
              <a:buFont typeface="Arial" pitchFamily="34" charset="0"/>
              <a:buChar char="•"/>
            </a:pPr>
            <a:endParaRPr lang="en-AU" sz="1700" b="1" dirty="0">
              <a:solidFill>
                <a:schemeClr val="bg1"/>
              </a:solidFill>
            </a:endParaRPr>
          </a:p>
          <a:p>
            <a:pPr>
              <a:lnSpc>
                <a:spcPct val="80000"/>
              </a:lnSpc>
              <a:spcBef>
                <a:spcPct val="20000"/>
              </a:spcBef>
              <a:buFont typeface="Arial" pitchFamily="34" charset="0"/>
              <a:buChar char="•"/>
            </a:pPr>
            <a:endParaRPr lang="en-AU" sz="1700" b="1" dirty="0">
              <a:solidFill>
                <a:schemeClr val="bg1"/>
              </a:solidFill>
            </a:endParaRPr>
          </a:p>
          <a:p>
            <a:pPr>
              <a:lnSpc>
                <a:spcPct val="80000"/>
              </a:lnSpc>
              <a:spcBef>
                <a:spcPct val="20000"/>
              </a:spcBef>
              <a:buFont typeface="Arial" pitchFamily="34" charset="0"/>
              <a:buChar char="•"/>
            </a:pPr>
            <a:r>
              <a:rPr lang="en-AU" sz="1900" b="1" dirty="0"/>
              <a:t>To survive we must build our homes like these seashells using CO</a:t>
            </a:r>
            <a:r>
              <a:rPr lang="en-AU" sz="1900" b="1" baseline="-25000" dirty="0"/>
              <a:t>2</a:t>
            </a:r>
            <a:r>
              <a:rPr lang="en-AU" sz="1900" b="1" dirty="0"/>
              <a:t> and alkali metal cations. This is geomimicry</a:t>
            </a:r>
            <a:endParaRPr lang="en-US" sz="1900" b="1" dirty="0"/>
          </a:p>
        </p:txBody>
      </p:sp>
      <p:sp>
        <p:nvSpPr>
          <p:cNvPr id="6" name="Slide Number Placeholder 5"/>
          <p:cNvSpPr>
            <a:spLocks noGrp="1"/>
          </p:cNvSpPr>
          <p:nvPr>
            <p:ph type="sldNum" sz="quarter" idx="12"/>
          </p:nvPr>
        </p:nvSpPr>
        <p:spPr/>
        <p:txBody>
          <a:bodyPr/>
          <a:lstStyle/>
          <a:p>
            <a:pPr>
              <a:defRPr/>
            </a:pPr>
            <a:fld id="{F71B3B6A-19B4-400D-97B4-E35E1DB243EF}" type="slidenum">
              <a:rPr lang="en-AU" smtClean="0"/>
              <a:pPr>
                <a:defRPr/>
              </a:pPr>
              <a:t>68</a:t>
            </a:fld>
            <a:endParaRPr lang="en-AU" dirty="0"/>
          </a:p>
        </p:txBody>
      </p:sp>
      <p:sp>
        <p:nvSpPr>
          <p:cNvPr id="11" name="Footer Placeholder 10"/>
          <p:cNvSpPr>
            <a:spLocks noGrp="1"/>
          </p:cNvSpPr>
          <p:nvPr>
            <p:ph type="ftr" sz="quarter" idx="11"/>
          </p:nvPr>
        </p:nvSpPr>
        <p:spPr/>
        <p:txBody>
          <a:bodyPr/>
          <a:lstStyle/>
          <a:p>
            <a:pPr>
              <a:defRPr/>
            </a:pPr>
            <a:r>
              <a:rPr lang="en-US" dirty="0" smtClean="0"/>
              <a:t>www.tececo.com  www.gaiaengineering.com</a:t>
            </a:r>
            <a:endParaRPr lang="en-AU" dirty="0"/>
          </a:p>
        </p:txBody>
      </p:sp>
    </p:spTree>
    <p:extLst>
      <p:ext uri="{BB962C8B-B14F-4D97-AF65-F5344CB8AC3E}">
        <p14:creationId xmlns:p14="http://schemas.microsoft.com/office/powerpoint/2010/main" val="267639696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8">
                                            <p:txEl>
                                              <p:pRg st="7" end="7"/>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8">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Freeform 28"/>
          <p:cNvSpPr>
            <a:spLocks/>
          </p:cNvSpPr>
          <p:nvPr/>
        </p:nvSpPr>
        <p:spPr bwMode="auto">
          <a:xfrm flipH="1">
            <a:off x="5036024" y="2291381"/>
            <a:ext cx="184470" cy="310115"/>
          </a:xfrm>
          <a:custGeom>
            <a:avLst/>
            <a:gdLst>
              <a:gd name="T0" fmla="*/ 0 w 216"/>
              <a:gd name="T1" fmla="*/ 2147483647 h 416"/>
              <a:gd name="T2" fmla="*/ 2147483647 w 216"/>
              <a:gd name="T3" fmla="*/ 0 h 416"/>
              <a:gd name="T4" fmla="*/ 0 60000 65536"/>
              <a:gd name="T5" fmla="*/ 0 60000 65536"/>
            </a:gdLst>
            <a:ahLst/>
            <a:cxnLst>
              <a:cxn ang="T4">
                <a:pos x="T0" y="T1"/>
              </a:cxn>
              <a:cxn ang="T5">
                <a:pos x="T2" y="T3"/>
              </a:cxn>
            </a:cxnLst>
            <a:rect l="0" t="0" r="r" b="b"/>
            <a:pathLst>
              <a:path w="216" h="416">
                <a:moveTo>
                  <a:pt x="0" y="416"/>
                </a:moveTo>
                <a:cubicBezTo>
                  <a:pt x="35" y="347"/>
                  <a:pt x="171" y="87"/>
                  <a:pt x="216" y="0"/>
                </a:cubicBezTo>
              </a:path>
            </a:pathLst>
          </a:custGeom>
          <a:noFill/>
          <a:ln w="31750" cap="flat" cmpd="sng">
            <a:solidFill>
              <a:srgbClr val="000000"/>
            </a:solidFill>
            <a:prstDash val="solid"/>
            <a:round/>
            <a:headEnd type="none" w="med" len="med"/>
            <a:tailEnd type="triangl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endParaRPr lang="en-AU" dirty="0"/>
          </a:p>
        </p:txBody>
      </p:sp>
      <p:graphicFrame>
        <p:nvGraphicFramePr>
          <p:cNvPr id="76803" name="Object 3"/>
          <p:cNvGraphicFramePr>
            <a:graphicFrameLocks noGrp="1" noChangeAspect="1"/>
          </p:cNvGraphicFramePr>
          <p:nvPr>
            <p:ph sz="half" idx="1"/>
            <p:extLst>
              <p:ext uri="{D42A27DB-BD31-4B8C-83A1-F6EECF244321}">
                <p14:modId xmlns:p14="http://schemas.microsoft.com/office/powerpoint/2010/main" val="3638776167"/>
              </p:ext>
            </p:extLst>
          </p:nvPr>
        </p:nvGraphicFramePr>
        <p:xfrm>
          <a:off x="4784725" y="2675448"/>
          <a:ext cx="781050" cy="1022350"/>
        </p:xfrm>
        <a:graphic>
          <a:graphicData uri="http://schemas.openxmlformats.org/presentationml/2006/ole">
            <mc:AlternateContent xmlns:mc="http://schemas.openxmlformats.org/markup-compatibility/2006">
              <mc:Choice xmlns:v="urn:schemas-microsoft-com:vml" Requires="v">
                <p:oleObj spid="_x0000_s8288" name="Visio" r:id="rId4" imgW="780618" imgH="1023798" progId="Visio.Drawing.11">
                  <p:embed/>
                </p:oleObj>
              </mc:Choice>
              <mc:Fallback>
                <p:oleObj name="Visio" r:id="rId4" imgW="780618" imgH="1023798" progId="Visio.Drawing.11">
                  <p:embed/>
                  <p:pic>
                    <p:nvPicPr>
                      <p:cNvPr id="0" name=""/>
                      <p:cNvPicPr>
                        <a:picLocks noGrp="1"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84725" y="2675448"/>
                        <a:ext cx="781050" cy="1022350"/>
                      </a:xfrm>
                      <a:prstGeom prst="rect">
                        <a:avLst/>
                      </a:prstGeom>
                      <a:noFill/>
                      <a:ln>
                        <a:noFill/>
                      </a:ln>
                      <a:effectLst/>
                      <a:extLst/>
                    </p:spPr>
                  </p:pic>
                </p:oleObj>
              </mc:Fallback>
            </mc:AlternateContent>
          </a:graphicData>
        </a:graphic>
      </p:graphicFrame>
      <p:sp>
        <p:nvSpPr>
          <p:cNvPr id="76805" name="Rectangle 5"/>
          <p:cNvSpPr>
            <a:spLocks noChangeArrowheads="1"/>
          </p:cNvSpPr>
          <p:nvPr/>
        </p:nvSpPr>
        <p:spPr bwMode="auto">
          <a:xfrm>
            <a:off x="61247" y="3454390"/>
            <a:ext cx="1746250" cy="82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dirty="0">
                <a:solidFill>
                  <a:srgbClr val="000000"/>
                </a:solidFill>
                <a:latin typeface="Arial" pitchFamily="34" charset="0"/>
              </a:rPr>
              <a:t>Photosynthesis by plants and algae </a:t>
            </a:r>
            <a:endParaRPr lang="en-US" sz="2000" dirty="0">
              <a:solidFill>
                <a:srgbClr val="000000"/>
              </a:solidFill>
            </a:endParaRPr>
          </a:p>
        </p:txBody>
      </p:sp>
      <p:pic>
        <p:nvPicPr>
          <p:cNvPr id="76806"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400425" y="1022504"/>
            <a:ext cx="2038350"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6807"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698875" y="5064163"/>
            <a:ext cx="1231900" cy="71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6808" name="Rectangle 8"/>
          <p:cNvSpPr>
            <a:spLocks noChangeArrowheads="1"/>
          </p:cNvSpPr>
          <p:nvPr/>
        </p:nvSpPr>
        <p:spPr bwMode="auto">
          <a:xfrm>
            <a:off x="3409156" y="5781713"/>
            <a:ext cx="1811338"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dirty="0">
                <a:solidFill>
                  <a:srgbClr val="000000"/>
                </a:solidFill>
                <a:latin typeface="Arial" pitchFamily="34" charset="0"/>
              </a:rPr>
              <a:t>Consumed by heterotrophs (mainly animals) </a:t>
            </a:r>
            <a:endParaRPr lang="en-US" sz="2000" dirty="0">
              <a:solidFill>
                <a:srgbClr val="000000"/>
              </a:solidFill>
            </a:endParaRPr>
          </a:p>
        </p:txBody>
      </p:sp>
      <p:sp>
        <p:nvSpPr>
          <p:cNvPr id="76809" name="Freeform 9"/>
          <p:cNvSpPr>
            <a:spLocks/>
          </p:cNvSpPr>
          <p:nvPr/>
        </p:nvSpPr>
        <p:spPr bwMode="auto">
          <a:xfrm>
            <a:off x="1592539" y="1252691"/>
            <a:ext cx="1688823" cy="722313"/>
          </a:xfrm>
          <a:custGeom>
            <a:avLst/>
            <a:gdLst>
              <a:gd name="T0" fmla="*/ 2147483647 w 10000"/>
              <a:gd name="T1" fmla="*/ 0 h 10000"/>
              <a:gd name="T2" fmla="*/ 2147483647 w 10000"/>
              <a:gd name="T3" fmla="*/ 1956058883 h 10000"/>
              <a:gd name="T4" fmla="*/ 0 w 10000"/>
              <a:gd name="T5" fmla="*/ 2147483647 h 10000"/>
              <a:gd name="T6" fmla="*/ 0 60000 65536"/>
              <a:gd name="T7" fmla="*/ 0 60000 65536"/>
              <a:gd name="T8" fmla="*/ 0 60000 65536"/>
              <a:gd name="connsiteX0" fmla="*/ 11213 w 11213"/>
              <a:gd name="connsiteY0" fmla="*/ 0 h 13159"/>
              <a:gd name="connsiteX1" fmla="*/ 5525 w 11213"/>
              <a:gd name="connsiteY1" fmla="*/ 2954 h 13159"/>
              <a:gd name="connsiteX2" fmla="*/ 0 w 11213"/>
              <a:gd name="connsiteY2" fmla="*/ 13159 h 13159"/>
              <a:gd name="connsiteX0" fmla="*/ 11213 w 11213"/>
              <a:gd name="connsiteY0" fmla="*/ 0 h 13159"/>
              <a:gd name="connsiteX1" fmla="*/ 5525 w 11213"/>
              <a:gd name="connsiteY1" fmla="*/ 2954 h 13159"/>
              <a:gd name="connsiteX2" fmla="*/ 0 w 11213"/>
              <a:gd name="connsiteY2" fmla="*/ 13159 h 13159"/>
              <a:gd name="connsiteX0" fmla="*/ 11213 w 11213"/>
              <a:gd name="connsiteY0" fmla="*/ 0 h 13159"/>
              <a:gd name="connsiteX1" fmla="*/ 5525 w 11213"/>
              <a:gd name="connsiteY1" fmla="*/ 2954 h 13159"/>
              <a:gd name="connsiteX2" fmla="*/ 0 w 11213"/>
              <a:gd name="connsiteY2" fmla="*/ 13159 h 13159"/>
            </a:gdLst>
            <a:ahLst/>
            <a:cxnLst>
              <a:cxn ang="0">
                <a:pos x="connsiteX0" y="connsiteY0"/>
              </a:cxn>
              <a:cxn ang="0">
                <a:pos x="connsiteX1" y="connsiteY1"/>
              </a:cxn>
              <a:cxn ang="0">
                <a:pos x="connsiteX2" y="connsiteY2"/>
              </a:cxn>
            </a:cxnLst>
            <a:rect l="l" t="t" r="r" b="b"/>
            <a:pathLst>
              <a:path w="11213" h="13159">
                <a:moveTo>
                  <a:pt x="11213" y="0"/>
                </a:moveTo>
                <a:cubicBezTo>
                  <a:pt x="9679" y="0"/>
                  <a:pt x="6875" y="1620"/>
                  <a:pt x="5525" y="2954"/>
                </a:cubicBezTo>
                <a:cubicBezTo>
                  <a:pt x="3013" y="5528"/>
                  <a:pt x="1224" y="9691"/>
                  <a:pt x="0" y="13159"/>
                </a:cubicBezTo>
              </a:path>
            </a:pathLst>
          </a:custGeom>
          <a:noFill/>
          <a:ln w="31750" cap="flat" cmpd="sng">
            <a:solidFill>
              <a:srgbClr val="000000"/>
            </a:solidFill>
            <a:prstDash val="solid"/>
            <a:round/>
            <a:headEnd type="none" w="med" len="med"/>
            <a:tailEnd type="triangl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endParaRPr lang="en-AU" dirty="0"/>
          </a:p>
        </p:txBody>
      </p:sp>
      <p:sp>
        <p:nvSpPr>
          <p:cNvPr id="76810" name="Rectangle 10"/>
          <p:cNvSpPr>
            <a:spLocks noChangeArrowheads="1"/>
          </p:cNvSpPr>
          <p:nvPr/>
        </p:nvSpPr>
        <p:spPr bwMode="auto">
          <a:xfrm>
            <a:off x="504825" y="5043641"/>
            <a:ext cx="2051050"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dirty="0">
                <a:solidFill>
                  <a:srgbClr val="000000"/>
                </a:solidFill>
                <a:latin typeface="Arial" pitchFamily="34" charset="0"/>
              </a:rPr>
              <a:t>Organic compounds made by autotrophs </a:t>
            </a:r>
            <a:endParaRPr lang="en-US" sz="2000" dirty="0">
              <a:solidFill>
                <a:srgbClr val="000000"/>
              </a:solidFill>
            </a:endParaRPr>
          </a:p>
        </p:txBody>
      </p:sp>
      <p:sp>
        <p:nvSpPr>
          <p:cNvPr id="76811" name="Rectangle 11"/>
          <p:cNvSpPr>
            <a:spLocks noChangeArrowheads="1"/>
          </p:cNvSpPr>
          <p:nvPr/>
        </p:nvSpPr>
        <p:spPr bwMode="auto">
          <a:xfrm>
            <a:off x="6640513" y="4880129"/>
            <a:ext cx="2393950"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dirty="0">
                <a:solidFill>
                  <a:srgbClr val="000000"/>
                </a:solidFill>
                <a:latin typeface="Arial" pitchFamily="34" charset="0"/>
              </a:rPr>
              <a:t>Organic compounds made by heterotrophs </a:t>
            </a:r>
            <a:endParaRPr lang="en-US" sz="2000" dirty="0">
              <a:solidFill>
                <a:srgbClr val="000000"/>
              </a:solidFill>
            </a:endParaRPr>
          </a:p>
        </p:txBody>
      </p:sp>
      <p:sp>
        <p:nvSpPr>
          <p:cNvPr id="76812" name="Rectangle 12"/>
          <p:cNvSpPr>
            <a:spLocks noChangeArrowheads="1"/>
          </p:cNvSpPr>
          <p:nvPr/>
        </p:nvSpPr>
        <p:spPr bwMode="auto">
          <a:xfrm>
            <a:off x="7237341" y="3134209"/>
            <a:ext cx="1338262"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dirty="0">
                <a:solidFill>
                  <a:srgbClr val="000000"/>
                </a:solidFill>
                <a:latin typeface="Arial" pitchFamily="34" charset="0"/>
              </a:rPr>
              <a:t>Cellular</a:t>
            </a:r>
            <a:br>
              <a:rPr lang="en-US" dirty="0">
                <a:solidFill>
                  <a:srgbClr val="000000"/>
                </a:solidFill>
                <a:latin typeface="Arial" pitchFamily="34" charset="0"/>
              </a:rPr>
            </a:br>
            <a:r>
              <a:rPr lang="en-US" dirty="0">
                <a:solidFill>
                  <a:srgbClr val="000000"/>
                </a:solidFill>
                <a:latin typeface="Arial" pitchFamily="34" charset="0"/>
              </a:rPr>
              <a:t>Respiration </a:t>
            </a:r>
            <a:endParaRPr lang="en-US" sz="2000" dirty="0">
              <a:solidFill>
                <a:srgbClr val="000000"/>
              </a:solidFill>
            </a:endParaRPr>
          </a:p>
        </p:txBody>
      </p:sp>
      <p:sp>
        <p:nvSpPr>
          <p:cNvPr id="76814" name="Rectangle 14"/>
          <p:cNvSpPr>
            <a:spLocks noChangeArrowheads="1"/>
          </p:cNvSpPr>
          <p:nvPr/>
        </p:nvSpPr>
        <p:spPr bwMode="auto">
          <a:xfrm>
            <a:off x="4588669" y="3683946"/>
            <a:ext cx="1263650"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dirty="0">
                <a:solidFill>
                  <a:srgbClr val="000000"/>
                </a:solidFill>
                <a:latin typeface="Arial" pitchFamily="34" charset="0"/>
              </a:rPr>
              <a:t>Limestone </a:t>
            </a:r>
            <a:r>
              <a:rPr lang="en-US" dirty="0" smtClean="0">
                <a:solidFill>
                  <a:srgbClr val="000000"/>
                </a:solidFill>
                <a:latin typeface="Arial" pitchFamily="34" charset="0"/>
              </a:rPr>
              <a:t>coal, oil and gas </a:t>
            </a:r>
            <a:r>
              <a:rPr lang="en-US" dirty="0">
                <a:solidFill>
                  <a:srgbClr val="000000"/>
                </a:solidFill>
                <a:latin typeface="Arial" pitchFamily="34" charset="0"/>
              </a:rPr>
              <a:t>burning </a:t>
            </a:r>
            <a:endParaRPr lang="en-US" sz="2000" dirty="0">
              <a:solidFill>
                <a:srgbClr val="000000"/>
              </a:solidFill>
            </a:endParaRPr>
          </a:p>
        </p:txBody>
      </p:sp>
      <p:sp>
        <p:nvSpPr>
          <p:cNvPr id="76815" name="Rectangle 15"/>
          <p:cNvSpPr>
            <a:spLocks noChangeArrowheads="1"/>
          </p:cNvSpPr>
          <p:nvPr/>
        </p:nvSpPr>
        <p:spPr bwMode="auto">
          <a:xfrm>
            <a:off x="2543084" y="3572179"/>
            <a:ext cx="200025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dirty="0">
                <a:solidFill>
                  <a:srgbClr val="000000"/>
                </a:solidFill>
                <a:latin typeface="Arial" pitchFamily="34" charset="0"/>
              </a:rPr>
              <a:t>Gaia Engineering</a:t>
            </a:r>
            <a:endParaRPr lang="en-US" sz="2000" dirty="0">
              <a:solidFill>
                <a:srgbClr val="000000"/>
              </a:solidFill>
            </a:endParaRPr>
          </a:p>
        </p:txBody>
      </p:sp>
      <p:pic>
        <p:nvPicPr>
          <p:cNvPr id="76816" name="Picture 16" descr="17923-City_Views"/>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843761" y="2766365"/>
            <a:ext cx="1371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6817" name="Rectangle 17"/>
          <p:cNvSpPr>
            <a:spLocks noChangeArrowheads="1"/>
          </p:cNvSpPr>
          <p:nvPr/>
        </p:nvSpPr>
        <p:spPr bwMode="auto">
          <a:xfrm>
            <a:off x="5932487" y="2766365"/>
            <a:ext cx="1263650" cy="82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dirty="0">
                <a:solidFill>
                  <a:srgbClr val="000000"/>
                </a:solidFill>
                <a:latin typeface="Arial" pitchFamily="34" charset="0"/>
              </a:rPr>
              <a:t>Decay by fungi and bacteria </a:t>
            </a:r>
            <a:endParaRPr lang="en-US" sz="2000" dirty="0">
              <a:solidFill>
                <a:srgbClr val="000000"/>
              </a:solidFill>
            </a:endParaRPr>
          </a:p>
        </p:txBody>
      </p:sp>
      <p:sp>
        <p:nvSpPr>
          <p:cNvPr id="76818" name="Freeform 18"/>
          <p:cNvSpPr>
            <a:spLocks/>
          </p:cNvSpPr>
          <p:nvPr/>
        </p:nvSpPr>
        <p:spPr bwMode="auto">
          <a:xfrm>
            <a:off x="799160" y="4296717"/>
            <a:ext cx="275715" cy="737064"/>
          </a:xfrm>
          <a:custGeom>
            <a:avLst/>
            <a:gdLst>
              <a:gd name="T0" fmla="*/ 0 w 248"/>
              <a:gd name="T1" fmla="*/ 0 h 520"/>
              <a:gd name="T2" fmla="*/ 2147483647 w 248"/>
              <a:gd name="T3" fmla="*/ 2147483647 h 520"/>
              <a:gd name="T4" fmla="*/ 2147483647 w 248"/>
              <a:gd name="T5" fmla="*/ 2147483647 h 520"/>
              <a:gd name="T6" fmla="*/ 0 60000 65536"/>
              <a:gd name="T7" fmla="*/ 0 60000 65536"/>
              <a:gd name="T8" fmla="*/ 0 60000 65536"/>
              <a:gd name="connsiteX0" fmla="*/ 0 w 9501"/>
              <a:gd name="connsiteY0" fmla="*/ 0 h 8452"/>
              <a:gd name="connsiteX1" fmla="*/ 1759 w 9501"/>
              <a:gd name="connsiteY1" fmla="*/ 3221 h 8452"/>
              <a:gd name="connsiteX2" fmla="*/ 9501 w 9501"/>
              <a:gd name="connsiteY2" fmla="*/ 8452 h 8452"/>
              <a:gd name="connsiteX0" fmla="*/ 0 w 10000"/>
              <a:gd name="connsiteY0" fmla="*/ 0 h 10000"/>
              <a:gd name="connsiteX1" fmla="*/ 3165 w 10000"/>
              <a:gd name="connsiteY1" fmla="*/ 5361 h 10000"/>
              <a:gd name="connsiteX2" fmla="*/ 10000 w 10000"/>
              <a:gd name="connsiteY2" fmla="*/ 10000 h 10000"/>
              <a:gd name="connsiteX0" fmla="*/ 0 w 10000"/>
              <a:gd name="connsiteY0" fmla="*/ 0 h 10000"/>
              <a:gd name="connsiteX1" fmla="*/ 3165 w 10000"/>
              <a:gd name="connsiteY1" fmla="*/ 5361 h 10000"/>
              <a:gd name="connsiteX2" fmla="*/ 10000 w 10000"/>
              <a:gd name="connsiteY2" fmla="*/ 10000 h 10000"/>
              <a:gd name="connsiteX0" fmla="*/ 0 w 10000"/>
              <a:gd name="connsiteY0" fmla="*/ 0 h 10000"/>
              <a:gd name="connsiteX1" fmla="*/ 3165 w 10000"/>
              <a:gd name="connsiteY1" fmla="*/ 5361 h 10000"/>
              <a:gd name="connsiteX2" fmla="*/ 10000 w 10000"/>
              <a:gd name="connsiteY2" fmla="*/ 10000 h 10000"/>
              <a:gd name="connsiteX0" fmla="*/ 0 w 10000"/>
              <a:gd name="connsiteY0" fmla="*/ 0 h 10000"/>
              <a:gd name="connsiteX1" fmla="*/ 3165 w 10000"/>
              <a:gd name="connsiteY1" fmla="*/ 5361 h 10000"/>
              <a:gd name="connsiteX2" fmla="*/ 10000 w 10000"/>
              <a:gd name="connsiteY2" fmla="*/ 10000 h 10000"/>
              <a:gd name="connsiteX0" fmla="*/ 0 w 10000"/>
              <a:gd name="connsiteY0" fmla="*/ 0 h 10000"/>
              <a:gd name="connsiteX1" fmla="*/ 3165 w 10000"/>
              <a:gd name="connsiteY1" fmla="*/ 5361 h 10000"/>
              <a:gd name="connsiteX2" fmla="*/ 10000 w 10000"/>
              <a:gd name="connsiteY2" fmla="*/ 10000 h 10000"/>
              <a:gd name="connsiteX0" fmla="*/ 0 w 10000"/>
              <a:gd name="connsiteY0" fmla="*/ 0 h 10000"/>
              <a:gd name="connsiteX1" fmla="*/ 3165 w 10000"/>
              <a:gd name="connsiteY1" fmla="*/ 5361 h 10000"/>
              <a:gd name="connsiteX2" fmla="*/ 10000 w 10000"/>
              <a:gd name="connsiteY2" fmla="*/ 10000 h 10000"/>
              <a:gd name="connsiteX0" fmla="*/ 0 w 10000"/>
              <a:gd name="connsiteY0" fmla="*/ 0 h 10000"/>
              <a:gd name="connsiteX1" fmla="*/ 3165 w 10000"/>
              <a:gd name="connsiteY1" fmla="*/ 5361 h 10000"/>
              <a:gd name="connsiteX2" fmla="*/ 10000 w 10000"/>
              <a:gd name="connsiteY2" fmla="*/ 10000 h 10000"/>
              <a:gd name="connsiteX0" fmla="*/ 0 w 10000"/>
              <a:gd name="connsiteY0" fmla="*/ 0 h 10000"/>
              <a:gd name="connsiteX1" fmla="*/ 2902 w 10000"/>
              <a:gd name="connsiteY1" fmla="*/ 5361 h 10000"/>
              <a:gd name="connsiteX2" fmla="*/ 10000 w 10000"/>
              <a:gd name="connsiteY2" fmla="*/ 10000 h 10000"/>
              <a:gd name="connsiteX0" fmla="*/ 0 w 10000"/>
              <a:gd name="connsiteY0" fmla="*/ 0 h 10000"/>
              <a:gd name="connsiteX1" fmla="*/ 2902 w 10000"/>
              <a:gd name="connsiteY1" fmla="*/ 5361 h 10000"/>
              <a:gd name="connsiteX2" fmla="*/ 10000 w 10000"/>
              <a:gd name="connsiteY2" fmla="*/ 10000 h 10000"/>
              <a:gd name="connsiteX0" fmla="*/ 0 w 10000"/>
              <a:gd name="connsiteY0" fmla="*/ 0 h 10000"/>
              <a:gd name="connsiteX1" fmla="*/ 2902 w 10000"/>
              <a:gd name="connsiteY1" fmla="*/ 5361 h 10000"/>
              <a:gd name="connsiteX2" fmla="*/ 10000 w 10000"/>
              <a:gd name="connsiteY2" fmla="*/ 10000 h 10000"/>
              <a:gd name="connsiteX0" fmla="*/ 0 w 10000"/>
              <a:gd name="connsiteY0" fmla="*/ 0 h 10000"/>
              <a:gd name="connsiteX1" fmla="*/ 2902 w 10000"/>
              <a:gd name="connsiteY1" fmla="*/ 5361 h 10000"/>
              <a:gd name="connsiteX2" fmla="*/ 10000 w 10000"/>
              <a:gd name="connsiteY2" fmla="*/ 10000 h 10000"/>
              <a:gd name="connsiteX0" fmla="*/ 0 w 10000"/>
              <a:gd name="connsiteY0" fmla="*/ 0 h 10000"/>
              <a:gd name="connsiteX1" fmla="*/ 2902 w 10000"/>
              <a:gd name="connsiteY1" fmla="*/ 5361 h 10000"/>
              <a:gd name="connsiteX2" fmla="*/ 10000 w 10000"/>
              <a:gd name="connsiteY2" fmla="*/ 10000 h 10000"/>
              <a:gd name="connsiteX0" fmla="*/ 0 w 10000"/>
              <a:gd name="connsiteY0" fmla="*/ 0 h 10000"/>
              <a:gd name="connsiteX1" fmla="*/ 2902 w 10000"/>
              <a:gd name="connsiteY1" fmla="*/ 5361 h 10000"/>
              <a:gd name="connsiteX2" fmla="*/ 10000 w 10000"/>
              <a:gd name="connsiteY2" fmla="*/ 10000 h 10000"/>
              <a:gd name="connsiteX0" fmla="*/ 0 w 10000"/>
              <a:gd name="connsiteY0" fmla="*/ 0 h 10000"/>
              <a:gd name="connsiteX1" fmla="*/ 2902 w 10000"/>
              <a:gd name="connsiteY1" fmla="*/ 5361 h 10000"/>
              <a:gd name="connsiteX2" fmla="*/ 10000 w 10000"/>
              <a:gd name="connsiteY2" fmla="*/ 10000 h 10000"/>
              <a:gd name="connsiteX0" fmla="*/ 0 w 10000"/>
              <a:gd name="connsiteY0" fmla="*/ 0 h 10000"/>
              <a:gd name="connsiteX1" fmla="*/ 2902 w 10000"/>
              <a:gd name="connsiteY1" fmla="*/ 5361 h 10000"/>
              <a:gd name="connsiteX2" fmla="*/ 10000 w 10000"/>
              <a:gd name="connsiteY2" fmla="*/ 10000 h 10000"/>
              <a:gd name="connsiteX0" fmla="*/ 0 w 10000"/>
              <a:gd name="connsiteY0" fmla="*/ 0 h 10000"/>
              <a:gd name="connsiteX1" fmla="*/ 2902 w 10000"/>
              <a:gd name="connsiteY1" fmla="*/ 5361 h 10000"/>
              <a:gd name="connsiteX2" fmla="*/ 10000 w 10000"/>
              <a:gd name="connsiteY2" fmla="*/ 10000 h 10000"/>
              <a:gd name="connsiteX0" fmla="*/ 0 w 10000"/>
              <a:gd name="connsiteY0" fmla="*/ 0 h 10000"/>
              <a:gd name="connsiteX1" fmla="*/ 2902 w 10000"/>
              <a:gd name="connsiteY1" fmla="*/ 5361 h 10000"/>
              <a:gd name="connsiteX2" fmla="*/ 10000 w 10000"/>
              <a:gd name="connsiteY2" fmla="*/ 10000 h 10000"/>
              <a:gd name="connsiteX0" fmla="*/ 0 w 10000"/>
              <a:gd name="connsiteY0" fmla="*/ 0 h 10000"/>
              <a:gd name="connsiteX1" fmla="*/ 2902 w 10000"/>
              <a:gd name="connsiteY1" fmla="*/ 5361 h 10000"/>
              <a:gd name="connsiteX2" fmla="*/ 10000 w 10000"/>
              <a:gd name="connsiteY2" fmla="*/ 10000 h 10000"/>
              <a:gd name="connsiteX0" fmla="*/ 0 w 10000"/>
              <a:gd name="connsiteY0" fmla="*/ 0 h 10000"/>
              <a:gd name="connsiteX1" fmla="*/ 2902 w 10000"/>
              <a:gd name="connsiteY1" fmla="*/ 5361 h 10000"/>
              <a:gd name="connsiteX2" fmla="*/ 10000 w 10000"/>
              <a:gd name="connsiteY2" fmla="*/ 10000 h 10000"/>
              <a:gd name="connsiteX0" fmla="*/ 0 w 10000"/>
              <a:gd name="connsiteY0" fmla="*/ 0 h 10000"/>
              <a:gd name="connsiteX1" fmla="*/ 2902 w 10000"/>
              <a:gd name="connsiteY1" fmla="*/ 5361 h 10000"/>
              <a:gd name="connsiteX2" fmla="*/ 10000 w 10000"/>
              <a:gd name="connsiteY2" fmla="*/ 10000 h 10000"/>
              <a:gd name="connsiteX0" fmla="*/ 0 w 10000"/>
              <a:gd name="connsiteY0" fmla="*/ 0 h 10000"/>
              <a:gd name="connsiteX1" fmla="*/ 2902 w 10000"/>
              <a:gd name="connsiteY1" fmla="*/ 5361 h 10000"/>
              <a:gd name="connsiteX2" fmla="*/ 10000 w 10000"/>
              <a:gd name="connsiteY2" fmla="*/ 10000 h 10000"/>
              <a:gd name="connsiteX0" fmla="*/ 0 w 10000"/>
              <a:gd name="connsiteY0" fmla="*/ 0 h 10000"/>
              <a:gd name="connsiteX1" fmla="*/ 2902 w 10000"/>
              <a:gd name="connsiteY1" fmla="*/ 5361 h 10000"/>
              <a:gd name="connsiteX2" fmla="*/ 10000 w 10000"/>
              <a:gd name="connsiteY2" fmla="*/ 10000 h 10000"/>
              <a:gd name="connsiteX0" fmla="*/ 0 w 10000"/>
              <a:gd name="connsiteY0" fmla="*/ 0 h 10000"/>
              <a:gd name="connsiteX1" fmla="*/ 2902 w 10000"/>
              <a:gd name="connsiteY1" fmla="*/ 5361 h 10000"/>
              <a:gd name="connsiteX2" fmla="*/ 10000 w 10000"/>
              <a:gd name="connsiteY2" fmla="*/ 10000 h 10000"/>
              <a:gd name="connsiteX0" fmla="*/ 0 w 10000"/>
              <a:gd name="connsiteY0" fmla="*/ 0 h 10000"/>
              <a:gd name="connsiteX1" fmla="*/ 2902 w 10000"/>
              <a:gd name="connsiteY1" fmla="*/ 5361 h 10000"/>
              <a:gd name="connsiteX2" fmla="*/ 10000 w 10000"/>
              <a:gd name="connsiteY2" fmla="*/ 10000 h 10000"/>
              <a:gd name="connsiteX0" fmla="*/ 0 w 10000"/>
              <a:gd name="connsiteY0" fmla="*/ 0 h 10000"/>
              <a:gd name="connsiteX1" fmla="*/ 2902 w 10000"/>
              <a:gd name="connsiteY1" fmla="*/ 5361 h 10000"/>
              <a:gd name="connsiteX2" fmla="*/ 10000 w 10000"/>
              <a:gd name="connsiteY2" fmla="*/ 10000 h 10000"/>
              <a:gd name="connsiteX0" fmla="*/ 0 w 10000"/>
              <a:gd name="connsiteY0" fmla="*/ 0 h 10000"/>
              <a:gd name="connsiteX1" fmla="*/ 2902 w 10000"/>
              <a:gd name="connsiteY1" fmla="*/ 5361 h 10000"/>
              <a:gd name="connsiteX2" fmla="*/ 10000 w 10000"/>
              <a:gd name="connsiteY2" fmla="*/ 10000 h 10000"/>
              <a:gd name="connsiteX0" fmla="*/ 0 w 10000"/>
              <a:gd name="connsiteY0" fmla="*/ 0 h 10000"/>
              <a:gd name="connsiteX1" fmla="*/ 2902 w 10000"/>
              <a:gd name="connsiteY1" fmla="*/ 5361 h 10000"/>
              <a:gd name="connsiteX2" fmla="*/ 10000 w 10000"/>
              <a:gd name="connsiteY2" fmla="*/ 10000 h 10000"/>
              <a:gd name="connsiteX0" fmla="*/ 0 w 10000"/>
              <a:gd name="connsiteY0" fmla="*/ 0 h 10000"/>
              <a:gd name="connsiteX1" fmla="*/ 2902 w 10000"/>
              <a:gd name="connsiteY1" fmla="*/ 5361 h 10000"/>
              <a:gd name="connsiteX2" fmla="*/ 10000 w 10000"/>
              <a:gd name="connsiteY2" fmla="*/ 10000 h 10000"/>
              <a:gd name="connsiteX0" fmla="*/ 0 w 10000"/>
              <a:gd name="connsiteY0" fmla="*/ 0 h 10000"/>
              <a:gd name="connsiteX1" fmla="*/ 2902 w 10000"/>
              <a:gd name="connsiteY1" fmla="*/ 5361 h 10000"/>
              <a:gd name="connsiteX2" fmla="*/ 10000 w 10000"/>
              <a:gd name="connsiteY2" fmla="*/ 10000 h 10000"/>
              <a:gd name="connsiteX0" fmla="*/ 0 w 10000"/>
              <a:gd name="connsiteY0" fmla="*/ 0 h 10000"/>
              <a:gd name="connsiteX1" fmla="*/ 2902 w 10000"/>
              <a:gd name="connsiteY1" fmla="*/ 5361 h 10000"/>
              <a:gd name="connsiteX2" fmla="*/ 10000 w 10000"/>
              <a:gd name="connsiteY2" fmla="*/ 10000 h 10000"/>
              <a:gd name="connsiteX0" fmla="*/ 0 w 10000"/>
              <a:gd name="connsiteY0" fmla="*/ 0 h 10000"/>
              <a:gd name="connsiteX1" fmla="*/ 2902 w 10000"/>
              <a:gd name="connsiteY1" fmla="*/ 5361 h 10000"/>
              <a:gd name="connsiteX2" fmla="*/ 10000 w 10000"/>
              <a:gd name="connsiteY2" fmla="*/ 10000 h 10000"/>
              <a:gd name="connsiteX0" fmla="*/ 0 w 10000"/>
              <a:gd name="connsiteY0" fmla="*/ 0 h 10000"/>
              <a:gd name="connsiteX1" fmla="*/ 2902 w 10000"/>
              <a:gd name="connsiteY1" fmla="*/ 5361 h 10000"/>
              <a:gd name="connsiteX2" fmla="*/ 10000 w 10000"/>
              <a:gd name="connsiteY2" fmla="*/ 10000 h 10000"/>
              <a:gd name="connsiteX0" fmla="*/ 0 w 7371"/>
              <a:gd name="connsiteY0" fmla="*/ 0 h 10564"/>
              <a:gd name="connsiteX1" fmla="*/ 2902 w 7371"/>
              <a:gd name="connsiteY1" fmla="*/ 5361 h 10564"/>
              <a:gd name="connsiteX2" fmla="*/ 7371 w 7371"/>
              <a:gd name="connsiteY2" fmla="*/ 10564 h 10564"/>
              <a:gd name="connsiteX0" fmla="*/ 0 w 10000"/>
              <a:gd name="connsiteY0" fmla="*/ 0 h 10000"/>
              <a:gd name="connsiteX1" fmla="*/ 3937 w 10000"/>
              <a:gd name="connsiteY1" fmla="*/ 5075 h 10000"/>
              <a:gd name="connsiteX2" fmla="*/ 10000 w 10000"/>
              <a:gd name="connsiteY2" fmla="*/ 10000 h 10000"/>
              <a:gd name="connsiteX0" fmla="*/ 0 w 10000"/>
              <a:gd name="connsiteY0" fmla="*/ 0 h 10000"/>
              <a:gd name="connsiteX1" fmla="*/ 3937 w 10000"/>
              <a:gd name="connsiteY1" fmla="*/ 5075 h 10000"/>
              <a:gd name="connsiteX2" fmla="*/ 10000 w 10000"/>
              <a:gd name="connsiteY2" fmla="*/ 10000 h 10000"/>
              <a:gd name="connsiteX0" fmla="*/ 0 w 10000"/>
              <a:gd name="connsiteY0" fmla="*/ 0 h 10000"/>
              <a:gd name="connsiteX1" fmla="*/ 3937 w 10000"/>
              <a:gd name="connsiteY1" fmla="*/ 5075 h 10000"/>
              <a:gd name="connsiteX2" fmla="*/ 10000 w 10000"/>
              <a:gd name="connsiteY2" fmla="*/ 10000 h 10000"/>
              <a:gd name="connsiteX0" fmla="*/ 0 w 10000"/>
              <a:gd name="connsiteY0" fmla="*/ 0 h 10000"/>
              <a:gd name="connsiteX1" fmla="*/ 3937 w 10000"/>
              <a:gd name="connsiteY1" fmla="*/ 5075 h 10000"/>
              <a:gd name="connsiteX2" fmla="*/ 10000 w 10000"/>
              <a:gd name="connsiteY2" fmla="*/ 10000 h 10000"/>
              <a:gd name="connsiteX0" fmla="*/ 0 w 10000"/>
              <a:gd name="connsiteY0" fmla="*/ 0 h 10000"/>
              <a:gd name="connsiteX1" fmla="*/ 3224 w 10000"/>
              <a:gd name="connsiteY1" fmla="*/ 5208 h 10000"/>
              <a:gd name="connsiteX2" fmla="*/ 10000 w 10000"/>
              <a:gd name="connsiteY2" fmla="*/ 10000 h 10000"/>
            </a:gdLst>
            <a:ahLst/>
            <a:cxnLst>
              <a:cxn ang="0">
                <a:pos x="connsiteX0" y="connsiteY0"/>
              </a:cxn>
              <a:cxn ang="0">
                <a:pos x="connsiteX1" y="connsiteY1"/>
              </a:cxn>
              <a:cxn ang="0">
                <a:pos x="connsiteX2" y="connsiteY2"/>
              </a:cxn>
            </a:cxnLst>
            <a:rect l="l" t="t" r="r" b="b"/>
            <a:pathLst>
              <a:path w="10000" h="10000">
                <a:moveTo>
                  <a:pt x="0" y="0"/>
                </a:moveTo>
                <a:cubicBezTo>
                  <a:pt x="1382" y="2434"/>
                  <a:pt x="1557" y="3541"/>
                  <a:pt x="3224" y="5208"/>
                </a:cubicBezTo>
                <a:cubicBezTo>
                  <a:pt x="4891" y="6875"/>
                  <a:pt x="6657" y="8293"/>
                  <a:pt x="10000" y="10000"/>
                </a:cubicBezTo>
              </a:path>
            </a:pathLst>
          </a:custGeom>
          <a:noFill/>
          <a:ln w="31750" cap="flat" cmpd="sng">
            <a:solidFill>
              <a:srgbClr val="000000"/>
            </a:solidFill>
            <a:prstDash val="solid"/>
            <a:round/>
            <a:headEnd type="none" w="med" len="med"/>
            <a:tailEnd type="triangl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AU" dirty="0"/>
          </a:p>
        </p:txBody>
      </p:sp>
      <p:sp>
        <p:nvSpPr>
          <p:cNvPr id="76819" name="Freeform 19"/>
          <p:cNvSpPr>
            <a:spLocks/>
          </p:cNvSpPr>
          <p:nvPr/>
        </p:nvSpPr>
        <p:spPr bwMode="auto">
          <a:xfrm>
            <a:off x="1768475" y="5692929"/>
            <a:ext cx="1841500" cy="457200"/>
          </a:xfrm>
          <a:custGeom>
            <a:avLst/>
            <a:gdLst>
              <a:gd name="T0" fmla="*/ 0 w 10000"/>
              <a:gd name="T1" fmla="*/ 0 h 9474"/>
              <a:gd name="T2" fmla="*/ 2147483647 w 10000"/>
              <a:gd name="T3" fmla="*/ 842935355 h 9474"/>
              <a:gd name="T4" fmla="*/ 2147483647 w 10000"/>
              <a:gd name="T5" fmla="*/ 1064795346 h 9474"/>
              <a:gd name="T6" fmla="*/ 0 60000 65536"/>
              <a:gd name="T7" fmla="*/ 0 60000 65536"/>
              <a:gd name="T8" fmla="*/ 0 60000 65536"/>
            </a:gdLst>
            <a:ahLst/>
            <a:cxnLst>
              <a:cxn ang="T6">
                <a:pos x="T0" y="T1"/>
              </a:cxn>
              <a:cxn ang="T7">
                <a:pos x="T2" y="T3"/>
              </a:cxn>
              <a:cxn ang="T8">
                <a:pos x="T4" y="T5"/>
              </a:cxn>
            </a:cxnLst>
            <a:rect l="0" t="0" r="r" b="b"/>
            <a:pathLst>
              <a:path w="10000" h="9474">
                <a:moveTo>
                  <a:pt x="0" y="0"/>
                </a:moveTo>
                <a:cubicBezTo>
                  <a:pt x="1448" y="4474"/>
                  <a:pt x="3212" y="6184"/>
                  <a:pt x="4867" y="7500"/>
                </a:cubicBezTo>
                <a:cubicBezTo>
                  <a:pt x="6523" y="8816"/>
                  <a:pt x="8345" y="9474"/>
                  <a:pt x="10000" y="9474"/>
                </a:cubicBezTo>
              </a:path>
            </a:pathLst>
          </a:custGeom>
          <a:noFill/>
          <a:ln w="31750" cap="flat" cmpd="sng">
            <a:solidFill>
              <a:srgbClr val="000000"/>
            </a:solidFill>
            <a:prstDash val="solid"/>
            <a:round/>
            <a:headEnd type="none" w="med" len="med"/>
            <a:tailEnd type="triangl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AU" dirty="0"/>
          </a:p>
        </p:txBody>
      </p:sp>
      <p:sp>
        <p:nvSpPr>
          <p:cNvPr id="76820" name="Freeform 20"/>
          <p:cNvSpPr>
            <a:spLocks/>
          </p:cNvSpPr>
          <p:nvPr/>
        </p:nvSpPr>
        <p:spPr bwMode="auto">
          <a:xfrm rot="19545373">
            <a:off x="5177230" y="5588353"/>
            <a:ext cx="2036788" cy="563897"/>
          </a:xfrm>
          <a:custGeom>
            <a:avLst/>
            <a:gdLst>
              <a:gd name="T0" fmla="*/ 0 w 10000"/>
              <a:gd name="T1" fmla="*/ 0 h 9474"/>
              <a:gd name="T2" fmla="*/ 2147483647 w 10000"/>
              <a:gd name="T3" fmla="*/ 841922266 h 9474"/>
              <a:gd name="T4" fmla="*/ 2147483647 w 10000"/>
              <a:gd name="T5" fmla="*/ 1064795346 h 9474"/>
              <a:gd name="T6" fmla="*/ 0 60000 65536"/>
              <a:gd name="T7" fmla="*/ 0 60000 65536"/>
              <a:gd name="T8" fmla="*/ 0 60000 65536"/>
              <a:gd name="connsiteX0" fmla="*/ 0 w 10000"/>
              <a:gd name="connsiteY0" fmla="*/ 0 h 10000"/>
              <a:gd name="connsiteX1" fmla="*/ 4772 w 10000"/>
              <a:gd name="connsiteY1" fmla="*/ 7907 h 10000"/>
              <a:gd name="connsiteX2" fmla="*/ 10000 w 10000"/>
              <a:gd name="connsiteY2" fmla="*/ 10000 h 10000"/>
              <a:gd name="connsiteX0" fmla="*/ 0 w 10000"/>
              <a:gd name="connsiteY0" fmla="*/ 0 h 10000"/>
              <a:gd name="connsiteX1" fmla="*/ 4772 w 10000"/>
              <a:gd name="connsiteY1" fmla="*/ 7907 h 10000"/>
              <a:gd name="connsiteX2" fmla="*/ 10000 w 10000"/>
              <a:gd name="connsiteY2" fmla="*/ 10000 h 10000"/>
              <a:gd name="connsiteX0" fmla="*/ 0 w 10000"/>
              <a:gd name="connsiteY0" fmla="*/ 0 h 10000"/>
              <a:gd name="connsiteX1" fmla="*/ 4772 w 10000"/>
              <a:gd name="connsiteY1" fmla="*/ 7907 h 10000"/>
              <a:gd name="connsiteX2" fmla="*/ 10000 w 10000"/>
              <a:gd name="connsiteY2" fmla="*/ 10000 h 10000"/>
              <a:gd name="connsiteX0" fmla="*/ 0 w 10000"/>
              <a:gd name="connsiteY0" fmla="*/ 0 h 10000"/>
              <a:gd name="connsiteX1" fmla="*/ 4772 w 10000"/>
              <a:gd name="connsiteY1" fmla="*/ 7907 h 10000"/>
              <a:gd name="connsiteX2" fmla="*/ 10000 w 10000"/>
              <a:gd name="connsiteY2" fmla="*/ 10000 h 10000"/>
              <a:gd name="connsiteX0" fmla="*/ 0 w 10000"/>
              <a:gd name="connsiteY0" fmla="*/ 0 h 10000"/>
              <a:gd name="connsiteX1" fmla="*/ 4772 w 10000"/>
              <a:gd name="connsiteY1" fmla="*/ 7907 h 10000"/>
              <a:gd name="connsiteX2" fmla="*/ 10000 w 10000"/>
              <a:gd name="connsiteY2" fmla="*/ 10000 h 10000"/>
              <a:gd name="connsiteX0" fmla="*/ 0 w 10000"/>
              <a:gd name="connsiteY0" fmla="*/ 0 h 10000"/>
              <a:gd name="connsiteX1" fmla="*/ 4853 w 10000"/>
              <a:gd name="connsiteY1" fmla="*/ 7475 h 10000"/>
              <a:gd name="connsiteX2" fmla="*/ 10000 w 10000"/>
              <a:gd name="connsiteY2" fmla="*/ 10000 h 10000"/>
              <a:gd name="connsiteX0" fmla="*/ 0 w 10000"/>
              <a:gd name="connsiteY0" fmla="*/ 0 h 10000"/>
              <a:gd name="connsiteX1" fmla="*/ 4853 w 10000"/>
              <a:gd name="connsiteY1" fmla="*/ 7475 h 10000"/>
              <a:gd name="connsiteX2" fmla="*/ 10000 w 10000"/>
              <a:gd name="connsiteY2" fmla="*/ 10000 h 10000"/>
            </a:gdLst>
            <a:ahLst/>
            <a:cxnLst>
              <a:cxn ang="0">
                <a:pos x="connsiteX0" y="connsiteY0"/>
              </a:cxn>
              <a:cxn ang="0">
                <a:pos x="connsiteX1" y="connsiteY1"/>
              </a:cxn>
              <a:cxn ang="0">
                <a:pos x="connsiteX2" y="connsiteY2"/>
              </a:cxn>
            </a:cxnLst>
            <a:rect l="l" t="t" r="r" b="b"/>
            <a:pathLst>
              <a:path w="10000" h="10000">
                <a:moveTo>
                  <a:pt x="0" y="0"/>
                </a:moveTo>
                <a:cubicBezTo>
                  <a:pt x="1665" y="3569"/>
                  <a:pt x="3773" y="6445"/>
                  <a:pt x="4853" y="7475"/>
                </a:cubicBezTo>
                <a:cubicBezTo>
                  <a:pt x="6133" y="8996"/>
                  <a:pt x="8345" y="10000"/>
                  <a:pt x="10000" y="10000"/>
                </a:cubicBezTo>
              </a:path>
            </a:pathLst>
          </a:custGeom>
          <a:noFill/>
          <a:ln w="31750" cap="flat" cmpd="sng">
            <a:solidFill>
              <a:srgbClr val="000000"/>
            </a:solidFill>
            <a:prstDash val="solid"/>
            <a:round/>
            <a:headEnd type="none" w="med" len="med"/>
            <a:tailEnd type="triangl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endParaRPr lang="en-AU" dirty="0"/>
          </a:p>
        </p:txBody>
      </p:sp>
      <p:sp>
        <p:nvSpPr>
          <p:cNvPr id="76821" name="Freeform 21"/>
          <p:cNvSpPr>
            <a:spLocks/>
          </p:cNvSpPr>
          <p:nvPr/>
        </p:nvSpPr>
        <p:spPr bwMode="auto">
          <a:xfrm>
            <a:off x="7819149" y="3749745"/>
            <a:ext cx="242246" cy="1136257"/>
          </a:xfrm>
          <a:custGeom>
            <a:avLst/>
            <a:gdLst>
              <a:gd name="T0" fmla="*/ 0 w 7772"/>
              <a:gd name="T1" fmla="*/ 2147483647 h 10069"/>
              <a:gd name="T2" fmla="*/ 282881932 w 7772"/>
              <a:gd name="T3" fmla="*/ 2147483647 h 10069"/>
              <a:gd name="T4" fmla="*/ 16827715 w 7772"/>
              <a:gd name="T5" fmla="*/ 0 h 10069"/>
              <a:gd name="T6" fmla="*/ 0 60000 65536"/>
              <a:gd name="T7" fmla="*/ 0 60000 65536"/>
              <a:gd name="T8" fmla="*/ 0 60000 65536"/>
              <a:gd name="connsiteX0" fmla="*/ 0 w 16578"/>
              <a:gd name="connsiteY0" fmla="*/ 9542 h 9542"/>
              <a:gd name="connsiteX1" fmla="*/ 9690 w 16578"/>
              <a:gd name="connsiteY1" fmla="*/ 5490 h 9542"/>
              <a:gd name="connsiteX2" fmla="*/ 12314 w 16578"/>
              <a:gd name="connsiteY2" fmla="*/ 0 h 9542"/>
              <a:gd name="connsiteX0" fmla="*/ 0 w 8346"/>
              <a:gd name="connsiteY0" fmla="*/ 10000 h 10000"/>
              <a:gd name="connsiteX1" fmla="*/ 5845 w 8346"/>
              <a:gd name="connsiteY1" fmla="*/ 5754 h 10000"/>
              <a:gd name="connsiteX2" fmla="*/ 7428 w 8346"/>
              <a:gd name="connsiteY2" fmla="*/ 0 h 10000"/>
              <a:gd name="connsiteX0" fmla="*/ 0 w 10421"/>
              <a:gd name="connsiteY0" fmla="*/ 10000 h 10000"/>
              <a:gd name="connsiteX1" fmla="*/ 8961 w 10421"/>
              <a:gd name="connsiteY1" fmla="*/ 5754 h 10000"/>
              <a:gd name="connsiteX2" fmla="*/ 8900 w 10421"/>
              <a:gd name="connsiteY2" fmla="*/ 0 h 10000"/>
              <a:gd name="connsiteX0" fmla="*/ 0 w 14989"/>
              <a:gd name="connsiteY0" fmla="*/ 10000 h 10000"/>
              <a:gd name="connsiteX1" fmla="*/ 13529 w 14989"/>
              <a:gd name="connsiteY1" fmla="*/ 5754 h 10000"/>
              <a:gd name="connsiteX2" fmla="*/ 13468 w 14989"/>
              <a:gd name="connsiteY2" fmla="*/ 0 h 10000"/>
              <a:gd name="connsiteX0" fmla="*/ 0 w 16324"/>
              <a:gd name="connsiteY0" fmla="*/ 10000 h 10000"/>
              <a:gd name="connsiteX1" fmla="*/ 13529 w 16324"/>
              <a:gd name="connsiteY1" fmla="*/ 5754 h 10000"/>
              <a:gd name="connsiteX2" fmla="*/ 13468 w 16324"/>
              <a:gd name="connsiteY2" fmla="*/ 0 h 10000"/>
              <a:gd name="connsiteX0" fmla="*/ 0 w 16324"/>
              <a:gd name="connsiteY0" fmla="*/ 10000 h 10000"/>
              <a:gd name="connsiteX1" fmla="*/ 13529 w 16324"/>
              <a:gd name="connsiteY1" fmla="*/ 5754 h 10000"/>
              <a:gd name="connsiteX2" fmla="*/ 13468 w 16324"/>
              <a:gd name="connsiteY2" fmla="*/ 0 h 10000"/>
              <a:gd name="connsiteX0" fmla="*/ 0 w 15815"/>
              <a:gd name="connsiteY0" fmla="*/ 10000 h 10000"/>
              <a:gd name="connsiteX1" fmla="*/ 13529 w 15815"/>
              <a:gd name="connsiteY1" fmla="*/ 5754 h 10000"/>
              <a:gd name="connsiteX2" fmla="*/ 13468 w 15815"/>
              <a:gd name="connsiteY2" fmla="*/ 0 h 10000"/>
              <a:gd name="connsiteX0" fmla="*/ 0 w 15061"/>
              <a:gd name="connsiteY0" fmla="*/ 10000 h 10000"/>
              <a:gd name="connsiteX1" fmla="*/ 11571 w 15061"/>
              <a:gd name="connsiteY1" fmla="*/ 5754 h 10000"/>
              <a:gd name="connsiteX2" fmla="*/ 13468 w 15061"/>
              <a:gd name="connsiteY2" fmla="*/ 0 h 10000"/>
              <a:gd name="connsiteX0" fmla="*/ 0 w 14015"/>
              <a:gd name="connsiteY0" fmla="*/ 10000 h 10000"/>
              <a:gd name="connsiteX1" fmla="*/ 11571 w 14015"/>
              <a:gd name="connsiteY1" fmla="*/ 5754 h 10000"/>
              <a:gd name="connsiteX2" fmla="*/ 13468 w 14015"/>
              <a:gd name="connsiteY2" fmla="*/ 0 h 10000"/>
            </a:gdLst>
            <a:ahLst/>
            <a:cxnLst>
              <a:cxn ang="0">
                <a:pos x="connsiteX0" y="connsiteY0"/>
              </a:cxn>
              <a:cxn ang="0">
                <a:pos x="connsiteX1" y="connsiteY1"/>
              </a:cxn>
              <a:cxn ang="0">
                <a:pos x="connsiteX2" y="connsiteY2"/>
              </a:cxn>
            </a:cxnLst>
            <a:rect l="l" t="t" r="r" b="b"/>
            <a:pathLst>
              <a:path w="14015" h="10000">
                <a:moveTo>
                  <a:pt x="0" y="10000"/>
                </a:moveTo>
                <a:cubicBezTo>
                  <a:pt x="3487" y="9054"/>
                  <a:pt x="7920" y="7725"/>
                  <a:pt x="11571" y="5754"/>
                </a:cubicBezTo>
                <a:cubicBezTo>
                  <a:pt x="14569" y="4023"/>
                  <a:pt x="14280" y="2440"/>
                  <a:pt x="13468" y="0"/>
                </a:cubicBezTo>
              </a:path>
            </a:pathLst>
          </a:custGeom>
          <a:noFill/>
          <a:ln w="31750" cap="flat" cmpd="sng">
            <a:solidFill>
              <a:srgbClr val="000000"/>
            </a:solidFill>
            <a:prstDash val="solid"/>
            <a:round/>
            <a:headEnd type="none" w="med" len="med"/>
            <a:tailEnd type="triangl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endParaRPr lang="en-AU" dirty="0"/>
          </a:p>
        </p:txBody>
      </p:sp>
      <p:sp>
        <p:nvSpPr>
          <p:cNvPr id="76822" name="Freeform 22"/>
          <p:cNvSpPr>
            <a:spLocks/>
          </p:cNvSpPr>
          <p:nvPr/>
        </p:nvSpPr>
        <p:spPr bwMode="auto">
          <a:xfrm>
            <a:off x="5468937" y="1292671"/>
            <a:ext cx="1847134" cy="538278"/>
          </a:xfrm>
          <a:custGeom>
            <a:avLst/>
            <a:gdLst>
              <a:gd name="T0" fmla="*/ 2147483647 w 10000"/>
              <a:gd name="T1" fmla="*/ 2147483647 h 10000"/>
              <a:gd name="T2" fmla="*/ 2147483647 w 10000"/>
              <a:gd name="T3" fmla="*/ 723319715 h 10000"/>
              <a:gd name="T4" fmla="*/ 0 w 10000"/>
              <a:gd name="T5" fmla="*/ 4404730 h 10000"/>
              <a:gd name="T6" fmla="*/ 0 60000 65536"/>
              <a:gd name="T7" fmla="*/ 0 60000 65536"/>
              <a:gd name="T8" fmla="*/ 0 60000 65536"/>
              <a:gd name="connsiteX0" fmla="*/ 9644 w 9644"/>
              <a:gd name="connsiteY0" fmla="*/ 10534 h 10534"/>
              <a:gd name="connsiteX1" fmla="*/ 5852 w 9644"/>
              <a:gd name="connsiteY1" fmla="*/ 3120 h 10534"/>
              <a:gd name="connsiteX2" fmla="*/ 0 w 9644"/>
              <a:gd name="connsiteY2" fmla="*/ 19 h 10534"/>
              <a:gd name="connsiteX0" fmla="*/ 10000 w 10000"/>
              <a:gd name="connsiteY0" fmla="*/ 10000 h 10000"/>
              <a:gd name="connsiteX1" fmla="*/ 6068 w 10000"/>
              <a:gd name="connsiteY1" fmla="*/ 2962 h 10000"/>
              <a:gd name="connsiteX2" fmla="*/ 0 w 10000"/>
              <a:gd name="connsiteY2" fmla="*/ 18 h 10000"/>
              <a:gd name="connsiteX0" fmla="*/ 10000 w 10000"/>
              <a:gd name="connsiteY0" fmla="*/ 10000 h 10000"/>
              <a:gd name="connsiteX1" fmla="*/ 6068 w 10000"/>
              <a:gd name="connsiteY1" fmla="*/ 2962 h 10000"/>
              <a:gd name="connsiteX2" fmla="*/ 0 w 10000"/>
              <a:gd name="connsiteY2" fmla="*/ 18 h 10000"/>
              <a:gd name="connsiteX0" fmla="*/ 10000 w 10000"/>
              <a:gd name="connsiteY0" fmla="*/ 10000 h 10000"/>
              <a:gd name="connsiteX1" fmla="*/ 6068 w 10000"/>
              <a:gd name="connsiteY1" fmla="*/ 2962 h 10000"/>
              <a:gd name="connsiteX2" fmla="*/ 0 w 10000"/>
              <a:gd name="connsiteY2" fmla="*/ 18 h 10000"/>
              <a:gd name="connsiteX0" fmla="*/ 10000 w 10000"/>
              <a:gd name="connsiteY0" fmla="*/ 10012 h 10012"/>
              <a:gd name="connsiteX1" fmla="*/ 5589 w 10000"/>
              <a:gd name="connsiteY1" fmla="*/ 2243 h 10012"/>
              <a:gd name="connsiteX2" fmla="*/ 0 w 10000"/>
              <a:gd name="connsiteY2" fmla="*/ 30 h 10012"/>
              <a:gd name="connsiteX0" fmla="*/ 10000 w 10000"/>
              <a:gd name="connsiteY0" fmla="*/ 10006 h 10006"/>
              <a:gd name="connsiteX1" fmla="*/ 5483 w 10000"/>
              <a:gd name="connsiteY1" fmla="*/ 2603 h 10006"/>
              <a:gd name="connsiteX2" fmla="*/ 0 w 10000"/>
              <a:gd name="connsiteY2" fmla="*/ 24 h 10006"/>
            </a:gdLst>
            <a:ahLst/>
            <a:cxnLst>
              <a:cxn ang="0">
                <a:pos x="connsiteX0" y="connsiteY0"/>
              </a:cxn>
              <a:cxn ang="0">
                <a:pos x="connsiteX1" y="connsiteY1"/>
              </a:cxn>
              <a:cxn ang="0">
                <a:pos x="connsiteX2" y="connsiteY2"/>
              </a:cxn>
            </a:cxnLst>
            <a:rect l="l" t="t" r="r" b="b"/>
            <a:pathLst>
              <a:path w="10000" h="10006">
                <a:moveTo>
                  <a:pt x="10000" y="10006"/>
                </a:moveTo>
                <a:cubicBezTo>
                  <a:pt x="8793" y="6910"/>
                  <a:pt x="7108" y="4100"/>
                  <a:pt x="5483" y="2603"/>
                </a:cubicBezTo>
                <a:cubicBezTo>
                  <a:pt x="3716" y="1107"/>
                  <a:pt x="1769" y="-190"/>
                  <a:pt x="0" y="24"/>
                </a:cubicBezTo>
              </a:path>
            </a:pathLst>
          </a:custGeom>
          <a:noFill/>
          <a:ln w="31750" cap="flat" cmpd="sng">
            <a:solidFill>
              <a:srgbClr val="000000"/>
            </a:solidFill>
            <a:prstDash val="solid"/>
            <a:round/>
            <a:headEnd type="none" w="med" len="med"/>
            <a:tailEnd type="triangl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endParaRPr lang="en-AU" dirty="0"/>
          </a:p>
        </p:txBody>
      </p:sp>
      <p:sp>
        <p:nvSpPr>
          <p:cNvPr id="76823" name="Freeform 23"/>
          <p:cNvSpPr>
            <a:spLocks/>
          </p:cNvSpPr>
          <p:nvPr/>
        </p:nvSpPr>
        <p:spPr bwMode="auto">
          <a:xfrm>
            <a:off x="6751320" y="3590276"/>
            <a:ext cx="694055" cy="1267627"/>
          </a:xfrm>
          <a:custGeom>
            <a:avLst/>
            <a:gdLst>
              <a:gd name="T0" fmla="*/ 2147483647 w 304"/>
              <a:gd name="T1" fmla="*/ 2147483647 h 888"/>
              <a:gd name="T2" fmla="*/ 0 w 304"/>
              <a:gd name="T3" fmla="*/ 0 h 888"/>
              <a:gd name="T4" fmla="*/ 0 60000 65536"/>
              <a:gd name="T5" fmla="*/ 0 60000 65536"/>
            </a:gdLst>
            <a:ahLst/>
            <a:cxnLst>
              <a:cxn ang="T4">
                <a:pos x="T0" y="T1"/>
              </a:cxn>
              <a:cxn ang="T5">
                <a:pos x="T2" y="T3"/>
              </a:cxn>
            </a:cxnLst>
            <a:rect l="0" t="0" r="r" b="b"/>
            <a:pathLst>
              <a:path w="304" h="888">
                <a:moveTo>
                  <a:pt x="304" y="888"/>
                </a:moveTo>
                <a:cubicBezTo>
                  <a:pt x="253" y="740"/>
                  <a:pt x="63" y="185"/>
                  <a:pt x="0" y="0"/>
                </a:cubicBezTo>
              </a:path>
            </a:pathLst>
          </a:custGeom>
          <a:noFill/>
          <a:ln w="31750" cap="flat" cmpd="sng">
            <a:solidFill>
              <a:srgbClr val="000000"/>
            </a:solidFill>
            <a:prstDash val="solid"/>
            <a:round/>
            <a:headEnd type="none" w="med" len="med"/>
            <a:tailEnd type="triangl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endParaRPr lang="en-AU" dirty="0"/>
          </a:p>
        </p:txBody>
      </p:sp>
      <p:sp>
        <p:nvSpPr>
          <p:cNvPr id="76824" name="Freeform 24"/>
          <p:cNvSpPr>
            <a:spLocks/>
          </p:cNvSpPr>
          <p:nvPr/>
        </p:nvSpPr>
        <p:spPr bwMode="auto">
          <a:xfrm>
            <a:off x="5554664" y="1735291"/>
            <a:ext cx="747156" cy="1031074"/>
          </a:xfrm>
          <a:custGeom>
            <a:avLst/>
            <a:gdLst>
              <a:gd name="T0" fmla="*/ 2147483647 w 640"/>
              <a:gd name="T1" fmla="*/ 2147483647 h 536"/>
              <a:gd name="T2" fmla="*/ 0 w 640"/>
              <a:gd name="T3" fmla="*/ 0 h 536"/>
              <a:gd name="T4" fmla="*/ 0 60000 65536"/>
              <a:gd name="T5" fmla="*/ 0 60000 65536"/>
            </a:gdLst>
            <a:ahLst/>
            <a:cxnLst>
              <a:cxn ang="T4">
                <a:pos x="T0" y="T1"/>
              </a:cxn>
              <a:cxn ang="T5">
                <a:pos x="T2" y="T3"/>
              </a:cxn>
            </a:cxnLst>
            <a:rect l="0" t="0" r="r" b="b"/>
            <a:pathLst>
              <a:path w="640" h="536">
                <a:moveTo>
                  <a:pt x="640" y="536"/>
                </a:moveTo>
                <a:cubicBezTo>
                  <a:pt x="533" y="448"/>
                  <a:pt x="133" y="112"/>
                  <a:pt x="0" y="0"/>
                </a:cubicBezTo>
              </a:path>
            </a:pathLst>
          </a:custGeom>
          <a:noFill/>
          <a:ln w="31750" cap="flat" cmpd="sng">
            <a:solidFill>
              <a:srgbClr val="000000"/>
            </a:solidFill>
            <a:prstDash val="solid"/>
            <a:round/>
            <a:headEnd type="none" w="med" len="med"/>
            <a:tailEnd type="triangl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endParaRPr lang="en-AU" dirty="0"/>
          </a:p>
        </p:txBody>
      </p:sp>
      <p:sp>
        <p:nvSpPr>
          <p:cNvPr id="76825" name="Freeform 25"/>
          <p:cNvSpPr>
            <a:spLocks/>
          </p:cNvSpPr>
          <p:nvPr/>
        </p:nvSpPr>
        <p:spPr bwMode="auto">
          <a:xfrm flipH="1">
            <a:off x="3609975" y="2265825"/>
            <a:ext cx="206798" cy="362968"/>
          </a:xfrm>
          <a:custGeom>
            <a:avLst/>
            <a:gdLst>
              <a:gd name="T0" fmla="*/ 0 w 224"/>
              <a:gd name="T1" fmla="*/ 0 h 312"/>
              <a:gd name="T2" fmla="*/ 2147483647 w 224"/>
              <a:gd name="T3" fmla="*/ 2147483647 h 312"/>
              <a:gd name="T4" fmla="*/ 0 60000 65536"/>
              <a:gd name="T5" fmla="*/ 0 60000 65536"/>
            </a:gdLst>
            <a:ahLst/>
            <a:cxnLst>
              <a:cxn ang="T4">
                <a:pos x="T0" y="T1"/>
              </a:cxn>
              <a:cxn ang="T5">
                <a:pos x="T2" y="T3"/>
              </a:cxn>
            </a:cxnLst>
            <a:rect l="0" t="0" r="r" b="b"/>
            <a:pathLst>
              <a:path w="224" h="312">
                <a:moveTo>
                  <a:pt x="0" y="0"/>
                </a:moveTo>
                <a:cubicBezTo>
                  <a:pt x="37" y="52"/>
                  <a:pt x="177" y="247"/>
                  <a:pt x="224" y="312"/>
                </a:cubicBezTo>
              </a:path>
            </a:pathLst>
          </a:custGeom>
          <a:noFill/>
          <a:ln w="31750" cap="flat" cmpd="sng">
            <a:solidFill>
              <a:srgbClr val="000000"/>
            </a:solidFill>
            <a:prstDash val="solid"/>
            <a:round/>
            <a:headEnd type="none" w="med" len="med"/>
            <a:tailEnd type="triangl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endParaRPr lang="en-AU" dirty="0"/>
          </a:p>
        </p:txBody>
      </p:sp>
      <p:sp>
        <p:nvSpPr>
          <p:cNvPr id="76826" name="Freeform 26"/>
          <p:cNvSpPr>
            <a:spLocks/>
          </p:cNvSpPr>
          <p:nvPr/>
        </p:nvSpPr>
        <p:spPr bwMode="auto">
          <a:xfrm>
            <a:off x="5852319" y="4296716"/>
            <a:ext cx="899001" cy="697714"/>
          </a:xfrm>
          <a:custGeom>
            <a:avLst/>
            <a:gdLst>
              <a:gd name="T0" fmla="*/ 2147483647 w 1512"/>
              <a:gd name="T1" fmla="*/ 2147483647 h 432"/>
              <a:gd name="T2" fmla="*/ 2147483647 w 1512"/>
              <a:gd name="T3" fmla="*/ 2147483647 h 432"/>
              <a:gd name="T4" fmla="*/ 0 w 1512"/>
              <a:gd name="T5" fmla="*/ 0 h 432"/>
              <a:gd name="T6" fmla="*/ 0 60000 65536"/>
              <a:gd name="T7" fmla="*/ 0 60000 65536"/>
              <a:gd name="T8" fmla="*/ 0 60000 65536"/>
              <a:gd name="connsiteX0" fmla="*/ 10000 w 10000"/>
              <a:gd name="connsiteY0" fmla="*/ 10000 h 10000"/>
              <a:gd name="connsiteX1" fmla="*/ 5156 w 10000"/>
              <a:gd name="connsiteY1" fmla="*/ 5616 h 10000"/>
              <a:gd name="connsiteX2" fmla="*/ 0 w 10000"/>
              <a:gd name="connsiteY2" fmla="*/ 0 h 10000"/>
            </a:gdLst>
            <a:ahLst/>
            <a:cxnLst>
              <a:cxn ang="0">
                <a:pos x="connsiteX0" y="connsiteY0"/>
              </a:cxn>
              <a:cxn ang="0">
                <a:pos x="connsiteX1" y="connsiteY1"/>
              </a:cxn>
              <a:cxn ang="0">
                <a:pos x="connsiteX2" y="connsiteY2"/>
              </a:cxn>
            </a:cxnLst>
            <a:rect l="l" t="t" r="r" b="b"/>
            <a:pathLst>
              <a:path w="10000" h="10000">
                <a:moveTo>
                  <a:pt x="10000" y="10000"/>
                </a:moveTo>
                <a:cubicBezTo>
                  <a:pt x="9147" y="9421"/>
                  <a:pt x="6822" y="7283"/>
                  <a:pt x="5156" y="5616"/>
                </a:cubicBezTo>
                <a:cubicBezTo>
                  <a:pt x="3489" y="3950"/>
                  <a:pt x="1012" y="1343"/>
                  <a:pt x="0" y="0"/>
                </a:cubicBezTo>
              </a:path>
            </a:pathLst>
          </a:custGeom>
          <a:noFill/>
          <a:ln w="31750" cap="flat" cmpd="sng">
            <a:solidFill>
              <a:srgbClr val="000000"/>
            </a:solidFill>
            <a:prstDash val="solid"/>
            <a:round/>
            <a:headEnd type="none" w="med" len="med"/>
            <a:tailEnd type="triangl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endParaRPr lang="en-AU" dirty="0"/>
          </a:p>
        </p:txBody>
      </p:sp>
      <p:sp>
        <p:nvSpPr>
          <p:cNvPr id="76828" name="Rectangle 29"/>
          <p:cNvSpPr>
            <a:spLocks noChangeArrowheads="1"/>
          </p:cNvSpPr>
          <p:nvPr/>
        </p:nvSpPr>
        <p:spPr bwMode="auto">
          <a:xfrm>
            <a:off x="3121025" y="1976591"/>
            <a:ext cx="257175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dirty="0">
                <a:solidFill>
                  <a:srgbClr val="000000"/>
                </a:solidFill>
                <a:latin typeface="Arial" pitchFamily="34" charset="0"/>
              </a:rPr>
              <a:t>CO</a:t>
            </a:r>
            <a:r>
              <a:rPr lang="en-US" baseline="-25000" dirty="0">
                <a:solidFill>
                  <a:srgbClr val="000000"/>
                </a:solidFill>
                <a:latin typeface="Arial" pitchFamily="34" charset="0"/>
              </a:rPr>
              <a:t>2</a:t>
            </a:r>
            <a:r>
              <a:rPr lang="en-US" dirty="0">
                <a:solidFill>
                  <a:srgbClr val="000000"/>
                </a:solidFill>
                <a:latin typeface="Arial" pitchFamily="34" charset="0"/>
              </a:rPr>
              <a:t> in the air and water</a:t>
            </a:r>
            <a:endParaRPr lang="en-US" sz="2000" dirty="0">
              <a:solidFill>
                <a:srgbClr val="000000"/>
              </a:solidFill>
            </a:endParaRPr>
          </a:p>
        </p:txBody>
      </p:sp>
      <p:pic>
        <p:nvPicPr>
          <p:cNvPr id="76829" name="Picture 3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384256" y="1613847"/>
            <a:ext cx="906463" cy="1363663"/>
          </a:xfrm>
          <a:prstGeom prst="rect">
            <a:avLst/>
          </a:prstGeom>
          <a:noFill/>
          <a:ln>
            <a:noFill/>
          </a:ln>
          <a:effectLst/>
          <a:extLst>
            <a:ext uri="{909E8E84-426E-40DD-AFC4-6F175D3DCCD1}">
              <a14:hiddenFill xmlns:a14="http://schemas.microsoft.com/office/drawing/2010/main">
                <a:solidFill>
                  <a:srgbClr val="CCFFCC"/>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6830" name="Title 1"/>
          <p:cNvSpPr>
            <a:spLocks noGrp="1"/>
          </p:cNvSpPr>
          <p:nvPr>
            <p:ph type="title"/>
          </p:nvPr>
        </p:nvSpPr>
        <p:spPr>
          <a:xfrm>
            <a:off x="279400" y="0"/>
            <a:ext cx="8310564" cy="941388"/>
          </a:xfrm>
        </p:spPr>
        <p:txBody>
          <a:bodyPr/>
          <a:lstStyle/>
          <a:p>
            <a:r>
              <a:rPr lang="en-AU" sz="3600" dirty="0" smtClean="0"/>
              <a:t>Gaia Engineering can Balance</a:t>
            </a:r>
            <a:br>
              <a:rPr lang="en-AU" sz="3600" dirty="0" smtClean="0"/>
            </a:br>
            <a:r>
              <a:rPr lang="en-AU" sz="3600" dirty="0" smtClean="0"/>
              <a:t>the Carbon Cycle</a:t>
            </a:r>
          </a:p>
        </p:txBody>
      </p:sp>
      <p:sp>
        <p:nvSpPr>
          <p:cNvPr id="5" name="Slide Number Placeholder 4"/>
          <p:cNvSpPr>
            <a:spLocks noGrp="1"/>
          </p:cNvSpPr>
          <p:nvPr>
            <p:ph type="sldNum" sz="quarter" idx="12"/>
          </p:nvPr>
        </p:nvSpPr>
        <p:spPr>
          <a:xfrm>
            <a:off x="8462210" y="6539734"/>
            <a:ext cx="681789" cy="240632"/>
          </a:xfrm>
        </p:spPr>
        <p:txBody>
          <a:bodyPr/>
          <a:lstStyle/>
          <a:p>
            <a:pPr>
              <a:defRPr/>
            </a:pPr>
            <a:fld id="{F71B3B6A-19B4-400D-97B4-E35E1DB243EF}" type="slidenum">
              <a:rPr lang="en-AU" smtClean="0"/>
              <a:pPr>
                <a:defRPr/>
              </a:pPr>
              <a:t>69</a:t>
            </a:fld>
            <a:endParaRPr lang="en-AU" dirty="0"/>
          </a:p>
        </p:txBody>
      </p:sp>
      <p:sp>
        <p:nvSpPr>
          <p:cNvPr id="34" name="Freeform 18"/>
          <p:cNvSpPr>
            <a:spLocks/>
          </p:cNvSpPr>
          <p:nvPr/>
        </p:nvSpPr>
        <p:spPr bwMode="auto">
          <a:xfrm flipV="1">
            <a:off x="1530349" y="4194328"/>
            <a:ext cx="3058320" cy="849311"/>
          </a:xfrm>
          <a:custGeom>
            <a:avLst/>
            <a:gdLst>
              <a:gd name="T0" fmla="*/ 0 w 248"/>
              <a:gd name="T1" fmla="*/ 0 h 520"/>
              <a:gd name="T2" fmla="*/ 2147483647 w 248"/>
              <a:gd name="T3" fmla="*/ 2147483647 h 520"/>
              <a:gd name="T4" fmla="*/ 2147483647 w 248"/>
              <a:gd name="T5" fmla="*/ 2147483647 h 520"/>
              <a:gd name="T6" fmla="*/ 0 60000 65536"/>
              <a:gd name="T7" fmla="*/ 0 60000 65536"/>
              <a:gd name="T8" fmla="*/ 0 60000 65536"/>
              <a:gd name="connsiteX0" fmla="*/ 0 w 9501"/>
              <a:gd name="connsiteY0" fmla="*/ 0 h 8452"/>
              <a:gd name="connsiteX1" fmla="*/ 1759 w 9501"/>
              <a:gd name="connsiteY1" fmla="*/ 3221 h 8452"/>
              <a:gd name="connsiteX2" fmla="*/ 9501 w 9501"/>
              <a:gd name="connsiteY2" fmla="*/ 8452 h 8452"/>
              <a:gd name="connsiteX0" fmla="*/ 0 w 10000"/>
              <a:gd name="connsiteY0" fmla="*/ 0 h 10000"/>
              <a:gd name="connsiteX1" fmla="*/ 1851 w 10000"/>
              <a:gd name="connsiteY1" fmla="*/ 3811 h 10000"/>
              <a:gd name="connsiteX2" fmla="*/ 10000 w 10000"/>
              <a:gd name="connsiteY2" fmla="*/ 10000 h 10000"/>
              <a:gd name="connsiteX0" fmla="*/ 0 w 10000"/>
              <a:gd name="connsiteY0" fmla="*/ 0 h 10000"/>
              <a:gd name="connsiteX1" fmla="*/ 4220 w 10000"/>
              <a:gd name="connsiteY1" fmla="*/ 6193 h 10000"/>
              <a:gd name="connsiteX2" fmla="*/ 10000 w 10000"/>
              <a:gd name="connsiteY2" fmla="*/ 10000 h 10000"/>
              <a:gd name="connsiteX0" fmla="*/ 0 w 10000"/>
              <a:gd name="connsiteY0" fmla="*/ 0 h 10000"/>
              <a:gd name="connsiteX1" fmla="*/ 4220 w 10000"/>
              <a:gd name="connsiteY1" fmla="*/ 6193 h 10000"/>
              <a:gd name="connsiteX2" fmla="*/ 10000 w 10000"/>
              <a:gd name="connsiteY2" fmla="*/ 10000 h 10000"/>
              <a:gd name="connsiteX0" fmla="*/ 0 w 10000"/>
              <a:gd name="connsiteY0" fmla="*/ 0 h 10000"/>
              <a:gd name="connsiteX1" fmla="*/ 4220 w 10000"/>
              <a:gd name="connsiteY1" fmla="*/ 6193 h 10000"/>
              <a:gd name="connsiteX2" fmla="*/ 10000 w 10000"/>
              <a:gd name="connsiteY2" fmla="*/ 10000 h 10000"/>
              <a:gd name="connsiteX0" fmla="*/ 0 w 10000"/>
              <a:gd name="connsiteY0" fmla="*/ 0 h 10000"/>
              <a:gd name="connsiteX1" fmla="*/ 4220 w 10000"/>
              <a:gd name="connsiteY1" fmla="*/ 6193 h 10000"/>
              <a:gd name="connsiteX2" fmla="*/ 10000 w 10000"/>
              <a:gd name="connsiteY2" fmla="*/ 10000 h 10000"/>
              <a:gd name="connsiteX0" fmla="*/ 0 w 10000"/>
              <a:gd name="connsiteY0" fmla="*/ 0 h 10000"/>
              <a:gd name="connsiteX1" fmla="*/ 10000 w 10000"/>
              <a:gd name="connsiteY1" fmla="*/ 10000 h 10000"/>
              <a:gd name="connsiteX0" fmla="*/ 0 w 10000"/>
              <a:gd name="connsiteY0" fmla="*/ 0 h 10000"/>
              <a:gd name="connsiteX1" fmla="*/ 4598 w 10000"/>
              <a:gd name="connsiteY1" fmla="*/ 4647 h 10000"/>
              <a:gd name="connsiteX2" fmla="*/ 10000 w 10000"/>
              <a:gd name="connsiteY2" fmla="*/ 10000 h 10000"/>
              <a:gd name="connsiteX0" fmla="*/ 0 w 10000"/>
              <a:gd name="connsiteY0" fmla="*/ 0 h 10000"/>
              <a:gd name="connsiteX1" fmla="*/ 4598 w 10000"/>
              <a:gd name="connsiteY1" fmla="*/ 4647 h 10000"/>
              <a:gd name="connsiteX2" fmla="*/ 10000 w 10000"/>
              <a:gd name="connsiteY2" fmla="*/ 10000 h 10000"/>
              <a:gd name="connsiteX0" fmla="*/ 0 w 10000"/>
              <a:gd name="connsiteY0" fmla="*/ 0 h 10000"/>
              <a:gd name="connsiteX1" fmla="*/ 4598 w 10000"/>
              <a:gd name="connsiteY1" fmla="*/ 4647 h 10000"/>
              <a:gd name="connsiteX2" fmla="*/ 10000 w 10000"/>
              <a:gd name="connsiteY2" fmla="*/ 10000 h 10000"/>
              <a:gd name="connsiteX0" fmla="*/ 0 w 10000"/>
              <a:gd name="connsiteY0" fmla="*/ 0 h 10000"/>
              <a:gd name="connsiteX1" fmla="*/ 4598 w 10000"/>
              <a:gd name="connsiteY1" fmla="*/ 4647 h 10000"/>
              <a:gd name="connsiteX2" fmla="*/ 10000 w 10000"/>
              <a:gd name="connsiteY2" fmla="*/ 10000 h 10000"/>
              <a:gd name="connsiteX0" fmla="*/ 0 w 10000"/>
              <a:gd name="connsiteY0" fmla="*/ 0 h 10000"/>
              <a:gd name="connsiteX1" fmla="*/ 4220 w 10000"/>
              <a:gd name="connsiteY1" fmla="*/ 5048 h 10000"/>
              <a:gd name="connsiteX2" fmla="*/ 10000 w 10000"/>
              <a:gd name="connsiteY2" fmla="*/ 10000 h 10000"/>
              <a:gd name="connsiteX0" fmla="*/ 0 w 10000"/>
              <a:gd name="connsiteY0" fmla="*/ 0 h 10000"/>
              <a:gd name="connsiteX1" fmla="*/ 4220 w 10000"/>
              <a:gd name="connsiteY1" fmla="*/ 5048 h 10000"/>
              <a:gd name="connsiteX2" fmla="*/ 10000 w 10000"/>
              <a:gd name="connsiteY2" fmla="*/ 10000 h 10000"/>
              <a:gd name="connsiteX0" fmla="*/ 0 w 10000"/>
              <a:gd name="connsiteY0" fmla="*/ 0 h 10000"/>
              <a:gd name="connsiteX1" fmla="*/ 4220 w 10000"/>
              <a:gd name="connsiteY1" fmla="*/ 5048 h 10000"/>
              <a:gd name="connsiteX2" fmla="*/ 10000 w 10000"/>
              <a:gd name="connsiteY2" fmla="*/ 10000 h 10000"/>
              <a:gd name="connsiteX0" fmla="*/ 0 w 10000"/>
              <a:gd name="connsiteY0" fmla="*/ 0 h 10000"/>
              <a:gd name="connsiteX1" fmla="*/ 4220 w 10000"/>
              <a:gd name="connsiteY1" fmla="*/ 5048 h 10000"/>
              <a:gd name="connsiteX2" fmla="*/ 10000 w 10000"/>
              <a:gd name="connsiteY2" fmla="*/ 10000 h 10000"/>
              <a:gd name="connsiteX0" fmla="*/ 0 w 10000"/>
              <a:gd name="connsiteY0" fmla="*/ 0 h 10000"/>
              <a:gd name="connsiteX1" fmla="*/ 4590 w 10000"/>
              <a:gd name="connsiteY1" fmla="*/ 4638 h 10000"/>
              <a:gd name="connsiteX2" fmla="*/ 10000 w 10000"/>
              <a:gd name="connsiteY2" fmla="*/ 10000 h 10000"/>
              <a:gd name="connsiteX0" fmla="*/ 0 w 10000"/>
              <a:gd name="connsiteY0" fmla="*/ 0 h 10000"/>
              <a:gd name="connsiteX1" fmla="*/ 5245 w 10000"/>
              <a:gd name="connsiteY1" fmla="*/ 4556 h 10000"/>
              <a:gd name="connsiteX2" fmla="*/ 10000 w 10000"/>
              <a:gd name="connsiteY2" fmla="*/ 10000 h 10000"/>
              <a:gd name="connsiteX0" fmla="*/ 0 w 9972"/>
              <a:gd name="connsiteY0" fmla="*/ 0 h 10000"/>
              <a:gd name="connsiteX1" fmla="*/ 5245 w 9972"/>
              <a:gd name="connsiteY1" fmla="*/ 4556 h 10000"/>
              <a:gd name="connsiteX2" fmla="*/ 9972 w 9972"/>
              <a:gd name="connsiteY2" fmla="*/ 10000 h 10000"/>
              <a:gd name="connsiteX0" fmla="*/ 0 w 10000"/>
              <a:gd name="connsiteY0" fmla="*/ 0 h 10000"/>
              <a:gd name="connsiteX1" fmla="*/ 5260 w 10000"/>
              <a:gd name="connsiteY1" fmla="*/ 4556 h 10000"/>
              <a:gd name="connsiteX2" fmla="*/ 10000 w 10000"/>
              <a:gd name="connsiteY2" fmla="*/ 10000 h 10000"/>
              <a:gd name="connsiteX0" fmla="*/ 0 w 10000"/>
              <a:gd name="connsiteY0" fmla="*/ 0 h 10000"/>
              <a:gd name="connsiteX1" fmla="*/ 5260 w 10000"/>
              <a:gd name="connsiteY1" fmla="*/ 4556 h 10000"/>
              <a:gd name="connsiteX2" fmla="*/ 10000 w 10000"/>
              <a:gd name="connsiteY2" fmla="*/ 10000 h 10000"/>
              <a:gd name="connsiteX0" fmla="*/ 0 w 10000"/>
              <a:gd name="connsiteY0" fmla="*/ 0 h 10000"/>
              <a:gd name="connsiteX1" fmla="*/ 5260 w 10000"/>
              <a:gd name="connsiteY1" fmla="*/ 4556 h 10000"/>
              <a:gd name="connsiteX2" fmla="*/ 10000 w 10000"/>
              <a:gd name="connsiteY2" fmla="*/ 10000 h 10000"/>
            </a:gdLst>
            <a:ahLst/>
            <a:cxnLst>
              <a:cxn ang="0">
                <a:pos x="connsiteX0" y="connsiteY0"/>
              </a:cxn>
              <a:cxn ang="0">
                <a:pos x="connsiteX1" y="connsiteY1"/>
              </a:cxn>
              <a:cxn ang="0">
                <a:pos x="connsiteX2" y="connsiteY2"/>
              </a:cxn>
            </a:cxnLst>
            <a:rect l="l" t="t" r="r" b="b"/>
            <a:pathLst>
              <a:path w="10000" h="10000">
                <a:moveTo>
                  <a:pt x="0" y="0"/>
                </a:moveTo>
                <a:cubicBezTo>
                  <a:pt x="1668" y="1355"/>
                  <a:pt x="3593" y="2889"/>
                  <a:pt x="5260" y="4556"/>
                </a:cubicBezTo>
                <a:cubicBezTo>
                  <a:pt x="6927" y="6223"/>
                  <a:pt x="8097" y="7529"/>
                  <a:pt x="10000" y="10000"/>
                </a:cubicBezTo>
              </a:path>
            </a:pathLst>
          </a:custGeom>
          <a:noFill/>
          <a:ln w="31750" cap="flat" cmpd="sng">
            <a:solidFill>
              <a:srgbClr val="000000"/>
            </a:solidFill>
            <a:prstDash val="solid"/>
            <a:round/>
            <a:headEnd type="none" w="med" len="med"/>
            <a:tailEnd type="triangl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endParaRPr lang="en-AU" dirty="0"/>
          </a:p>
        </p:txBody>
      </p:sp>
      <p:sp>
        <p:nvSpPr>
          <p:cNvPr id="2" name="Left-Right Arrow 1"/>
          <p:cNvSpPr/>
          <p:nvPr/>
        </p:nvSpPr>
        <p:spPr>
          <a:xfrm rot="390935">
            <a:off x="1483883" y="2805623"/>
            <a:ext cx="1327984" cy="381000"/>
          </a:xfrm>
          <a:prstGeom prst="leftRightArrow">
            <a:avLst/>
          </a:prstGeom>
          <a:gradFill>
            <a:gsLst>
              <a:gs pos="0">
                <a:srgbClr val="92D050"/>
              </a:gs>
              <a:gs pos="50000">
                <a:schemeClr val="accent1">
                  <a:tint val="44500"/>
                  <a:satMod val="160000"/>
                </a:schemeClr>
              </a:gs>
              <a:gs pos="100000">
                <a:schemeClr val="tx1">
                  <a:lumMod val="75000"/>
                  <a:lumOff val="25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1600" dirty="0" smtClean="0"/>
              <a:t>biomimicry</a:t>
            </a:r>
            <a:endParaRPr lang="en-AU" sz="1600" dirty="0"/>
          </a:p>
        </p:txBody>
      </p:sp>
      <p:pic>
        <p:nvPicPr>
          <p:cNvPr id="77889" name="Picture 65" descr="C:\Users\5740GSSDUser\AppData\Local\Microsoft\Windows\Temporary Internet Files\Content.IE5\9U7XA6X7\MP900438604[1].jpg"/>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388603" y="1784012"/>
            <a:ext cx="1091537" cy="1634970"/>
          </a:xfrm>
          <a:prstGeom prst="rect">
            <a:avLst/>
          </a:prstGeom>
          <a:noFill/>
          <a:extLst>
            <a:ext uri="{909E8E84-426E-40DD-AFC4-6F175D3DCCD1}">
              <a14:hiddenFill xmlns:a14="http://schemas.microsoft.com/office/drawing/2010/main">
                <a:solidFill>
                  <a:srgbClr val="FFFFFF"/>
                </a:solidFill>
              </a14:hiddenFill>
            </a:ext>
          </a:extLst>
        </p:spPr>
      </p:pic>
      <p:sp>
        <p:nvSpPr>
          <p:cNvPr id="10" name="Footer Placeholder 9"/>
          <p:cNvSpPr>
            <a:spLocks noGrp="1"/>
          </p:cNvSpPr>
          <p:nvPr>
            <p:ph type="ftr" sz="quarter" idx="11"/>
          </p:nvPr>
        </p:nvSpPr>
        <p:spPr/>
        <p:txBody>
          <a:bodyPr/>
          <a:lstStyle/>
          <a:p>
            <a:pPr>
              <a:defRPr/>
            </a:pPr>
            <a:r>
              <a:rPr lang="en-US" dirty="0" smtClean="0"/>
              <a:t>www.tececo.com  www.gaiaengineering.com</a:t>
            </a:r>
            <a:endParaRPr lang="en-AU" dirty="0"/>
          </a:p>
        </p:txBody>
      </p:sp>
    </p:spTree>
    <p:extLst>
      <p:ext uri="{BB962C8B-B14F-4D97-AF65-F5344CB8AC3E}">
        <p14:creationId xmlns:p14="http://schemas.microsoft.com/office/powerpoint/2010/main" val="2944846783"/>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97328" y="635478"/>
            <a:ext cx="8654143" cy="5366657"/>
          </a:xfrm>
        </p:spPr>
        <p:txBody>
          <a:bodyPr/>
          <a:lstStyle/>
          <a:p>
            <a:r>
              <a:rPr lang="en-AU" sz="2000" dirty="0" smtClean="0"/>
              <a:t>On the surface seems to be a good idea</a:t>
            </a:r>
          </a:p>
          <a:p>
            <a:r>
              <a:rPr lang="en-AU" sz="2000" dirty="0" smtClean="0"/>
              <a:t>Makes sense in relation to particle packing</a:t>
            </a:r>
          </a:p>
          <a:p>
            <a:r>
              <a:rPr lang="en-AU" sz="2000" dirty="0" smtClean="0"/>
              <a:t>Not however the best possible additive in terms of the chemistry</a:t>
            </a:r>
          </a:p>
          <a:p>
            <a:pPr lvl="1"/>
            <a:r>
              <a:rPr lang="en-AU" sz="1800" dirty="0" smtClean="0"/>
              <a:t>pH is buffered down and pozzolanic and other important reactions including carbonation in our Eco-Cements is compromised.</a:t>
            </a:r>
          </a:p>
          <a:p>
            <a:r>
              <a:rPr lang="en-AU" sz="2000" dirty="0" smtClean="0"/>
              <a:t>“Limestone </a:t>
            </a:r>
            <a:r>
              <a:rPr lang="en-AU" sz="2000" dirty="0"/>
              <a:t>is generally considered to be the poorest potential performer of the available suite of mineral additions and as such considerable effort is focused on developing Portland-limestone cements that achieve the current general purpose Portland cement </a:t>
            </a:r>
            <a:r>
              <a:rPr lang="en-AU" sz="2000" dirty="0" smtClean="0"/>
              <a:t>performance”</a:t>
            </a:r>
            <a:r>
              <a:rPr lang="en-AU" sz="2000" baseline="30000" dirty="0" smtClean="0"/>
              <a:t>1</a:t>
            </a:r>
          </a:p>
          <a:p>
            <a:r>
              <a:rPr lang="en-AU" sz="2000" dirty="0"/>
              <a:t>We agree.  Reactive </a:t>
            </a:r>
            <a:r>
              <a:rPr lang="en-AU" sz="2000" dirty="0" smtClean="0"/>
              <a:t>magnesia (rMgO) </a:t>
            </a:r>
            <a:r>
              <a:rPr lang="en-AU" sz="2000" dirty="0"/>
              <a:t>or even ground SCM’s work much better as the resulting chemical reactions are beneficial</a:t>
            </a:r>
            <a:r>
              <a:rPr lang="en-AU" sz="2000" dirty="0" smtClean="0"/>
              <a:t>. </a:t>
            </a:r>
            <a:r>
              <a:rPr lang="en-AU" sz="2000" b="1" dirty="0" smtClean="0"/>
              <a:t>It may be that gypsum is not required with rMgO resolving a number of other issues.</a:t>
            </a:r>
          </a:p>
          <a:p>
            <a:r>
              <a:rPr lang="en-AU" sz="2000" dirty="0" smtClean="0"/>
              <a:t>I suggest the industry stop trying to be alchemists and go do a course in chemistry 101.</a:t>
            </a:r>
          </a:p>
          <a:p>
            <a:r>
              <a:rPr lang="en-AU" sz="2000" dirty="0" smtClean="0"/>
              <a:t>In the meantime please continue to make “Limestone Free Cement” for the benefit of down process blenders.</a:t>
            </a:r>
          </a:p>
          <a:p>
            <a:endParaRPr lang="en-AU" sz="2000" dirty="0"/>
          </a:p>
        </p:txBody>
      </p:sp>
      <p:sp>
        <p:nvSpPr>
          <p:cNvPr id="3" name="Footer Placeholder 2"/>
          <p:cNvSpPr>
            <a:spLocks noGrp="1"/>
          </p:cNvSpPr>
          <p:nvPr>
            <p:ph type="ftr" sz="quarter" idx="11"/>
          </p:nvPr>
        </p:nvSpPr>
        <p:spPr/>
        <p:txBody>
          <a:bodyPr/>
          <a:lstStyle/>
          <a:p>
            <a:pPr>
              <a:defRPr/>
            </a:pPr>
            <a:r>
              <a:rPr lang="en-US" dirty="0" smtClean="0"/>
              <a:t>www.tececo.com  www.gaiaengineering.com</a:t>
            </a:r>
            <a:endParaRPr lang="en-AU" dirty="0"/>
          </a:p>
        </p:txBody>
      </p:sp>
      <p:sp>
        <p:nvSpPr>
          <p:cNvPr id="4" name="Slide Number Placeholder 3"/>
          <p:cNvSpPr>
            <a:spLocks noGrp="1"/>
          </p:cNvSpPr>
          <p:nvPr>
            <p:ph type="sldNum" sz="quarter" idx="12"/>
          </p:nvPr>
        </p:nvSpPr>
        <p:spPr/>
        <p:txBody>
          <a:bodyPr/>
          <a:lstStyle/>
          <a:p>
            <a:pPr>
              <a:defRPr/>
            </a:pPr>
            <a:fld id="{C487EC9C-28F4-44BB-9C83-313754E2EF7D}" type="slidenum">
              <a:rPr lang="en-AU" smtClean="0"/>
              <a:pPr>
                <a:defRPr/>
              </a:pPr>
              <a:t>70</a:t>
            </a:fld>
            <a:endParaRPr lang="en-AU" dirty="0"/>
          </a:p>
        </p:txBody>
      </p:sp>
      <p:sp>
        <p:nvSpPr>
          <p:cNvPr id="5" name="Title 4"/>
          <p:cNvSpPr>
            <a:spLocks noGrp="1"/>
          </p:cNvSpPr>
          <p:nvPr>
            <p:ph type="title"/>
          </p:nvPr>
        </p:nvSpPr>
        <p:spPr>
          <a:xfrm>
            <a:off x="315683" y="11339"/>
            <a:ext cx="8828317" cy="814161"/>
          </a:xfrm>
        </p:spPr>
        <p:txBody>
          <a:bodyPr/>
          <a:lstStyle/>
          <a:p>
            <a:r>
              <a:rPr lang="en-AU" sz="3200" dirty="0" smtClean="0"/>
              <a:t>Replacement of Portland Cement by Limestone</a:t>
            </a:r>
            <a:endParaRPr lang="en-AU" sz="3200" dirty="0"/>
          </a:p>
        </p:txBody>
      </p:sp>
      <p:sp>
        <p:nvSpPr>
          <p:cNvPr id="6" name="TextBox 5"/>
          <p:cNvSpPr txBox="1"/>
          <p:nvPr/>
        </p:nvSpPr>
        <p:spPr>
          <a:xfrm>
            <a:off x="723900" y="5866684"/>
            <a:ext cx="8001000" cy="584775"/>
          </a:xfrm>
          <a:prstGeom prst="rect">
            <a:avLst/>
          </a:prstGeom>
          <a:noFill/>
        </p:spPr>
        <p:txBody>
          <a:bodyPr wrap="square" rtlCol="0">
            <a:spAutoFit/>
          </a:bodyPr>
          <a:lstStyle/>
          <a:p>
            <a:r>
              <a:rPr lang="en-AU" sz="1600" baseline="30000" dirty="0" smtClean="0"/>
              <a:t>1</a:t>
            </a:r>
            <a:r>
              <a:rPr lang="en-AU" sz="1600" dirty="0" smtClean="0"/>
              <a:t>Compton M, Chandler J., Elevated </a:t>
            </a:r>
            <a:r>
              <a:rPr lang="en-AU" sz="1600" dirty="0"/>
              <a:t>limestone mineral addition impacts on laboratory and field concrete performance. Concrete  in Australia. 2012, </a:t>
            </a:r>
            <a:r>
              <a:rPr lang="en-AU" sz="1600" b="1" dirty="0"/>
              <a:t>38</a:t>
            </a:r>
            <a:r>
              <a:rPr lang="en-AU" sz="1600" dirty="0"/>
              <a:t>(1):27 </a:t>
            </a:r>
            <a:r>
              <a:rPr lang="en-US" sz="1600" dirty="0"/>
              <a:t>‑</a:t>
            </a:r>
            <a:r>
              <a:rPr lang="en-AU" sz="1600" dirty="0"/>
              <a:t> 33</a:t>
            </a:r>
            <a:r>
              <a:rPr lang="en-AU" sz="1600" dirty="0" smtClean="0"/>
              <a:t>.</a:t>
            </a:r>
            <a:endParaRPr lang="en-AU" sz="1600" dirty="0"/>
          </a:p>
        </p:txBody>
      </p:sp>
    </p:spTree>
    <p:extLst>
      <p:ext uri="{BB962C8B-B14F-4D97-AF65-F5344CB8AC3E}">
        <p14:creationId xmlns:p14="http://schemas.microsoft.com/office/powerpoint/2010/main" val="4095023021"/>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72143" y="874486"/>
            <a:ext cx="8654143" cy="5366657"/>
          </a:xfrm>
        </p:spPr>
        <p:txBody>
          <a:bodyPr/>
          <a:lstStyle/>
          <a:p>
            <a:r>
              <a:rPr lang="en-AU" sz="2400" dirty="0" smtClean="0"/>
              <a:t>Portlandite should not be left in concretes because it is far too reactive.</a:t>
            </a:r>
          </a:p>
          <a:p>
            <a:pPr marL="363538" indent="0">
              <a:buNone/>
            </a:pPr>
            <a:r>
              <a:rPr lang="en-AU" sz="2400" b="1" dirty="0" smtClean="0"/>
              <a:t>Portlandite should be replaced by an alternative pH buffer</a:t>
            </a:r>
          </a:p>
          <a:p>
            <a:r>
              <a:rPr lang="en-AU" sz="2400" dirty="0"/>
              <a:t>Portland cement can be blended with pozzolans such as </a:t>
            </a:r>
            <a:r>
              <a:rPr lang="en-AU" sz="2400" dirty="0" smtClean="0"/>
              <a:t>fly ash </a:t>
            </a:r>
            <a:r>
              <a:rPr lang="en-AU" sz="2400" dirty="0"/>
              <a:t>which will consume Portlandite (Ca(OH)</a:t>
            </a:r>
            <a:r>
              <a:rPr lang="en-AU" sz="2400" baseline="-25000" dirty="0"/>
              <a:t>2</a:t>
            </a:r>
            <a:r>
              <a:rPr lang="en-AU" sz="2400" dirty="0"/>
              <a:t>) in the pozzolanic reaction</a:t>
            </a:r>
            <a:r>
              <a:rPr lang="en-AU" sz="2400" dirty="0" smtClean="0"/>
              <a:t>.</a:t>
            </a:r>
          </a:p>
          <a:p>
            <a:r>
              <a:rPr lang="en-AU" sz="2400" dirty="0" smtClean="0"/>
              <a:t>It </a:t>
            </a:r>
            <a:r>
              <a:rPr lang="en-AU" sz="2400" dirty="0"/>
              <a:t>is important however that not all of the Portlandite is consumed as calcium will start leaching from </a:t>
            </a:r>
            <a:r>
              <a:rPr lang="en-AU" sz="2400" dirty="0" smtClean="0"/>
              <a:t>CSH if </a:t>
            </a:r>
            <a:r>
              <a:rPr lang="en-AU" sz="2400" dirty="0"/>
              <a:t>it is</a:t>
            </a:r>
            <a:r>
              <a:rPr lang="en-AU" sz="2400" dirty="0" smtClean="0"/>
              <a:t>.</a:t>
            </a:r>
          </a:p>
          <a:p>
            <a:r>
              <a:rPr lang="en-AU" sz="2400" dirty="0" smtClean="0"/>
              <a:t>As </a:t>
            </a:r>
            <a:r>
              <a:rPr lang="en-AU" sz="2400" dirty="0"/>
              <a:t>an alternative pH buffer we recommend the addition of rMgO which hydrates to </a:t>
            </a:r>
            <a:r>
              <a:rPr lang="en-AU" sz="2400" dirty="0" smtClean="0"/>
              <a:t>Brucite. </a:t>
            </a:r>
            <a:r>
              <a:rPr lang="en-AU" sz="2400" dirty="0"/>
              <a:t>The equilibrium pH of Brucite is approximately 10.5 and the pH of CSH around 11.2 (22). The pH of a CSH and Brucite assemblage in equilibrium will not fall much below </a:t>
            </a:r>
            <a:r>
              <a:rPr lang="en-AU" sz="2400" dirty="0" smtClean="0"/>
              <a:t>10.5</a:t>
            </a:r>
            <a:r>
              <a:rPr lang="en-AU" sz="2400" dirty="0"/>
              <a:t> </a:t>
            </a:r>
            <a:r>
              <a:rPr lang="en-AU" sz="2400" dirty="0" smtClean="0"/>
              <a:t>and is ideal for immobilising heavy metal cations*.</a:t>
            </a:r>
          </a:p>
          <a:p>
            <a:endParaRPr lang="en-AU" sz="2400" dirty="0"/>
          </a:p>
        </p:txBody>
      </p:sp>
      <p:sp>
        <p:nvSpPr>
          <p:cNvPr id="3" name="Footer Placeholder 2"/>
          <p:cNvSpPr>
            <a:spLocks noGrp="1"/>
          </p:cNvSpPr>
          <p:nvPr>
            <p:ph type="ftr" sz="quarter" idx="11"/>
          </p:nvPr>
        </p:nvSpPr>
        <p:spPr/>
        <p:txBody>
          <a:bodyPr/>
          <a:lstStyle/>
          <a:p>
            <a:pPr>
              <a:defRPr/>
            </a:pPr>
            <a:r>
              <a:rPr lang="en-US" dirty="0" smtClean="0"/>
              <a:t>www.tececo.com  www.gaiaengineering.com</a:t>
            </a:r>
            <a:endParaRPr lang="en-AU" dirty="0"/>
          </a:p>
        </p:txBody>
      </p:sp>
      <p:sp>
        <p:nvSpPr>
          <p:cNvPr id="4" name="Slide Number Placeholder 3"/>
          <p:cNvSpPr>
            <a:spLocks noGrp="1"/>
          </p:cNvSpPr>
          <p:nvPr>
            <p:ph type="sldNum" sz="quarter" idx="12"/>
          </p:nvPr>
        </p:nvSpPr>
        <p:spPr/>
        <p:txBody>
          <a:bodyPr/>
          <a:lstStyle/>
          <a:p>
            <a:pPr>
              <a:defRPr/>
            </a:pPr>
            <a:fld id="{C487EC9C-28F4-44BB-9C83-313754E2EF7D}" type="slidenum">
              <a:rPr lang="en-AU" smtClean="0"/>
              <a:pPr>
                <a:defRPr/>
              </a:pPr>
              <a:t>71</a:t>
            </a:fld>
            <a:endParaRPr lang="en-AU" dirty="0"/>
          </a:p>
        </p:txBody>
      </p:sp>
      <p:sp>
        <p:nvSpPr>
          <p:cNvPr id="5" name="Title 4"/>
          <p:cNvSpPr>
            <a:spLocks noGrp="1"/>
          </p:cNvSpPr>
          <p:nvPr>
            <p:ph type="title"/>
          </p:nvPr>
        </p:nvSpPr>
        <p:spPr>
          <a:xfrm>
            <a:off x="315683" y="11339"/>
            <a:ext cx="8534403" cy="826861"/>
          </a:xfrm>
        </p:spPr>
        <p:txBody>
          <a:bodyPr/>
          <a:lstStyle/>
          <a:p>
            <a:r>
              <a:rPr lang="en-AU" dirty="0" smtClean="0"/>
              <a:t>Replacement of Cement by SCM’s</a:t>
            </a:r>
            <a:endParaRPr lang="en-AU" dirty="0"/>
          </a:p>
        </p:txBody>
      </p:sp>
      <p:sp>
        <p:nvSpPr>
          <p:cNvPr id="6" name="TextBox 5"/>
          <p:cNvSpPr txBox="1"/>
          <p:nvPr/>
        </p:nvSpPr>
        <p:spPr>
          <a:xfrm>
            <a:off x="622300" y="6019800"/>
            <a:ext cx="4570418" cy="369332"/>
          </a:xfrm>
          <a:prstGeom prst="rect">
            <a:avLst/>
          </a:prstGeom>
          <a:noFill/>
        </p:spPr>
        <p:txBody>
          <a:bodyPr wrap="none" rtlCol="0">
            <a:spAutoFit/>
          </a:bodyPr>
          <a:lstStyle/>
          <a:p>
            <a:r>
              <a:rPr lang="en-AU" dirty="0" smtClean="0"/>
              <a:t>* Important if we are to use wastes like fly ash.</a:t>
            </a:r>
            <a:endParaRPr lang="en-AU" dirty="0"/>
          </a:p>
        </p:txBody>
      </p:sp>
    </p:spTree>
    <p:extLst>
      <p:ext uri="{BB962C8B-B14F-4D97-AF65-F5344CB8AC3E}">
        <p14:creationId xmlns:p14="http://schemas.microsoft.com/office/powerpoint/2010/main" val="2236151214"/>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AU" sz="2400" dirty="0"/>
              <a:t>Mix optimisation is mostly an art and should be a science. It is not practiced widely enough and there are a lot of shortcuts in the software used.</a:t>
            </a:r>
          </a:p>
          <a:p>
            <a:r>
              <a:rPr lang="en-AU" sz="2400" dirty="0"/>
              <a:t>A pioneer in this field is </a:t>
            </a:r>
            <a:r>
              <a:rPr lang="en-AU" sz="2400" dirty="0" smtClean="0"/>
              <a:t>Francois de </a:t>
            </a:r>
            <a:r>
              <a:rPr lang="en-AU" sz="2400" dirty="0"/>
              <a:t>Larrard from </a:t>
            </a:r>
            <a:r>
              <a:rPr lang="en-AU" sz="2400" dirty="0" smtClean="0"/>
              <a:t>France.</a:t>
            </a:r>
          </a:p>
          <a:p>
            <a:r>
              <a:rPr lang="en-AU" sz="2400" dirty="0" smtClean="0"/>
              <a:t>The next area to consider in in mix design software is volume stoichiometry and particle charge affects.</a:t>
            </a:r>
          </a:p>
          <a:p>
            <a:endParaRPr lang="en-AU" sz="2400" dirty="0"/>
          </a:p>
        </p:txBody>
      </p:sp>
      <p:sp>
        <p:nvSpPr>
          <p:cNvPr id="3" name="Footer Placeholder 2"/>
          <p:cNvSpPr>
            <a:spLocks noGrp="1"/>
          </p:cNvSpPr>
          <p:nvPr>
            <p:ph type="ftr" sz="quarter" idx="11"/>
          </p:nvPr>
        </p:nvSpPr>
        <p:spPr/>
        <p:txBody>
          <a:bodyPr/>
          <a:lstStyle/>
          <a:p>
            <a:pPr>
              <a:defRPr/>
            </a:pPr>
            <a:r>
              <a:rPr lang="en-US" dirty="0" smtClean="0"/>
              <a:t>www.tececo.com  www.gaiaengineering.com</a:t>
            </a:r>
            <a:endParaRPr lang="en-AU" dirty="0"/>
          </a:p>
        </p:txBody>
      </p:sp>
      <p:sp>
        <p:nvSpPr>
          <p:cNvPr id="4" name="Slide Number Placeholder 3"/>
          <p:cNvSpPr>
            <a:spLocks noGrp="1"/>
          </p:cNvSpPr>
          <p:nvPr>
            <p:ph type="sldNum" sz="quarter" idx="12"/>
          </p:nvPr>
        </p:nvSpPr>
        <p:spPr/>
        <p:txBody>
          <a:bodyPr/>
          <a:lstStyle/>
          <a:p>
            <a:pPr>
              <a:defRPr/>
            </a:pPr>
            <a:fld id="{C487EC9C-28F4-44BB-9C83-313754E2EF7D}" type="slidenum">
              <a:rPr lang="en-AU" smtClean="0"/>
              <a:pPr>
                <a:defRPr/>
              </a:pPr>
              <a:t>72</a:t>
            </a:fld>
            <a:endParaRPr lang="en-AU" dirty="0"/>
          </a:p>
        </p:txBody>
      </p:sp>
      <p:sp>
        <p:nvSpPr>
          <p:cNvPr id="5" name="Title 4"/>
          <p:cNvSpPr>
            <a:spLocks noGrp="1"/>
          </p:cNvSpPr>
          <p:nvPr>
            <p:ph type="title"/>
          </p:nvPr>
        </p:nvSpPr>
        <p:spPr/>
        <p:txBody>
          <a:bodyPr/>
          <a:lstStyle/>
          <a:p>
            <a:r>
              <a:rPr lang="en-AU" dirty="0" smtClean="0"/>
              <a:t>Mix Optimisation</a:t>
            </a:r>
            <a:endParaRPr lang="en-AU" dirty="0"/>
          </a:p>
        </p:txBody>
      </p:sp>
      <p:pic>
        <p:nvPicPr>
          <p:cNvPr id="1024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2788" y="3641725"/>
            <a:ext cx="4237037" cy="2646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p:cNvSpPr txBox="1"/>
          <p:nvPr/>
        </p:nvSpPr>
        <p:spPr>
          <a:xfrm>
            <a:off x="5493330" y="3810744"/>
            <a:ext cx="3015670" cy="2308324"/>
          </a:xfrm>
          <a:prstGeom prst="rect">
            <a:avLst/>
          </a:prstGeom>
          <a:noFill/>
        </p:spPr>
        <p:txBody>
          <a:bodyPr wrap="square" rtlCol="0">
            <a:spAutoFit/>
          </a:bodyPr>
          <a:lstStyle/>
          <a:p>
            <a:r>
              <a:rPr lang="en-AU" sz="2400" dirty="0" smtClean="0"/>
              <a:t>Particle charge is very important in  relation to the rapid setting and strength gain in high SCM Tec-Cement mixes. </a:t>
            </a:r>
            <a:endParaRPr lang="en-AU" sz="2400" dirty="0"/>
          </a:p>
        </p:txBody>
      </p:sp>
    </p:spTree>
    <p:extLst>
      <p:ext uri="{BB962C8B-B14F-4D97-AF65-F5344CB8AC3E}">
        <p14:creationId xmlns:p14="http://schemas.microsoft.com/office/powerpoint/2010/main" val="929800673"/>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AU" dirty="0"/>
              <a:t>New mineral composites incorporating waste </a:t>
            </a:r>
            <a:r>
              <a:rPr lang="en-AU" dirty="0" smtClean="0"/>
              <a:t>streams that add properties sought such as thermal flow resistance, fire resistances etc. are required.</a:t>
            </a:r>
          </a:p>
          <a:p>
            <a:pPr lvl="1"/>
            <a:r>
              <a:rPr lang="en-AU" dirty="0" smtClean="0"/>
              <a:t>Important in relation to reducing the lifetime energies of structures</a:t>
            </a:r>
          </a:p>
          <a:p>
            <a:pPr lvl="1"/>
            <a:r>
              <a:rPr lang="en-AU" dirty="0" smtClean="0"/>
              <a:t>Important in relation to adding value to waste streams facilitating their conversion to resources and reducing pollution</a:t>
            </a:r>
          </a:p>
          <a:p>
            <a:r>
              <a:rPr lang="en-AU" dirty="0" smtClean="0"/>
              <a:t>To allow this to be achieved prescription based standards need to be scrapped and relegated to the role of practice guides.</a:t>
            </a:r>
          </a:p>
          <a:p>
            <a:r>
              <a:rPr lang="en-AU" dirty="0" smtClean="0"/>
              <a:t>Broadly based performance criteria are essential. </a:t>
            </a:r>
          </a:p>
          <a:p>
            <a:endParaRPr lang="en-AU" dirty="0" smtClean="0"/>
          </a:p>
          <a:p>
            <a:endParaRPr lang="en-AU" dirty="0"/>
          </a:p>
        </p:txBody>
      </p:sp>
      <p:sp>
        <p:nvSpPr>
          <p:cNvPr id="3" name="Footer Placeholder 2"/>
          <p:cNvSpPr>
            <a:spLocks noGrp="1"/>
          </p:cNvSpPr>
          <p:nvPr>
            <p:ph type="ftr" sz="quarter" idx="11"/>
          </p:nvPr>
        </p:nvSpPr>
        <p:spPr/>
        <p:txBody>
          <a:bodyPr/>
          <a:lstStyle/>
          <a:p>
            <a:pPr>
              <a:defRPr/>
            </a:pPr>
            <a:r>
              <a:rPr lang="en-US" dirty="0" smtClean="0"/>
              <a:t>www.tececo.com  www.gaiaengineering.com</a:t>
            </a:r>
            <a:endParaRPr lang="en-AU" dirty="0"/>
          </a:p>
        </p:txBody>
      </p:sp>
      <p:sp>
        <p:nvSpPr>
          <p:cNvPr id="4" name="Slide Number Placeholder 3"/>
          <p:cNvSpPr>
            <a:spLocks noGrp="1"/>
          </p:cNvSpPr>
          <p:nvPr>
            <p:ph type="sldNum" sz="quarter" idx="12"/>
          </p:nvPr>
        </p:nvSpPr>
        <p:spPr/>
        <p:txBody>
          <a:bodyPr/>
          <a:lstStyle/>
          <a:p>
            <a:pPr>
              <a:defRPr/>
            </a:pPr>
            <a:fld id="{C487EC9C-28F4-44BB-9C83-313754E2EF7D}" type="slidenum">
              <a:rPr lang="en-AU" smtClean="0"/>
              <a:pPr>
                <a:defRPr/>
              </a:pPr>
              <a:t>73</a:t>
            </a:fld>
            <a:endParaRPr lang="en-AU" dirty="0"/>
          </a:p>
        </p:txBody>
      </p:sp>
      <p:sp>
        <p:nvSpPr>
          <p:cNvPr id="5" name="Title 4"/>
          <p:cNvSpPr>
            <a:spLocks noGrp="1"/>
          </p:cNvSpPr>
          <p:nvPr>
            <p:ph type="title"/>
          </p:nvPr>
        </p:nvSpPr>
        <p:spPr/>
        <p:txBody>
          <a:bodyPr/>
          <a:lstStyle/>
          <a:p>
            <a:r>
              <a:rPr lang="en-AU" sz="3600" dirty="0" smtClean="0"/>
              <a:t>Product Differentiation and Specialisation</a:t>
            </a:r>
            <a:endParaRPr lang="en-AU" sz="3600" dirty="0"/>
          </a:p>
        </p:txBody>
      </p:sp>
    </p:spTree>
    <p:extLst>
      <p:ext uri="{BB962C8B-B14F-4D97-AF65-F5344CB8AC3E}">
        <p14:creationId xmlns:p14="http://schemas.microsoft.com/office/powerpoint/2010/main" val="3067868211"/>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AU" dirty="0" smtClean="0"/>
              <a:t>In relation the sustainability more emphasis should be placed on aggregates as they comprise 80% of concrete.</a:t>
            </a:r>
          </a:p>
          <a:p>
            <a:r>
              <a:rPr lang="en-AU" dirty="0" smtClean="0"/>
              <a:t>A greater emphasis on properties not prescriptions.</a:t>
            </a:r>
          </a:p>
          <a:p>
            <a:r>
              <a:rPr lang="en-AU" dirty="0" smtClean="0"/>
              <a:t>A wider emphasis on the range of cementitious composites.</a:t>
            </a:r>
          </a:p>
          <a:p>
            <a:pPr lvl="1"/>
            <a:r>
              <a:rPr lang="en-AU" dirty="0" smtClean="0"/>
              <a:t>Addressing lifetime energy, sound insulation  and a wide range of other requirements other than just strength and thermal mass.</a:t>
            </a:r>
            <a:br>
              <a:rPr lang="en-AU" dirty="0" smtClean="0"/>
            </a:br>
            <a:endParaRPr lang="en-AU" dirty="0"/>
          </a:p>
        </p:txBody>
      </p:sp>
      <p:sp>
        <p:nvSpPr>
          <p:cNvPr id="3" name="Footer Placeholder 2"/>
          <p:cNvSpPr>
            <a:spLocks noGrp="1"/>
          </p:cNvSpPr>
          <p:nvPr>
            <p:ph type="ftr" sz="quarter" idx="11"/>
          </p:nvPr>
        </p:nvSpPr>
        <p:spPr/>
        <p:txBody>
          <a:bodyPr/>
          <a:lstStyle/>
          <a:p>
            <a:pPr>
              <a:defRPr/>
            </a:pPr>
            <a:r>
              <a:rPr lang="en-US" dirty="0" smtClean="0"/>
              <a:t>www.tececo.com  www.gaiaengineering.com</a:t>
            </a:r>
            <a:endParaRPr lang="en-AU" dirty="0"/>
          </a:p>
        </p:txBody>
      </p:sp>
      <p:sp>
        <p:nvSpPr>
          <p:cNvPr id="4" name="Slide Number Placeholder 3"/>
          <p:cNvSpPr>
            <a:spLocks noGrp="1"/>
          </p:cNvSpPr>
          <p:nvPr>
            <p:ph type="sldNum" sz="quarter" idx="12"/>
          </p:nvPr>
        </p:nvSpPr>
        <p:spPr/>
        <p:txBody>
          <a:bodyPr/>
          <a:lstStyle/>
          <a:p>
            <a:pPr>
              <a:defRPr/>
            </a:pPr>
            <a:fld id="{C487EC9C-28F4-44BB-9C83-313754E2EF7D}" type="slidenum">
              <a:rPr lang="en-AU" smtClean="0"/>
              <a:pPr>
                <a:defRPr/>
              </a:pPr>
              <a:t>74</a:t>
            </a:fld>
            <a:endParaRPr lang="en-AU" dirty="0"/>
          </a:p>
        </p:txBody>
      </p:sp>
      <p:sp>
        <p:nvSpPr>
          <p:cNvPr id="5" name="Title 4"/>
          <p:cNvSpPr>
            <a:spLocks noGrp="1"/>
          </p:cNvSpPr>
          <p:nvPr>
            <p:ph type="title"/>
          </p:nvPr>
        </p:nvSpPr>
        <p:spPr/>
        <p:txBody>
          <a:bodyPr/>
          <a:lstStyle/>
          <a:p>
            <a:r>
              <a:rPr lang="en-AU" dirty="0" smtClean="0"/>
              <a:t>Changing the Emphasis</a:t>
            </a:r>
            <a:endParaRPr lang="en-AU" dirty="0"/>
          </a:p>
        </p:txBody>
      </p:sp>
    </p:spTree>
    <p:extLst>
      <p:ext uri="{BB962C8B-B14F-4D97-AF65-F5344CB8AC3E}">
        <p14:creationId xmlns:p14="http://schemas.microsoft.com/office/powerpoint/2010/main" val="2603915778"/>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AU" dirty="0" smtClean="0"/>
              <a:t>Cost cutting business models will not get the industry to where it needs to go</a:t>
            </a:r>
          </a:p>
          <a:p>
            <a:r>
              <a:rPr lang="en-AU" b="1" dirty="0" smtClean="0"/>
              <a:t>Innovation based business models </a:t>
            </a:r>
            <a:r>
              <a:rPr lang="en-AU" dirty="0" smtClean="0"/>
              <a:t>and appropriate changes to standards are required.</a:t>
            </a:r>
          </a:p>
          <a:p>
            <a:endParaRPr lang="en-AU" dirty="0"/>
          </a:p>
        </p:txBody>
      </p:sp>
      <p:sp>
        <p:nvSpPr>
          <p:cNvPr id="3" name="Footer Placeholder 2"/>
          <p:cNvSpPr>
            <a:spLocks noGrp="1"/>
          </p:cNvSpPr>
          <p:nvPr>
            <p:ph type="ftr" sz="quarter" idx="11"/>
          </p:nvPr>
        </p:nvSpPr>
        <p:spPr/>
        <p:txBody>
          <a:bodyPr/>
          <a:lstStyle/>
          <a:p>
            <a:pPr>
              <a:defRPr/>
            </a:pPr>
            <a:r>
              <a:rPr lang="en-US" dirty="0" smtClean="0"/>
              <a:t>www.tececo.com  www.gaiaengineering.com</a:t>
            </a:r>
            <a:endParaRPr lang="en-AU" dirty="0"/>
          </a:p>
        </p:txBody>
      </p:sp>
      <p:sp>
        <p:nvSpPr>
          <p:cNvPr id="4" name="Slide Number Placeholder 3"/>
          <p:cNvSpPr>
            <a:spLocks noGrp="1"/>
          </p:cNvSpPr>
          <p:nvPr>
            <p:ph type="sldNum" sz="quarter" idx="12"/>
          </p:nvPr>
        </p:nvSpPr>
        <p:spPr/>
        <p:txBody>
          <a:bodyPr/>
          <a:lstStyle/>
          <a:p>
            <a:pPr>
              <a:defRPr/>
            </a:pPr>
            <a:fld id="{C487EC9C-28F4-44BB-9C83-313754E2EF7D}" type="slidenum">
              <a:rPr lang="en-AU" smtClean="0"/>
              <a:pPr>
                <a:defRPr/>
              </a:pPr>
              <a:t>75</a:t>
            </a:fld>
            <a:endParaRPr lang="en-AU" dirty="0"/>
          </a:p>
        </p:txBody>
      </p:sp>
      <p:sp>
        <p:nvSpPr>
          <p:cNvPr id="5" name="Title 4"/>
          <p:cNvSpPr>
            <a:spLocks noGrp="1"/>
          </p:cNvSpPr>
          <p:nvPr>
            <p:ph type="title"/>
          </p:nvPr>
        </p:nvSpPr>
        <p:spPr/>
        <p:txBody>
          <a:bodyPr/>
          <a:lstStyle/>
          <a:p>
            <a:r>
              <a:rPr lang="en-AU" dirty="0" smtClean="0"/>
              <a:t>The Right Business Models</a:t>
            </a:r>
            <a:endParaRPr lang="en-AU" dirty="0"/>
          </a:p>
        </p:txBody>
      </p:sp>
      <p:pic>
        <p:nvPicPr>
          <p:cNvPr id="6" name="Picture 5"/>
          <p:cNvPicPr/>
          <p:nvPr/>
        </p:nvPicPr>
        <p:blipFill>
          <a:blip r:embed="rId3">
            <a:extLst>
              <a:ext uri="{28A0092B-C50C-407E-A947-70E740481C1C}">
                <a14:useLocalDpi xmlns:a14="http://schemas.microsoft.com/office/drawing/2010/main" val="0"/>
              </a:ext>
            </a:extLst>
          </a:blip>
          <a:srcRect/>
          <a:stretch>
            <a:fillRect/>
          </a:stretch>
        </p:blipFill>
        <p:spPr bwMode="auto">
          <a:xfrm>
            <a:off x="708022" y="2827654"/>
            <a:ext cx="7623175" cy="3090545"/>
          </a:xfrm>
          <a:prstGeom prst="rect">
            <a:avLst/>
          </a:prstGeom>
          <a:noFill/>
          <a:ln>
            <a:noFill/>
          </a:ln>
          <a:extLst/>
        </p:spPr>
      </p:pic>
      <p:sp>
        <p:nvSpPr>
          <p:cNvPr id="7" name="TextBox 6"/>
          <p:cNvSpPr txBox="1"/>
          <p:nvPr/>
        </p:nvSpPr>
        <p:spPr>
          <a:xfrm>
            <a:off x="847724" y="5918199"/>
            <a:ext cx="6940874" cy="400110"/>
          </a:xfrm>
          <a:prstGeom prst="rect">
            <a:avLst/>
          </a:prstGeom>
          <a:noFill/>
        </p:spPr>
        <p:txBody>
          <a:bodyPr wrap="none" rtlCol="0">
            <a:spAutoFit/>
          </a:bodyPr>
          <a:lstStyle/>
          <a:p>
            <a:r>
              <a:rPr lang="en-AU" sz="2000" dirty="0"/>
              <a:t>Increases in Business Performance by Innovation status 2008 – 9 </a:t>
            </a:r>
          </a:p>
        </p:txBody>
      </p:sp>
    </p:spTree>
    <p:extLst>
      <p:ext uri="{BB962C8B-B14F-4D97-AF65-F5344CB8AC3E}">
        <p14:creationId xmlns:p14="http://schemas.microsoft.com/office/powerpoint/2010/main" val="1748937224"/>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049" y="-1"/>
            <a:ext cx="8707008" cy="1262743"/>
          </a:xfrm>
        </p:spPr>
        <p:txBody>
          <a:bodyPr/>
          <a:lstStyle/>
          <a:p>
            <a:r>
              <a:rPr lang="en-AU" dirty="0" smtClean="0"/>
              <a:t>Cost rather than Profit Based</a:t>
            </a:r>
            <a:br>
              <a:rPr lang="en-AU" dirty="0" smtClean="0"/>
            </a:br>
            <a:r>
              <a:rPr lang="en-AU" dirty="0" smtClean="0"/>
              <a:t>Business Models</a:t>
            </a:r>
            <a:endParaRPr lang="en-AU" dirty="0"/>
          </a:p>
        </p:txBody>
      </p:sp>
      <p:sp>
        <p:nvSpPr>
          <p:cNvPr id="3" name="Content Placeholder 2"/>
          <p:cNvSpPr>
            <a:spLocks noGrp="1"/>
          </p:cNvSpPr>
          <p:nvPr>
            <p:ph idx="1"/>
          </p:nvPr>
        </p:nvSpPr>
        <p:spPr>
          <a:xfrm>
            <a:off x="272143" y="1311933"/>
            <a:ext cx="8654143" cy="2887536"/>
          </a:xfrm>
        </p:spPr>
        <p:txBody>
          <a:bodyPr/>
          <a:lstStyle/>
          <a:p>
            <a:r>
              <a:rPr lang="en-US" dirty="0" smtClean="0"/>
              <a:t>Most corporations in the concrete industry have business model that relies on significant turnover and cost cutting to deliver profit.</a:t>
            </a:r>
          </a:p>
          <a:p>
            <a:pPr lvl="1"/>
            <a:r>
              <a:rPr lang="en-US" dirty="0" smtClean="0"/>
              <a:t>Research and development budgets that deliver innovations and potentially more profitable product are generally small.</a:t>
            </a:r>
          </a:p>
          <a:p>
            <a:pPr lvl="1"/>
            <a:r>
              <a:rPr lang="en-US" dirty="0"/>
              <a:t>A focus on cost instead of cost </a:t>
            </a:r>
            <a:r>
              <a:rPr lang="en-US" dirty="0" smtClean="0"/>
              <a:t>effective.</a:t>
            </a:r>
            <a:endParaRPr lang="en-US" dirty="0"/>
          </a:p>
          <a:p>
            <a:pPr lvl="1"/>
            <a:endParaRPr lang="en-US" dirty="0" smtClean="0"/>
          </a:p>
          <a:p>
            <a:endParaRPr lang="en-US" dirty="0" smtClean="0"/>
          </a:p>
          <a:p>
            <a:endParaRPr lang="en-US" dirty="0" smtClean="0"/>
          </a:p>
          <a:p>
            <a:endParaRPr lang="en-AU" dirty="0"/>
          </a:p>
        </p:txBody>
      </p:sp>
      <p:sp>
        <p:nvSpPr>
          <p:cNvPr id="4" name="Slide Number Placeholder 3"/>
          <p:cNvSpPr>
            <a:spLocks noGrp="1"/>
          </p:cNvSpPr>
          <p:nvPr>
            <p:ph type="sldNum" sz="quarter" idx="12"/>
          </p:nvPr>
        </p:nvSpPr>
        <p:spPr/>
        <p:txBody>
          <a:bodyPr/>
          <a:lstStyle/>
          <a:p>
            <a:pPr>
              <a:defRPr/>
            </a:pPr>
            <a:fld id="{C487EC9C-28F4-44BB-9C83-313754E2EF7D}" type="slidenum">
              <a:rPr lang="en-AU" smtClean="0"/>
              <a:pPr>
                <a:defRPr/>
              </a:pPr>
              <a:t>76</a:t>
            </a:fld>
            <a:endParaRPr lang="en-AU" dirty="0"/>
          </a:p>
        </p:txBody>
      </p:sp>
      <p:sp>
        <p:nvSpPr>
          <p:cNvPr id="8" name="Footer Placeholder 7"/>
          <p:cNvSpPr>
            <a:spLocks noGrp="1"/>
          </p:cNvSpPr>
          <p:nvPr>
            <p:ph type="ftr" sz="quarter" idx="11"/>
          </p:nvPr>
        </p:nvSpPr>
        <p:spPr/>
        <p:txBody>
          <a:bodyPr/>
          <a:lstStyle/>
          <a:p>
            <a:pPr>
              <a:defRPr/>
            </a:pPr>
            <a:r>
              <a:rPr lang="en-US" dirty="0" smtClean="0"/>
              <a:t>www.tececo.com  www.gaiaengineering.com</a:t>
            </a:r>
            <a:endParaRPr lang="en-AU" dirty="0"/>
          </a:p>
        </p:txBody>
      </p:sp>
      <p:sp>
        <p:nvSpPr>
          <p:cNvPr id="9" name="TextBox 8"/>
          <p:cNvSpPr txBox="1"/>
          <p:nvPr/>
        </p:nvSpPr>
        <p:spPr>
          <a:xfrm>
            <a:off x="772886" y="4267200"/>
            <a:ext cx="7445563" cy="1200329"/>
          </a:xfrm>
          <a:prstGeom prst="rect">
            <a:avLst/>
          </a:prstGeom>
          <a:solidFill>
            <a:srgbClr val="92D050"/>
          </a:solidFill>
          <a:ln>
            <a:solidFill>
              <a:schemeClr val="tx1"/>
            </a:solidFill>
          </a:ln>
        </p:spPr>
        <p:txBody>
          <a:bodyPr wrap="square" rtlCol="0">
            <a:spAutoFit/>
          </a:bodyPr>
          <a:lstStyle/>
          <a:p>
            <a:r>
              <a:rPr lang="en-US" dirty="0" smtClean="0"/>
              <a:t>If the industry believe in “cutting edge” research then they are going to have to practice what they preach and support innovation.</a:t>
            </a:r>
          </a:p>
          <a:p>
            <a:endParaRPr lang="en-US" dirty="0"/>
          </a:p>
          <a:p>
            <a:r>
              <a:rPr lang="en-US" dirty="0" smtClean="0"/>
              <a:t>In Australia there is now benchmark support for R &amp; D and commercialisation</a:t>
            </a:r>
            <a:endParaRPr lang="en-AU" dirty="0"/>
          </a:p>
        </p:txBody>
      </p:sp>
    </p:spTree>
    <p:extLst>
      <p:ext uri="{BB962C8B-B14F-4D97-AF65-F5344CB8AC3E}">
        <p14:creationId xmlns:p14="http://schemas.microsoft.com/office/powerpoint/2010/main" val="3428223283"/>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048" y="0"/>
            <a:ext cx="8902951" cy="1001486"/>
          </a:xfrm>
        </p:spPr>
        <p:txBody>
          <a:bodyPr/>
          <a:lstStyle/>
          <a:p>
            <a:r>
              <a:rPr lang="en-US" sz="3600" dirty="0" smtClean="0"/>
              <a:t>Examples of Other Huge Change Opportunities</a:t>
            </a:r>
            <a:endParaRPr lang="en-AU" sz="3600" dirty="0"/>
          </a:p>
        </p:txBody>
      </p:sp>
      <p:sp>
        <p:nvSpPr>
          <p:cNvPr id="3" name="Content Placeholder 2"/>
          <p:cNvSpPr>
            <a:spLocks noGrp="1"/>
          </p:cNvSpPr>
          <p:nvPr>
            <p:ph idx="1"/>
          </p:nvPr>
        </p:nvSpPr>
        <p:spPr>
          <a:xfrm>
            <a:off x="283432" y="803929"/>
            <a:ext cx="8770257" cy="5366657"/>
          </a:xfrm>
        </p:spPr>
        <p:txBody>
          <a:bodyPr/>
          <a:lstStyle/>
          <a:p>
            <a:r>
              <a:rPr lang="en-US" sz="2000" dirty="0" smtClean="0"/>
              <a:t>A wide variety of possible end uses with higher potential margins for which current solutions are sub-optimal.</a:t>
            </a:r>
          </a:p>
          <a:p>
            <a:pPr lvl="1"/>
            <a:r>
              <a:rPr lang="en-US" sz="1800" dirty="0" smtClean="0"/>
              <a:t>E.g. Addressing properties affecting lifetime energy.</a:t>
            </a:r>
          </a:p>
          <a:p>
            <a:pPr lvl="2"/>
            <a:r>
              <a:rPr lang="en-US" sz="1600" dirty="0" smtClean="0"/>
              <a:t>E.g. Mineral composites with higher “R” value viz.</a:t>
            </a:r>
          </a:p>
          <a:p>
            <a:pPr lvl="2"/>
            <a:r>
              <a:rPr lang="en-US" sz="1600" dirty="0" smtClean="0"/>
              <a:t>Boards made with mineral binders  &amp; wastes - </a:t>
            </a:r>
            <a:r>
              <a:rPr lang="en-US" b="1" dirty="0" smtClean="0"/>
              <a:t>“MgO boards”</a:t>
            </a:r>
          </a:p>
          <a:p>
            <a:pPr lvl="2"/>
            <a:r>
              <a:rPr lang="en-US" sz="1600" dirty="0" smtClean="0"/>
              <a:t>Exterior structural panels with insulating properties</a:t>
            </a:r>
          </a:p>
          <a:p>
            <a:r>
              <a:rPr lang="en-US" sz="2000" dirty="0" smtClean="0"/>
              <a:t>Huge opportunities for reducing the cost base and improving the properties of concretes by focusing on the process by which they are made and what they are made with.</a:t>
            </a:r>
          </a:p>
          <a:p>
            <a:pPr lvl="1"/>
            <a:r>
              <a:rPr lang="en-US" sz="1800" dirty="0" smtClean="0"/>
              <a:t>A few tweaks to the formulations</a:t>
            </a:r>
          </a:p>
          <a:p>
            <a:pPr lvl="1"/>
            <a:r>
              <a:rPr lang="en-US" sz="1800" dirty="0" smtClean="0"/>
              <a:t>Major changes to the process and some</a:t>
            </a:r>
          </a:p>
          <a:p>
            <a:pPr lvl="1"/>
            <a:r>
              <a:rPr lang="en-US" sz="1800" dirty="0" smtClean="0"/>
              <a:t>Lateral thinking in relation to aggregates =&gt; Synthetic carbonate aggregate.</a:t>
            </a:r>
          </a:p>
          <a:p>
            <a:pPr lvl="1"/>
            <a:endParaRPr lang="en-US" sz="1800" dirty="0" smtClean="0"/>
          </a:p>
          <a:p>
            <a:pPr lvl="1"/>
            <a:endParaRPr lang="en-US" sz="1800" dirty="0" smtClean="0"/>
          </a:p>
          <a:p>
            <a:r>
              <a:rPr lang="en-US" sz="2000" dirty="0" smtClean="0"/>
              <a:t>De-materialization through design (Reductions in Kg CO</a:t>
            </a:r>
            <a:r>
              <a:rPr lang="en-US" sz="2000" baseline="-25000" dirty="0" smtClean="0"/>
              <a:t>2</a:t>
            </a:r>
            <a:r>
              <a:rPr lang="en-US" sz="2000" baseline="30000" dirty="0" smtClean="0"/>
              <a:t>-e</a:t>
            </a:r>
            <a:r>
              <a:rPr lang="en-US" sz="2000" dirty="0" smtClean="0"/>
              <a:t>/Mpa)</a:t>
            </a:r>
            <a:r>
              <a:rPr lang="en-US" sz="2000" baseline="30000" dirty="0" smtClean="0"/>
              <a:t>7</a:t>
            </a:r>
            <a:endParaRPr lang="en-US" sz="2000" dirty="0" smtClean="0"/>
          </a:p>
          <a:p>
            <a:r>
              <a:rPr lang="en-US" sz="2000" dirty="0" smtClean="0"/>
              <a:t>Improvements in durability.  Missing from the current analyses for sustainability</a:t>
            </a:r>
          </a:p>
        </p:txBody>
      </p:sp>
      <p:sp>
        <p:nvSpPr>
          <p:cNvPr id="4" name="Slide Number Placeholder 3"/>
          <p:cNvSpPr>
            <a:spLocks noGrp="1"/>
          </p:cNvSpPr>
          <p:nvPr>
            <p:ph type="sldNum" sz="quarter" idx="12"/>
          </p:nvPr>
        </p:nvSpPr>
        <p:spPr/>
        <p:txBody>
          <a:bodyPr/>
          <a:lstStyle/>
          <a:p>
            <a:pPr>
              <a:defRPr/>
            </a:pPr>
            <a:fld id="{C487EC9C-28F4-44BB-9C83-313754E2EF7D}" type="slidenum">
              <a:rPr lang="en-AU" smtClean="0"/>
              <a:pPr>
                <a:defRPr/>
              </a:pPr>
              <a:t>77</a:t>
            </a:fld>
            <a:endParaRPr lang="en-AU" dirty="0"/>
          </a:p>
        </p:txBody>
      </p:sp>
      <p:sp>
        <p:nvSpPr>
          <p:cNvPr id="9" name="Footer Placeholder 8"/>
          <p:cNvSpPr>
            <a:spLocks noGrp="1"/>
          </p:cNvSpPr>
          <p:nvPr>
            <p:ph type="ftr" sz="quarter" idx="11"/>
          </p:nvPr>
        </p:nvSpPr>
        <p:spPr/>
        <p:txBody>
          <a:bodyPr/>
          <a:lstStyle/>
          <a:p>
            <a:pPr>
              <a:defRPr/>
            </a:pPr>
            <a:r>
              <a:rPr lang="en-US" dirty="0" smtClean="0"/>
              <a:t>www.tececo.com  www.gaiaengineering.com</a:t>
            </a:r>
            <a:endParaRPr lang="en-AU" dirty="0"/>
          </a:p>
        </p:txBody>
      </p:sp>
      <p:sp>
        <p:nvSpPr>
          <p:cNvPr id="10" name="TextBox 9"/>
          <p:cNvSpPr txBox="1"/>
          <p:nvPr/>
        </p:nvSpPr>
        <p:spPr>
          <a:xfrm>
            <a:off x="1604231" y="4896295"/>
            <a:ext cx="5921830" cy="369332"/>
          </a:xfrm>
          <a:prstGeom prst="rect">
            <a:avLst/>
          </a:prstGeom>
          <a:solidFill>
            <a:srgbClr val="92D050"/>
          </a:solidFill>
          <a:ln>
            <a:solidFill>
              <a:schemeClr val="tx1"/>
            </a:solidFill>
          </a:ln>
        </p:spPr>
        <p:txBody>
          <a:bodyPr wrap="square" rtlCol="0">
            <a:spAutoFit/>
          </a:bodyPr>
          <a:lstStyle/>
          <a:p>
            <a:r>
              <a:rPr lang="en-US" dirty="0" smtClean="0"/>
              <a:t>See Part 2 for the ramifications of using reactive MgO</a:t>
            </a:r>
            <a:endParaRPr lang="en-AU" dirty="0"/>
          </a:p>
        </p:txBody>
      </p:sp>
      <p:sp>
        <p:nvSpPr>
          <p:cNvPr id="5" name="TextBox 4"/>
          <p:cNvSpPr txBox="1"/>
          <p:nvPr/>
        </p:nvSpPr>
        <p:spPr>
          <a:xfrm>
            <a:off x="737938" y="6158027"/>
            <a:ext cx="6246582" cy="276999"/>
          </a:xfrm>
          <a:prstGeom prst="rect">
            <a:avLst/>
          </a:prstGeom>
          <a:noFill/>
        </p:spPr>
        <p:txBody>
          <a:bodyPr wrap="none" rtlCol="0">
            <a:spAutoFit/>
          </a:bodyPr>
          <a:lstStyle/>
          <a:p>
            <a:r>
              <a:rPr lang="en-AU" sz="1200" baseline="30000" dirty="0" smtClean="0"/>
              <a:t>7</a:t>
            </a:r>
            <a:r>
              <a:rPr lang="en-AU" sz="1200" dirty="0" smtClean="0"/>
              <a:t> Wallenvik</a:t>
            </a:r>
            <a:r>
              <a:rPr lang="en-AU" sz="1200" dirty="0"/>
              <a:t>, Olafur, Carbon Footprint of High Performance Versus Conventional Vibrated Concrete</a:t>
            </a:r>
          </a:p>
        </p:txBody>
      </p:sp>
    </p:spTree>
    <p:extLst>
      <p:ext uri="{BB962C8B-B14F-4D97-AF65-F5344CB8AC3E}">
        <p14:creationId xmlns:p14="http://schemas.microsoft.com/office/powerpoint/2010/main" val="2843320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10"/>
                                        </p:tgtEl>
                                      </p:cBhvr>
                                    </p:animEffect>
                                    <p:animScale>
                                      <p:cBhvr>
                                        <p:cTn id="7" dur="250" autoRev="1" fill="hold"/>
                                        <p:tgtEl>
                                          <p:spTgt spid="10"/>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26" presetClass="emph" presetSubtype="0" fill="hold" grpId="1" nodeType="clickEffect">
                                  <p:stCondLst>
                                    <p:cond delay="0"/>
                                  </p:stCondLst>
                                  <p:childTnLst>
                                    <p:animEffect transition="out" filter="fade">
                                      <p:cBhvr>
                                        <p:cTn id="11" dur="500" tmFilter="0, 0; .2, .5; .8, .5; 1, 0"/>
                                        <p:tgtEl>
                                          <p:spTgt spid="10"/>
                                        </p:tgtEl>
                                      </p:cBhvr>
                                    </p:animEffect>
                                    <p:animScale>
                                      <p:cBhvr>
                                        <p:cTn id="12" dur="250" autoRev="1" fill="hold"/>
                                        <p:tgtEl>
                                          <p:spTgt spid="10"/>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049" y="0"/>
            <a:ext cx="8707008" cy="1117600"/>
          </a:xfrm>
        </p:spPr>
        <p:txBody>
          <a:bodyPr/>
          <a:lstStyle/>
          <a:p>
            <a:r>
              <a:rPr lang="en-US" dirty="0" smtClean="0"/>
              <a:t>Innovation – Turning Buildings the Right Way Out</a:t>
            </a:r>
            <a:endParaRPr lang="en-AU" dirty="0"/>
          </a:p>
        </p:txBody>
      </p:sp>
      <p:sp>
        <p:nvSpPr>
          <p:cNvPr id="4" name="Footer Placeholder 3"/>
          <p:cNvSpPr>
            <a:spLocks noGrp="1"/>
          </p:cNvSpPr>
          <p:nvPr>
            <p:ph type="ftr" sz="quarter" idx="11"/>
          </p:nvPr>
        </p:nvSpPr>
        <p:spPr/>
        <p:txBody>
          <a:bodyPr/>
          <a:lstStyle/>
          <a:p>
            <a:pPr>
              <a:defRPr/>
            </a:pPr>
            <a:r>
              <a:rPr lang="en-US" dirty="0" smtClean="0"/>
              <a:t>www.tececo.com  www.gaiaengineering.com</a:t>
            </a:r>
            <a:endParaRPr lang="en-AU" dirty="0"/>
          </a:p>
        </p:txBody>
      </p:sp>
      <p:sp>
        <p:nvSpPr>
          <p:cNvPr id="5" name="Slide Number Placeholder 4"/>
          <p:cNvSpPr>
            <a:spLocks noGrp="1"/>
          </p:cNvSpPr>
          <p:nvPr>
            <p:ph type="sldNum" sz="quarter" idx="12"/>
          </p:nvPr>
        </p:nvSpPr>
        <p:spPr/>
        <p:txBody>
          <a:bodyPr/>
          <a:lstStyle/>
          <a:p>
            <a:pPr>
              <a:defRPr/>
            </a:pPr>
            <a:fld id="{C487EC9C-28F4-44BB-9C83-313754E2EF7D}" type="slidenum">
              <a:rPr lang="en-AU" smtClean="0"/>
              <a:pPr>
                <a:defRPr/>
              </a:pPr>
              <a:t>78</a:t>
            </a:fld>
            <a:endParaRPr lang="en-AU" dirty="0"/>
          </a:p>
        </p:txBody>
      </p:sp>
      <p:grpSp>
        <p:nvGrpSpPr>
          <p:cNvPr id="40" name="Group 39"/>
          <p:cNvGrpSpPr/>
          <p:nvPr/>
        </p:nvGrpSpPr>
        <p:grpSpPr>
          <a:xfrm>
            <a:off x="656347" y="1005371"/>
            <a:ext cx="3515162" cy="4005945"/>
            <a:chOff x="327486" y="1458686"/>
            <a:chExt cx="3515162" cy="4005945"/>
          </a:xfrm>
        </p:grpSpPr>
        <p:grpSp>
          <p:nvGrpSpPr>
            <p:cNvPr id="12" name="Group 11"/>
            <p:cNvGrpSpPr/>
            <p:nvPr/>
          </p:nvGrpSpPr>
          <p:grpSpPr>
            <a:xfrm rot="10800000">
              <a:off x="3102427" y="2198911"/>
              <a:ext cx="364670" cy="2797632"/>
              <a:chOff x="1110343" y="2231571"/>
              <a:chExt cx="255813" cy="2503715"/>
            </a:xfrm>
          </p:grpSpPr>
          <p:sp>
            <p:nvSpPr>
              <p:cNvPr id="8" name="Rectangle 7"/>
              <p:cNvSpPr/>
              <p:nvPr/>
            </p:nvSpPr>
            <p:spPr>
              <a:xfrm>
                <a:off x="1110343" y="2231571"/>
                <a:ext cx="97971" cy="2503715"/>
              </a:xfrm>
              <a:prstGeom prst="rect">
                <a:avLst/>
              </a:prstGeom>
              <a:blipFill>
                <a:blip r:embed="rId3"/>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9" name="Rectangle 8"/>
              <p:cNvSpPr/>
              <p:nvPr/>
            </p:nvSpPr>
            <p:spPr>
              <a:xfrm>
                <a:off x="1268185" y="2231571"/>
                <a:ext cx="97971" cy="2503715"/>
              </a:xfrm>
              <a:prstGeom prst="rect">
                <a:avLst/>
              </a:prstGeom>
              <a:blipFill>
                <a:blip r:embed="rId4"/>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dirty="0"/>
              </a:p>
            </p:txBody>
          </p:sp>
        </p:grpSp>
        <p:grpSp>
          <p:nvGrpSpPr>
            <p:cNvPr id="13" name="Group 12"/>
            <p:cNvGrpSpPr/>
            <p:nvPr/>
          </p:nvGrpSpPr>
          <p:grpSpPr>
            <a:xfrm>
              <a:off x="679490" y="2198911"/>
              <a:ext cx="364670" cy="2808518"/>
              <a:chOff x="1110343" y="2231571"/>
              <a:chExt cx="255813" cy="2503715"/>
            </a:xfrm>
          </p:grpSpPr>
          <p:sp>
            <p:nvSpPr>
              <p:cNvPr id="14" name="Rectangle 13"/>
              <p:cNvSpPr/>
              <p:nvPr/>
            </p:nvSpPr>
            <p:spPr>
              <a:xfrm>
                <a:off x="1110343" y="2231571"/>
                <a:ext cx="97971" cy="2503715"/>
              </a:xfrm>
              <a:prstGeom prst="rect">
                <a:avLst/>
              </a:prstGeom>
              <a:blipFill>
                <a:blip r:embed="rId3"/>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15" name="Rectangle 14"/>
              <p:cNvSpPr/>
              <p:nvPr/>
            </p:nvSpPr>
            <p:spPr>
              <a:xfrm>
                <a:off x="1268185" y="2231571"/>
                <a:ext cx="97971" cy="2503715"/>
              </a:xfrm>
              <a:prstGeom prst="rect">
                <a:avLst/>
              </a:prstGeom>
              <a:blipFill>
                <a:blip r:embed="rId4"/>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dirty="0"/>
              </a:p>
            </p:txBody>
          </p:sp>
        </p:grpSp>
        <p:sp>
          <p:nvSpPr>
            <p:cNvPr id="16" name="Rectangle 15"/>
            <p:cNvSpPr/>
            <p:nvPr/>
          </p:nvSpPr>
          <p:spPr>
            <a:xfrm rot="16200000">
              <a:off x="1961746" y="3731542"/>
              <a:ext cx="222230" cy="2786742"/>
            </a:xfrm>
            <a:prstGeom prst="rect">
              <a:avLst/>
            </a:prstGeom>
            <a:blipFill>
              <a:blip r:embed="rId3"/>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18" name="Rectangle 17"/>
            <p:cNvSpPr/>
            <p:nvPr/>
          </p:nvSpPr>
          <p:spPr>
            <a:xfrm rot="16200000">
              <a:off x="751141" y="5170745"/>
              <a:ext cx="222230" cy="365539"/>
            </a:xfrm>
            <a:prstGeom prst="rect">
              <a:avLst/>
            </a:prstGeom>
            <a:blipFill>
              <a:blip r:embed="rId3"/>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19" name="Rectangle 18"/>
            <p:cNvSpPr/>
            <p:nvPr/>
          </p:nvSpPr>
          <p:spPr>
            <a:xfrm rot="16200000">
              <a:off x="3172348" y="5170746"/>
              <a:ext cx="222230" cy="365539"/>
            </a:xfrm>
            <a:prstGeom prst="rect">
              <a:avLst/>
            </a:prstGeom>
            <a:blipFill>
              <a:blip r:embed="rId3"/>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20" name="Rectangle 19"/>
            <p:cNvSpPr/>
            <p:nvPr/>
          </p:nvSpPr>
          <p:spPr>
            <a:xfrm rot="16200000">
              <a:off x="3173926" y="5065972"/>
              <a:ext cx="228602" cy="346484"/>
            </a:xfrm>
            <a:prstGeom prst="rect">
              <a:avLst/>
            </a:prstGeom>
            <a:blipFill>
              <a:blip r:embed="rId3"/>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22" name="Rectangle 21"/>
            <p:cNvSpPr/>
            <p:nvPr/>
          </p:nvSpPr>
          <p:spPr>
            <a:xfrm rot="16200000">
              <a:off x="752718" y="5061671"/>
              <a:ext cx="228602" cy="346484"/>
            </a:xfrm>
            <a:prstGeom prst="rect">
              <a:avLst/>
            </a:prstGeom>
            <a:blipFill>
              <a:blip r:embed="rId3"/>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24" name="Isosceles Triangle 23"/>
            <p:cNvSpPr/>
            <p:nvPr/>
          </p:nvSpPr>
          <p:spPr>
            <a:xfrm>
              <a:off x="327486" y="1458686"/>
              <a:ext cx="3515162" cy="740230"/>
            </a:xfrm>
            <a:prstGeom prst="triangle">
              <a:avLst/>
            </a:prstGeom>
            <a:solidFill>
              <a:srgbClr val="FF33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dirty="0"/>
            </a:p>
          </p:txBody>
        </p:sp>
      </p:grpSp>
      <p:grpSp>
        <p:nvGrpSpPr>
          <p:cNvPr id="41" name="Group 40"/>
          <p:cNvGrpSpPr/>
          <p:nvPr/>
        </p:nvGrpSpPr>
        <p:grpSpPr>
          <a:xfrm>
            <a:off x="5061626" y="997345"/>
            <a:ext cx="3515162" cy="4005945"/>
            <a:chOff x="5149857" y="1458681"/>
            <a:chExt cx="3515162" cy="4005945"/>
          </a:xfrm>
        </p:grpSpPr>
        <p:grpSp>
          <p:nvGrpSpPr>
            <p:cNvPr id="27" name="Group 26"/>
            <p:cNvGrpSpPr/>
            <p:nvPr/>
          </p:nvGrpSpPr>
          <p:grpSpPr>
            <a:xfrm>
              <a:off x="7924798" y="2198911"/>
              <a:ext cx="364670" cy="2797627"/>
              <a:chOff x="1110343" y="2231571"/>
              <a:chExt cx="255813" cy="2503715"/>
            </a:xfrm>
          </p:grpSpPr>
          <p:sp>
            <p:nvSpPr>
              <p:cNvPr id="37" name="Rectangle 36"/>
              <p:cNvSpPr/>
              <p:nvPr/>
            </p:nvSpPr>
            <p:spPr>
              <a:xfrm>
                <a:off x="1110343" y="2231571"/>
                <a:ext cx="97971" cy="2503715"/>
              </a:xfrm>
              <a:prstGeom prst="rect">
                <a:avLst/>
              </a:prstGeom>
              <a:blipFill>
                <a:blip r:embed="rId3"/>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38" name="Rectangle 37"/>
              <p:cNvSpPr/>
              <p:nvPr/>
            </p:nvSpPr>
            <p:spPr>
              <a:xfrm>
                <a:off x="1268185" y="2231571"/>
                <a:ext cx="97971" cy="2503715"/>
              </a:xfrm>
              <a:prstGeom prst="rect">
                <a:avLst/>
              </a:prstGeom>
              <a:blipFill>
                <a:blip r:embed="rId5"/>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dirty="0"/>
              </a:p>
            </p:txBody>
          </p:sp>
        </p:grpSp>
        <p:grpSp>
          <p:nvGrpSpPr>
            <p:cNvPr id="28" name="Group 27"/>
            <p:cNvGrpSpPr/>
            <p:nvPr/>
          </p:nvGrpSpPr>
          <p:grpSpPr>
            <a:xfrm rot="10800000">
              <a:off x="5501861" y="2198911"/>
              <a:ext cx="364670" cy="2808513"/>
              <a:chOff x="1110343" y="2231571"/>
              <a:chExt cx="255813" cy="2503715"/>
            </a:xfrm>
          </p:grpSpPr>
          <p:sp>
            <p:nvSpPr>
              <p:cNvPr id="35" name="Rectangle 34"/>
              <p:cNvSpPr/>
              <p:nvPr/>
            </p:nvSpPr>
            <p:spPr>
              <a:xfrm>
                <a:off x="1110343" y="2231571"/>
                <a:ext cx="97971" cy="2503715"/>
              </a:xfrm>
              <a:prstGeom prst="rect">
                <a:avLst/>
              </a:prstGeom>
              <a:blipFill>
                <a:blip r:embed="rId3"/>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36" name="Rectangle 35"/>
              <p:cNvSpPr/>
              <p:nvPr/>
            </p:nvSpPr>
            <p:spPr>
              <a:xfrm>
                <a:off x="1268185" y="2231571"/>
                <a:ext cx="97971" cy="2503715"/>
              </a:xfrm>
              <a:prstGeom prst="rect">
                <a:avLst/>
              </a:prstGeom>
              <a:blipFill>
                <a:blip r:embed="rId5"/>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dirty="0"/>
              </a:p>
            </p:txBody>
          </p:sp>
        </p:grpSp>
        <p:sp>
          <p:nvSpPr>
            <p:cNvPr id="29" name="Rectangle 28"/>
            <p:cNvSpPr/>
            <p:nvPr/>
          </p:nvSpPr>
          <p:spPr>
            <a:xfrm rot="16200000">
              <a:off x="6784117" y="3731537"/>
              <a:ext cx="222230" cy="2786742"/>
            </a:xfrm>
            <a:prstGeom prst="rect">
              <a:avLst/>
            </a:prstGeom>
            <a:blipFill>
              <a:blip r:embed="rId3"/>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30" name="Rectangle 29"/>
            <p:cNvSpPr/>
            <p:nvPr/>
          </p:nvSpPr>
          <p:spPr>
            <a:xfrm rot="16200000">
              <a:off x="5573512" y="5170740"/>
              <a:ext cx="222230" cy="365539"/>
            </a:xfrm>
            <a:prstGeom prst="rect">
              <a:avLst/>
            </a:prstGeom>
            <a:blipFill>
              <a:blip r:embed="rId3"/>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31" name="Rectangle 30"/>
            <p:cNvSpPr/>
            <p:nvPr/>
          </p:nvSpPr>
          <p:spPr>
            <a:xfrm rot="16200000">
              <a:off x="7994719" y="5170741"/>
              <a:ext cx="222230" cy="365539"/>
            </a:xfrm>
            <a:prstGeom prst="rect">
              <a:avLst/>
            </a:prstGeom>
            <a:blipFill>
              <a:blip r:embed="rId3"/>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32" name="Rectangle 31"/>
            <p:cNvSpPr/>
            <p:nvPr/>
          </p:nvSpPr>
          <p:spPr>
            <a:xfrm rot="16200000">
              <a:off x="7996297" y="5065967"/>
              <a:ext cx="228602" cy="346484"/>
            </a:xfrm>
            <a:prstGeom prst="rect">
              <a:avLst/>
            </a:prstGeom>
            <a:blipFill>
              <a:blip r:embed="rId3"/>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33" name="Rectangle 32"/>
            <p:cNvSpPr/>
            <p:nvPr/>
          </p:nvSpPr>
          <p:spPr>
            <a:xfrm rot="16200000">
              <a:off x="5575089" y="5061666"/>
              <a:ext cx="228602" cy="346484"/>
            </a:xfrm>
            <a:prstGeom prst="rect">
              <a:avLst/>
            </a:prstGeom>
            <a:blipFill>
              <a:blip r:embed="rId3"/>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34" name="Isosceles Triangle 33"/>
            <p:cNvSpPr/>
            <p:nvPr/>
          </p:nvSpPr>
          <p:spPr>
            <a:xfrm>
              <a:off x="5149857" y="1458681"/>
              <a:ext cx="3515162" cy="740230"/>
            </a:xfrm>
            <a:prstGeom prst="triangle">
              <a:avLst/>
            </a:prstGeom>
            <a:solidFill>
              <a:srgbClr val="FF33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dirty="0"/>
            </a:p>
          </p:txBody>
        </p:sp>
      </p:grpSp>
      <p:sp>
        <p:nvSpPr>
          <p:cNvPr id="39" name="Right Arrow 38"/>
          <p:cNvSpPr/>
          <p:nvPr/>
        </p:nvSpPr>
        <p:spPr>
          <a:xfrm>
            <a:off x="3929844" y="2515758"/>
            <a:ext cx="1307209" cy="304799"/>
          </a:xfrm>
          <a:prstGeom prst="rightArrow">
            <a:avLst/>
          </a:prstGeom>
          <a:gradFill flip="none" rotWithShape="1">
            <a:gsLst>
              <a:gs pos="0">
                <a:schemeClr val="accent2">
                  <a:lumMod val="40000"/>
                  <a:lumOff val="60000"/>
                </a:schemeClr>
              </a:gs>
              <a:gs pos="50000">
                <a:schemeClr val="accent1">
                  <a:tint val="44500"/>
                  <a:satMod val="160000"/>
                </a:schemeClr>
              </a:gs>
              <a:gs pos="100000">
                <a:srgbClr val="00B050"/>
              </a:gs>
            </a:gsLst>
            <a:lin ang="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42" name="TextBox 41"/>
          <p:cNvSpPr txBox="1"/>
          <p:nvPr/>
        </p:nvSpPr>
        <p:spPr>
          <a:xfrm>
            <a:off x="514882" y="5320883"/>
            <a:ext cx="8137132" cy="738664"/>
          </a:xfrm>
          <a:prstGeom prst="rect">
            <a:avLst/>
          </a:prstGeom>
          <a:solidFill>
            <a:srgbClr val="92D050"/>
          </a:solidFill>
          <a:ln>
            <a:solidFill>
              <a:schemeClr val="tx1"/>
            </a:solidFill>
          </a:ln>
        </p:spPr>
        <p:txBody>
          <a:bodyPr wrap="square" rtlCol="0">
            <a:spAutoFit/>
          </a:bodyPr>
          <a:lstStyle/>
          <a:p>
            <a:r>
              <a:rPr lang="en-US" sz="1400" dirty="0" smtClean="0"/>
              <a:t>Mineral composites with high “R” value can easily be made using reactive magnesia because of the polar bonding capacity (See Part 2). Hydration and carbonation products of reactive magnesia are all fire retardants. Imagine the reduction in lifetime energies if we started constructing buildings the right way out!</a:t>
            </a:r>
            <a:endParaRPr lang="en-AU" sz="1400" dirty="0"/>
          </a:p>
        </p:txBody>
      </p:sp>
      <p:sp>
        <p:nvSpPr>
          <p:cNvPr id="43" name="Rectangle 42"/>
          <p:cNvSpPr/>
          <p:nvPr/>
        </p:nvSpPr>
        <p:spPr>
          <a:xfrm rot="16200000">
            <a:off x="6003769" y="1913026"/>
            <a:ext cx="111114" cy="365539"/>
          </a:xfrm>
          <a:prstGeom prst="rect">
            <a:avLst/>
          </a:prstGeom>
          <a:blipFill>
            <a:blip r:embed="rId5"/>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45" name="TextBox 44"/>
          <p:cNvSpPr txBox="1"/>
          <p:nvPr/>
        </p:nvSpPr>
        <p:spPr>
          <a:xfrm>
            <a:off x="6342680" y="1887242"/>
            <a:ext cx="1387072" cy="1600438"/>
          </a:xfrm>
          <a:prstGeom prst="rect">
            <a:avLst/>
          </a:prstGeom>
          <a:noFill/>
        </p:spPr>
        <p:txBody>
          <a:bodyPr wrap="square" rtlCol="0">
            <a:spAutoFit/>
          </a:bodyPr>
          <a:lstStyle/>
          <a:p>
            <a:r>
              <a:rPr lang="en-US" sz="1400" dirty="0" smtClean="0"/>
              <a:t>Mineral composites </a:t>
            </a:r>
            <a:r>
              <a:rPr lang="en-US" sz="1200" dirty="0" smtClean="0"/>
              <a:t>with</a:t>
            </a:r>
            <a:r>
              <a:rPr lang="en-US" sz="1400" dirty="0" smtClean="0"/>
              <a:t> low conductance ~ high “R” value and fire resistance</a:t>
            </a:r>
            <a:endParaRPr lang="en-AU" sz="1400" dirty="0"/>
          </a:p>
        </p:txBody>
      </p:sp>
      <p:sp>
        <p:nvSpPr>
          <p:cNvPr id="46" name="Rectangle 45"/>
          <p:cNvSpPr/>
          <p:nvPr/>
        </p:nvSpPr>
        <p:spPr>
          <a:xfrm rot="16200000">
            <a:off x="1582207" y="3537619"/>
            <a:ext cx="111114" cy="365539"/>
          </a:xfrm>
          <a:prstGeom prst="rect">
            <a:avLst/>
          </a:prstGeom>
          <a:blipFill>
            <a:blip r:embed="rId3"/>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47" name="TextBox 46"/>
          <p:cNvSpPr txBox="1"/>
          <p:nvPr/>
        </p:nvSpPr>
        <p:spPr>
          <a:xfrm>
            <a:off x="1937367" y="3524308"/>
            <a:ext cx="1397052" cy="954107"/>
          </a:xfrm>
          <a:prstGeom prst="rect">
            <a:avLst/>
          </a:prstGeom>
          <a:noFill/>
        </p:spPr>
        <p:txBody>
          <a:bodyPr wrap="square" rtlCol="0">
            <a:spAutoFit/>
          </a:bodyPr>
          <a:lstStyle/>
          <a:p>
            <a:r>
              <a:rPr lang="en-US" sz="1400" dirty="0" smtClean="0"/>
              <a:t>Mineral composites with high thermal </a:t>
            </a:r>
            <a:r>
              <a:rPr lang="en-US" sz="1400" dirty="0"/>
              <a:t>capacity </a:t>
            </a:r>
            <a:endParaRPr lang="en-AU" sz="1400" dirty="0"/>
          </a:p>
        </p:txBody>
      </p:sp>
      <p:sp>
        <p:nvSpPr>
          <p:cNvPr id="48" name="Rectangle 47"/>
          <p:cNvSpPr/>
          <p:nvPr/>
        </p:nvSpPr>
        <p:spPr>
          <a:xfrm rot="16200000">
            <a:off x="1580146" y="2504854"/>
            <a:ext cx="112297" cy="368969"/>
          </a:xfrm>
          <a:prstGeom prst="rect">
            <a:avLst/>
          </a:prstGeom>
          <a:blipFill>
            <a:blip r:embed="rId4"/>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49" name="TextBox 48"/>
          <p:cNvSpPr txBox="1"/>
          <p:nvPr/>
        </p:nvSpPr>
        <p:spPr>
          <a:xfrm>
            <a:off x="1963181" y="2496844"/>
            <a:ext cx="1387072" cy="738664"/>
          </a:xfrm>
          <a:prstGeom prst="rect">
            <a:avLst/>
          </a:prstGeom>
          <a:noFill/>
        </p:spPr>
        <p:txBody>
          <a:bodyPr wrap="square" rtlCol="0">
            <a:spAutoFit/>
          </a:bodyPr>
          <a:lstStyle/>
          <a:p>
            <a:r>
              <a:rPr lang="en-US" sz="1400" dirty="0" smtClean="0"/>
              <a:t>Conventional timber framing and plaster</a:t>
            </a:r>
            <a:endParaRPr lang="en-AU" sz="1400" dirty="0"/>
          </a:p>
        </p:txBody>
      </p:sp>
      <p:sp>
        <p:nvSpPr>
          <p:cNvPr id="50" name="Rectangle 49"/>
          <p:cNvSpPr/>
          <p:nvPr/>
        </p:nvSpPr>
        <p:spPr>
          <a:xfrm rot="16200000">
            <a:off x="5985770" y="3457409"/>
            <a:ext cx="111114" cy="365539"/>
          </a:xfrm>
          <a:prstGeom prst="rect">
            <a:avLst/>
          </a:prstGeom>
          <a:blipFill>
            <a:blip r:embed="rId3"/>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51" name="TextBox 50"/>
          <p:cNvSpPr txBox="1"/>
          <p:nvPr/>
        </p:nvSpPr>
        <p:spPr>
          <a:xfrm>
            <a:off x="6340930" y="3444098"/>
            <a:ext cx="1397052" cy="954107"/>
          </a:xfrm>
          <a:prstGeom prst="rect">
            <a:avLst/>
          </a:prstGeom>
          <a:noFill/>
        </p:spPr>
        <p:txBody>
          <a:bodyPr wrap="square" rtlCol="0">
            <a:spAutoFit/>
          </a:bodyPr>
          <a:lstStyle/>
          <a:p>
            <a:r>
              <a:rPr lang="en-US" sz="1400" dirty="0" smtClean="0"/>
              <a:t>Mineral composites with high thermal </a:t>
            </a:r>
            <a:r>
              <a:rPr lang="en-US" sz="1400" dirty="0"/>
              <a:t>capacity </a:t>
            </a:r>
            <a:endParaRPr lang="en-AU" sz="1400" dirty="0"/>
          </a:p>
        </p:txBody>
      </p:sp>
    </p:spTree>
    <p:extLst>
      <p:ext uri="{BB962C8B-B14F-4D97-AF65-F5344CB8AC3E}">
        <p14:creationId xmlns:p14="http://schemas.microsoft.com/office/powerpoint/2010/main" val="3786245955"/>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0077" y="0"/>
            <a:ext cx="8707008" cy="914400"/>
          </a:xfrm>
        </p:spPr>
        <p:txBody>
          <a:bodyPr/>
          <a:lstStyle/>
          <a:p>
            <a:r>
              <a:rPr lang="en-AU" sz="4400" dirty="0" smtClean="0"/>
              <a:t>Barriers to Innovation and Change</a:t>
            </a:r>
            <a:endParaRPr lang="en-AU" sz="4400" dirty="0"/>
          </a:p>
        </p:txBody>
      </p:sp>
      <p:sp>
        <p:nvSpPr>
          <p:cNvPr id="3" name="Content Placeholder 2"/>
          <p:cNvSpPr>
            <a:spLocks noGrp="1"/>
          </p:cNvSpPr>
          <p:nvPr>
            <p:ph idx="1"/>
          </p:nvPr>
        </p:nvSpPr>
        <p:spPr>
          <a:xfrm>
            <a:off x="265653" y="817501"/>
            <a:ext cx="8631603" cy="5519057"/>
          </a:xfrm>
        </p:spPr>
        <p:txBody>
          <a:bodyPr/>
          <a:lstStyle/>
          <a:p>
            <a:r>
              <a:rPr lang="en-US" sz="1800" dirty="0" smtClean="0"/>
              <a:t>Out of date and inappropriate legislative restriction.</a:t>
            </a:r>
          </a:p>
          <a:p>
            <a:pPr lvl="1"/>
            <a:r>
              <a:rPr lang="en-US" sz="1600" dirty="0" smtClean="0"/>
              <a:t>See other presentations</a:t>
            </a:r>
          </a:p>
          <a:p>
            <a:r>
              <a:rPr lang="en-US" sz="1800" dirty="0" smtClean="0"/>
              <a:t>A prescription rather than performance based standards and approvals system. </a:t>
            </a:r>
            <a:r>
              <a:rPr lang="en-US" sz="1600" dirty="0" smtClean="0"/>
              <a:t>and other presentations as well as what I have to say.</a:t>
            </a:r>
          </a:p>
          <a:p>
            <a:r>
              <a:rPr lang="en-US" sz="1800" dirty="0" smtClean="0"/>
              <a:t>A corrupt patent System.</a:t>
            </a:r>
          </a:p>
          <a:p>
            <a:pPr lvl="1"/>
            <a:r>
              <a:rPr lang="en-US" sz="1400" dirty="0" smtClean="0"/>
              <a:t>Governments tend to issue patents to anyone for the money</a:t>
            </a:r>
          </a:p>
          <a:p>
            <a:pPr lvl="1"/>
            <a:r>
              <a:rPr lang="en-US" sz="1400" dirty="0" smtClean="0"/>
              <a:t>A lack of know how in patent offices as a result of low pay</a:t>
            </a:r>
          </a:p>
          <a:p>
            <a:r>
              <a:rPr lang="en-US" sz="1800" dirty="0" smtClean="0"/>
              <a:t>Lack of transparency in relation to new products.</a:t>
            </a:r>
          </a:p>
          <a:p>
            <a:pPr lvl="1"/>
            <a:r>
              <a:rPr lang="en-US" sz="1400" dirty="0" smtClean="0"/>
              <a:t>Secret formulations more often than not in breach of other people’s ip.</a:t>
            </a:r>
          </a:p>
          <a:p>
            <a:r>
              <a:rPr lang="en-US" sz="1800" dirty="0" smtClean="0"/>
              <a:t>Knowledge should be free</a:t>
            </a:r>
          </a:p>
          <a:p>
            <a:pPr lvl="1"/>
            <a:r>
              <a:rPr lang="en-US" sz="1400" dirty="0" smtClean="0"/>
              <a:t>Wikipedia v Science Direct etc.</a:t>
            </a:r>
          </a:p>
          <a:p>
            <a:r>
              <a:rPr lang="en-US" sz="1800" dirty="0" smtClean="0"/>
              <a:t>Greenwash.</a:t>
            </a:r>
          </a:p>
          <a:p>
            <a:r>
              <a:rPr lang="en-US" sz="1800" dirty="0" smtClean="0"/>
              <a:t>A focus on cost instead of cost effective</a:t>
            </a:r>
          </a:p>
          <a:p>
            <a:pPr lvl="1"/>
            <a:r>
              <a:rPr lang="en-US" sz="1600" dirty="0" smtClean="0"/>
              <a:t>Little or no support for “cutting edge research” (See Lionel Lemay’s presentation</a:t>
            </a:r>
            <a:r>
              <a:rPr lang="en-US" sz="1600" baseline="30000" dirty="0" smtClean="0"/>
              <a:t>4</a:t>
            </a:r>
            <a:r>
              <a:rPr lang="en-US" sz="1600" dirty="0" smtClean="0"/>
              <a:t>)</a:t>
            </a:r>
          </a:p>
          <a:p>
            <a:r>
              <a:rPr lang="en-US" sz="1800" dirty="0" smtClean="0"/>
              <a:t>Conservatism (Goes without saying?)</a:t>
            </a:r>
          </a:p>
          <a:p>
            <a:r>
              <a:rPr lang="en-US" sz="1800" dirty="0" smtClean="0"/>
              <a:t>A low level of skills in the industry</a:t>
            </a:r>
            <a:endParaRPr lang="en-AU" sz="1800" dirty="0" smtClean="0"/>
          </a:p>
          <a:p>
            <a:endParaRPr lang="en-US" sz="1800" dirty="0" smtClean="0"/>
          </a:p>
          <a:p>
            <a:endParaRPr lang="en-AU" sz="1800" dirty="0"/>
          </a:p>
        </p:txBody>
      </p:sp>
      <p:sp>
        <p:nvSpPr>
          <p:cNvPr id="4" name="Slide Number Placeholder 3"/>
          <p:cNvSpPr>
            <a:spLocks noGrp="1"/>
          </p:cNvSpPr>
          <p:nvPr>
            <p:ph type="sldNum" sz="quarter" idx="12"/>
          </p:nvPr>
        </p:nvSpPr>
        <p:spPr/>
        <p:txBody>
          <a:bodyPr/>
          <a:lstStyle/>
          <a:p>
            <a:pPr>
              <a:defRPr/>
            </a:pPr>
            <a:fld id="{C487EC9C-28F4-44BB-9C83-313754E2EF7D}" type="slidenum">
              <a:rPr lang="en-AU" smtClean="0"/>
              <a:pPr>
                <a:defRPr/>
              </a:pPr>
              <a:t>79</a:t>
            </a:fld>
            <a:endParaRPr lang="en-AU" dirty="0"/>
          </a:p>
        </p:txBody>
      </p:sp>
      <p:sp>
        <p:nvSpPr>
          <p:cNvPr id="8" name="Footer Placeholder 7"/>
          <p:cNvSpPr>
            <a:spLocks noGrp="1"/>
          </p:cNvSpPr>
          <p:nvPr>
            <p:ph type="ftr" sz="quarter" idx="11"/>
          </p:nvPr>
        </p:nvSpPr>
        <p:spPr/>
        <p:txBody>
          <a:bodyPr/>
          <a:lstStyle/>
          <a:p>
            <a:pPr>
              <a:defRPr/>
            </a:pPr>
            <a:r>
              <a:rPr lang="en-US" dirty="0" smtClean="0"/>
              <a:t>www.tececo.com  www.gaiaengineering.com</a:t>
            </a:r>
            <a:endParaRPr lang="en-AU" dirty="0"/>
          </a:p>
        </p:txBody>
      </p:sp>
      <p:sp>
        <p:nvSpPr>
          <p:cNvPr id="9" name="Right Brace 8"/>
          <p:cNvSpPr/>
          <p:nvPr/>
        </p:nvSpPr>
        <p:spPr>
          <a:xfrm>
            <a:off x="6424264" y="2638483"/>
            <a:ext cx="293911" cy="1203601"/>
          </a:xfrm>
          <a:prstGeom prst="rightBrace">
            <a:avLst/>
          </a:prstGeom>
          <a:ln w="19050"/>
        </p:spPr>
        <p:style>
          <a:lnRef idx="1">
            <a:schemeClr val="accent1"/>
          </a:lnRef>
          <a:fillRef idx="0">
            <a:schemeClr val="accent1"/>
          </a:fillRef>
          <a:effectRef idx="0">
            <a:schemeClr val="accent1"/>
          </a:effectRef>
          <a:fontRef idx="minor">
            <a:schemeClr val="tx1"/>
          </a:fontRef>
        </p:style>
        <p:txBody>
          <a:bodyPr rtlCol="0" anchor="ctr"/>
          <a:lstStyle/>
          <a:p>
            <a:pPr algn="ctr"/>
            <a:endParaRPr lang="en-AU" dirty="0"/>
          </a:p>
        </p:txBody>
      </p:sp>
      <p:sp>
        <p:nvSpPr>
          <p:cNvPr id="10" name="TextBox 9"/>
          <p:cNvSpPr txBox="1"/>
          <p:nvPr/>
        </p:nvSpPr>
        <p:spPr>
          <a:xfrm>
            <a:off x="6774321" y="3050506"/>
            <a:ext cx="1431217" cy="369332"/>
          </a:xfrm>
          <a:prstGeom prst="rect">
            <a:avLst/>
          </a:prstGeom>
          <a:noFill/>
        </p:spPr>
        <p:txBody>
          <a:bodyPr wrap="square" rtlCol="0">
            <a:spAutoFit/>
          </a:bodyPr>
          <a:lstStyle/>
          <a:p>
            <a:r>
              <a:rPr lang="en-US" dirty="0" smtClean="0"/>
              <a:t>Conflicting</a:t>
            </a:r>
            <a:endParaRPr lang="en-AU" dirty="0"/>
          </a:p>
        </p:txBody>
      </p:sp>
      <p:sp>
        <p:nvSpPr>
          <p:cNvPr id="11" name="TextBox 10"/>
          <p:cNvSpPr txBox="1"/>
          <p:nvPr/>
        </p:nvSpPr>
        <p:spPr>
          <a:xfrm>
            <a:off x="513345" y="5697622"/>
            <a:ext cx="7500643" cy="646331"/>
          </a:xfrm>
          <a:prstGeom prst="rect">
            <a:avLst/>
          </a:prstGeom>
          <a:noFill/>
        </p:spPr>
        <p:txBody>
          <a:bodyPr wrap="none" rtlCol="0">
            <a:spAutoFit/>
          </a:bodyPr>
          <a:lstStyle/>
          <a:p>
            <a:r>
              <a:rPr lang="en-AU" sz="1200" baseline="30000" dirty="0" smtClean="0"/>
              <a:t>9</a:t>
            </a:r>
            <a:r>
              <a:rPr lang="en-AU" sz="1200" dirty="0" smtClean="0"/>
              <a:t> Lobo, Colin, The role of Performance Based Specification in Sustainable Development</a:t>
            </a:r>
            <a:endParaRPr lang="en-AU" sz="1200" dirty="0"/>
          </a:p>
          <a:p>
            <a:r>
              <a:rPr lang="en-AU" sz="1200" baseline="30000" dirty="0" smtClean="0"/>
              <a:t>10</a:t>
            </a:r>
            <a:r>
              <a:rPr lang="en-AU" sz="1200" dirty="0" smtClean="0"/>
              <a:t> Mansour, Wassim, Towards Performance-based Specification – Case Studies on Construction Projects in Abu Dhabi</a:t>
            </a:r>
            <a:r>
              <a:rPr lang="en-AU" sz="800" dirty="0" smtClean="0"/>
              <a:t/>
            </a:r>
            <a:br>
              <a:rPr lang="en-AU" sz="800" dirty="0" smtClean="0"/>
            </a:br>
            <a:r>
              <a:rPr lang="en-AU" sz="1200" baseline="30000" dirty="0" smtClean="0"/>
              <a:t>11</a:t>
            </a:r>
            <a:r>
              <a:rPr lang="en-AU" sz="1200" dirty="0" smtClean="0"/>
              <a:t> Lemay, Lionel, Life cycle Assessment of Concrete Structures</a:t>
            </a:r>
            <a:endParaRPr lang="en-AU" sz="1200" dirty="0"/>
          </a:p>
        </p:txBody>
      </p:sp>
    </p:spTree>
    <p:extLst>
      <p:ext uri="{BB962C8B-B14F-4D97-AF65-F5344CB8AC3E}">
        <p14:creationId xmlns:p14="http://schemas.microsoft.com/office/powerpoint/2010/main" val="2604876452"/>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42180" y="1113275"/>
            <a:ext cx="8613135" cy="4667039"/>
          </a:xfrm>
        </p:spPr>
        <p:txBody>
          <a:bodyPr/>
          <a:lstStyle/>
          <a:p>
            <a:r>
              <a:rPr lang="en-AU" dirty="0"/>
              <a:t>The concrete industry in most countries operates with a restrictive framework of standards and </a:t>
            </a:r>
            <a:r>
              <a:rPr lang="en-AU" dirty="0" smtClean="0"/>
              <a:t>guides </a:t>
            </a:r>
            <a:r>
              <a:rPr lang="en-AU" dirty="0"/>
              <a:t>and supporting legislation </a:t>
            </a:r>
            <a:r>
              <a:rPr lang="en-AU" dirty="0" smtClean="0"/>
              <a:t>that breeds</a:t>
            </a:r>
          </a:p>
          <a:p>
            <a:pPr lvl="1"/>
            <a:r>
              <a:rPr lang="en-AU" dirty="0" smtClean="0"/>
              <a:t>conservative </a:t>
            </a:r>
            <a:r>
              <a:rPr lang="en-AU" dirty="0"/>
              <a:t>managers who do not </a:t>
            </a:r>
            <a:r>
              <a:rPr lang="en-AU" dirty="0" smtClean="0"/>
              <a:t>innovate</a:t>
            </a:r>
          </a:p>
          <a:p>
            <a:pPr lvl="1"/>
            <a:r>
              <a:rPr lang="en-AU" dirty="0" smtClean="0"/>
              <a:t>cost </a:t>
            </a:r>
            <a:r>
              <a:rPr lang="en-AU" dirty="0"/>
              <a:t>cutting business model</a:t>
            </a:r>
            <a:r>
              <a:rPr lang="en-AU" dirty="0" smtClean="0"/>
              <a:t>.</a:t>
            </a:r>
          </a:p>
          <a:p>
            <a:r>
              <a:rPr lang="en-AU" dirty="0" smtClean="0"/>
              <a:t>Change </a:t>
            </a:r>
            <a:r>
              <a:rPr lang="en-AU" dirty="0"/>
              <a:t>must occur if we are to move forward on sustainability and take advantage of emerging opportunities for carbon trading</a:t>
            </a:r>
            <a:r>
              <a:rPr lang="en-AU" dirty="0" smtClean="0"/>
              <a:t>.</a:t>
            </a:r>
          </a:p>
          <a:p>
            <a:pPr lvl="1"/>
            <a:r>
              <a:rPr lang="en-AU" dirty="0" smtClean="0"/>
              <a:t>Given </a:t>
            </a:r>
            <a:r>
              <a:rPr lang="en-AU" dirty="0"/>
              <a:t>the lack of training and education at the base level this will be a difficult challenge</a:t>
            </a:r>
            <a:r>
              <a:rPr lang="en-AU" dirty="0" smtClean="0"/>
              <a:t>.</a:t>
            </a:r>
          </a:p>
          <a:p>
            <a:r>
              <a:rPr lang="en-AU" dirty="0" smtClean="0"/>
              <a:t>Performance based standards are essential. Existing standards should be converted to guides.</a:t>
            </a:r>
            <a:endParaRPr lang="en-AU" dirty="0"/>
          </a:p>
          <a:p>
            <a:endParaRPr lang="en-AU" dirty="0"/>
          </a:p>
        </p:txBody>
      </p:sp>
      <p:sp>
        <p:nvSpPr>
          <p:cNvPr id="3" name="Footer Placeholder 2"/>
          <p:cNvSpPr>
            <a:spLocks noGrp="1"/>
          </p:cNvSpPr>
          <p:nvPr>
            <p:ph type="ftr" sz="quarter" idx="11"/>
          </p:nvPr>
        </p:nvSpPr>
        <p:spPr/>
        <p:txBody>
          <a:bodyPr/>
          <a:lstStyle/>
          <a:p>
            <a:pPr>
              <a:defRPr/>
            </a:pPr>
            <a:r>
              <a:rPr lang="en-US" dirty="0" smtClean="0"/>
              <a:t>www.tececo.com  www.gaiaengineering.com</a:t>
            </a:r>
            <a:endParaRPr lang="en-AU" dirty="0"/>
          </a:p>
        </p:txBody>
      </p:sp>
      <p:sp>
        <p:nvSpPr>
          <p:cNvPr id="4" name="Slide Number Placeholder 3"/>
          <p:cNvSpPr>
            <a:spLocks noGrp="1"/>
          </p:cNvSpPr>
          <p:nvPr>
            <p:ph type="sldNum" sz="quarter" idx="12"/>
          </p:nvPr>
        </p:nvSpPr>
        <p:spPr/>
        <p:txBody>
          <a:bodyPr/>
          <a:lstStyle/>
          <a:p>
            <a:pPr>
              <a:defRPr/>
            </a:pPr>
            <a:fld id="{C487EC9C-28F4-44BB-9C83-313754E2EF7D}" type="slidenum">
              <a:rPr lang="en-AU" smtClean="0"/>
              <a:pPr>
                <a:defRPr/>
              </a:pPr>
              <a:t>80</a:t>
            </a:fld>
            <a:endParaRPr lang="en-AU" dirty="0"/>
          </a:p>
        </p:txBody>
      </p:sp>
      <p:sp>
        <p:nvSpPr>
          <p:cNvPr id="5" name="Title 4"/>
          <p:cNvSpPr>
            <a:spLocks noGrp="1"/>
          </p:cNvSpPr>
          <p:nvPr>
            <p:ph type="title"/>
          </p:nvPr>
        </p:nvSpPr>
        <p:spPr>
          <a:xfrm>
            <a:off x="315683" y="11338"/>
            <a:ext cx="8534403" cy="1157061"/>
          </a:xfrm>
        </p:spPr>
        <p:txBody>
          <a:bodyPr/>
          <a:lstStyle/>
          <a:p>
            <a:r>
              <a:rPr lang="en-AU" sz="3600" dirty="0" smtClean="0"/>
              <a:t>The Right Framework to Operate In - Standards</a:t>
            </a:r>
            <a:endParaRPr lang="en-AU" sz="3600" dirty="0"/>
          </a:p>
        </p:txBody>
      </p:sp>
    </p:spTree>
    <p:extLst>
      <p:ext uri="{BB962C8B-B14F-4D97-AF65-F5344CB8AC3E}">
        <p14:creationId xmlns:p14="http://schemas.microsoft.com/office/powerpoint/2010/main" val="3444386145"/>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049" y="0"/>
            <a:ext cx="8707008" cy="1001486"/>
          </a:xfrm>
        </p:spPr>
        <p:txBody>
          <a:bodyPr/>
          <a:lstStyle/>
          <a:p>
            <a:r>
              <a:rPr lang="en-US" dirty="0" smtClean="0"/>
              <a:t>The Standards and Approvals Systems</a:t>
            </a:r>
            <a:endParaRPr lang="en-AU" dirty="0"/>
          </a:p>
        </p:txBody>
      </p:sp>
      <p:sp>
        <p:nvSpPr>
          <p:cNvPr id="3" name="Content Placeholder 2"/>
          <p:cNvSpPr>
            <a:spLocks noGrp="1"/>
          </p:cNvSpPr>
          <p:nvPr>
            <p:ph idx="1"/>
          </p:nvPr>
        </p:nvSpPr>
        <p:spPr>
          <a:xfrm>
            <a:off x="272143" y="922862"/>
            <a:ext cx="8654143" cy="5366657"/>
          </a:xfrm>
        </p:spPr>
        <p:txBody>
          <a:bodyPr/>
          <a:lstStyle/>
          <a:p>
            <a:r>
              <a:rPr lang="en-US" dirty="0" smtClean="0"/>
              <a:t>Far too often our standards and approvals ratings are prescription based stifling innovation and change.</a:t>
            </a:r>
          </a:p>
          <a:p>
            <a:r>
              <a:rPr lang="en-US" dirty="0" smtClean="0"/>
              <a:t>Even Leeds in the US and the Green Building Council in Australia make the same mistake</a:t>
            </a:r>
          </a:p>
          <a:p>
            <a:r>
              <a:rPr lang="en-US" dirty="0" smtClean="0"/>
              <a:t>Standards should be based on a list of metrics for properties including embodied energy and emissions, thermal capacity and conductance, strength (compressive, shear and flexural)  etc.</a:t>
            </a:r>
          </a:p>
          <a:p>
            <a:r>
              <a:rPr lang="en-US" dirty="0" smtClean="0"/>
              <a:t>This means that many existing standards should be relegated to being “codes of practice”</a:t>
            </a:r>
          </a:p>
          <a:p>
            <a:r>
              <a:rPr lang="en-US" dirty="0" smtClean="0"/>
              <a:t>Proper audit process instead??</a:t>
            </a:r>
          </a:p>
          <a:p>
            <a:endParaRPr lang="en-US" dirty="0" smtClean="0"/>
          </a:p>
          <a:p>
            <a:endParaRPr lang="en-AU" dirty="0"/>
          </a:p>
        </p:txBody>
      </p:sp>
      <p:sp>
        <p:nvSpPr>
          <p:cNvPr id="4" name="Slide Number Placeholder 3"/>
          <p:cNvSpPr>
            <a:spLocks noGrp="1"/>
          </p:cNvSpPr>
          <p:nvPr>
            <p:ph type="sldNum" sz="quarter" idx="12"/>
          </p:nvPr>
        </p:nvSpPr>
        <p:spPr/>
        <p:txBody>
          <a:bodyPr/>
          <a:lstStyle/>
          <a:p>
            <a:pPr>
              <a:defRPr/>
            </a:pPr>
            <a:fld id="{C487EC9C-28F4-44BB-9C83-313754E2EF7D}" type="slidenum">
              <a:rPr lang="en-AU" smtClean="0"/>
              <a:pPr>
                <a:defRPr/>
              </a:pPr>
              <a:t>81</a:t>
            </a:fld>
            <a:endParaRPr lang="en-AU" dirty="0"/>
          </a:p>
        </p:txBody>
      </p:sp>
      <p:sp>
        <p:nvSpPr>
          <p:cNvPr id="8" name="Footer Placeholder 7"/>
          <p:cNvSpPr>
            <a:spLocks noGrp="1"/>
          </p:cNvSpPr>
          <p:nvPr>
            <p:ph type="ftr" sz="quarter" idx="11"/>
          </p:nvPr>
        </p:nvSpPr>
        <p:spPr/>
        <p:txBody>
          <a:bodyPr/>
          <a:lstStyle/>
          <a:p>
            <a:pPr>
              <a:defRPr/>
            </a:pPr>
            <a:r>
              <a:rPr lang="en-US" dirty="0" smtClean="0"/>
              <a:t>www.tececo.com  www.gaiaengineering.com</a:t>
            </a:r>
            <a:endParaRPr lang="en-AU" dirty="0"/>
          </a:p>
        </p:txBody>
      </p:sp>
      <p:sp>
        <p:nvSpPr>
          <p:cNvPr id="9" name="TextBox 8"/>
          <p:cNvSpPr txBox="1"/>
          <p:nvPr/>
        </p:nvSpPr>
        <p:spPr>
          <a:xfrm>
            <a:off x="1509488" y="6035076"/>
            <a:ext cx="5638801" cy="461665"/>
          </a:xfrm>
          <a:prstGeom prst="rect">
            <a:avLst/>
          </a:prstGeom>
          <a:solidFill>
            <a:srgbClr val="92D050"/>
          </a:solidFill>
          <a:ln>
            <a:solidFill>
              <a:schemeClr val="tx1"/>
            </a:solidFill>
          </a:ln>
        </p:spPr>
        <p:txBody>
          <a:bodyPr wrap="square" rtlCol="0">
            <a:spAutoFit/>
          </a:bodyPr>
          <a:lstStyle/>
          <a:p>
            <a:pPr marL="0" lvl="1"/>
            <a:r>
              <a:rPr lang="en-US" sz="2400" dirty="0"/>
              <a:t>See Colin </a:t>
            </a:r>
            <a:r>
              <a:rPr lang="en-US" sz="2400" dirty="0" smtClean="0"/>
              <a:t>Lobo’s presentation </a:t>
            </a:r>
            <a:r>
              <a:rPr lang="en-US" sz="2400" dirty="0"/>
              <a:t>(NRMCA)</a:t>
            </a:r>
            <a:endParaRPr lang="en-AU" sz="2400" dirty="0"/>
          </a:p>
        </p:txBody>
      </p:sp>
    </p:spTree>
    <p:extLst>
      <p:ext uri="{BB962C8B-B14F-4D97-AF65-F5344CB8AC3E}">
        <p14:creationId xmlns:p14="http://schemas.microsoft.com/office/powerpoint/2010/main" val="4190380992"/>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13151" y="1301961"/>
            <a:ext cx="8613135" cy="4667039"/>
          </a:xfrm>
        </p:spPr>
        <p:txBody>
          <a:bodyPr/>
          <a:lstStyle/>
          <a:p>
            <a:r>
              <a:rPr lang="en-AU" dirty="0" smtClean="0"/>
              <a:t>Too much restriction stifles innovation.</a:t>
            </a:r>
          </a:p>
          <a:p>
            <a:r>
              <a:rPr lang="en-AU" dirty="0" smtClean="0"/>
              <a:t>A better approach would be better training in the industry.</a:t>
            </a:r>
          </a:p>
          <a:p>
            <a:r>
              <a:rPr lang="en-AU" dirty="0" smtClean="0"/>
              <a:t>Few </a:t>
            </a:r>
            <a:r>
              <a:rPr lang="en-AU" dirty="0"/>
              <a:t>governments have ever managed to get the mix of stick, incentive and procurement right or even remotely efficient</a:t>
            </a:r>
            <a:r>
              <a:rPr lang="en-AU" dirty="0" smtClean="0"/>
              <a:t>.</a:t>
            </a:r>
          </a:p>
          <a:p>
            <a:r>
              <a:rPr lang="en-AU" dirty="0" smtClean="0"/>
              <a:t>Governments </a:t>
            </a:r>
            <a:r>
              <a:rPr lang="en-AU" dirty="0"/>
              <a:t>do not follow their policies through the supply chain</a:t>
            </a:r>
            <a:r>
              <a:rPr lang="en-AU" dirty="0" smtClean="0"/>
              <a:t>.</a:t>
            </a:r>
          </a:p>
          <a:p>
            <a:pPr lvl="1"/>
            <a:r>
              <a:rPr lang="en-AU" dirty="0" smtClean="0"/>
              <a:t>Procurement policies must follow R &amp; D support.</a:t>
            </a:r>
          </a:p>
          <a:p>
            <a:r>
              <a:rPr lang="en-AU" dirty="0" smtClean="0"/>
              <a:t>UKIERI and other bodies need to take a greater leadership role.</a:t>
            </a:r>
            <a:endParaRPr lang="en-AU" dirty="0"/>
          </a:p>
        </p:txBody>
      </p:sp>
      <p:sp>
        <p:nvSpPr>
          <p:cNvPr id="3" name="Footer Placeholder 2"/>
          <p:cNvSpPr>
            <a:spLocks noGrp="1"/>
          </p:cNvSpPr>
          <p:nvPr>
            <p:ph type="ftr" sz="quarter" idx="11"/>
          </p:nvPr>
        </p:nvSpPr>
        <p:spPr/>
        <p:txBody>
          <a:bodyPr/>
          <a:lstStyle/>
          <a:p>
            <a:pPr>
              <a:defRPr/>
            </a:pPr>
            <a:r>
              <a:rPr lang="en-US" dirty="0" smtClean="0"/>
              <a:t>www.tececo.com  www.gaiaengineering.com</a:t>
            </a:r>
            <a:endParaRPr lang="en-AU" dirty="0"/>
          </a:p>
        </p:txBody>
      </p:sp>
      <p:sp>
        <p:nvSpPr>
          <p:cNvPr id="4" name="Slide Number Placeholder 3"/>
          <p:cNvSpPr>
            <a:spLocks noGrp="1"/>
          </p:cNvSpPr>
          <p:nvPr>
            <p:ph type="sldNum" sz="quarter" idx="12"/>
          </p:nvPr>
        </p:nvSpPr>
        <p:spPr/>
        <p:txBody>
          <a:bodyPr/>
          <a:lstStyle/>
          <a:p>
            <a:pPr>
              <a:defRPr/>
            </a:pPr>
            <a:fld id="{C487EC9C-28F4-44BB-9C83-313754E2EF7D}" type="slidenum">
              <a:rPr lang="en-AU" smtClean="0"/>
              <a:pPr>
                <a:defRPr/>
              </a:pPr>
              <a:t>82</a:t>
            </a:fld>
            <a:endParaRPr lang="en-AU" dirty="0"/>
          </a:p>
        </p:txBody>
      </p:sp>
      <p:sp>
        <p:nvSpPr>
          <p:cNvPr id="5" name="Title 4"/>
          <p:cNvSpPr>
            <a:spLocks noGrp="1"/>
          </p:cNvSpPr>
          <p:nvPr>
            <p:ph type="title"/>
          </p:nvPr>
        </p:nvSpPr>
        <p:spPr>
          <a:xfrm>
            <a:off x="315683" y="11338"/>
            <a:ext cx="8534403" cy="1157061"/>
          </a:xfrm>
        </p:spPr>
        <p:txBody>
          <a:bodyPr/>
          <a:lstStyle/>
          <a:p>
            <a:r>
              <a:rPr lang="en-AU" sz="3600" dirty="0" smtClean="0"/>
              <a:t>The Right Framework to Operate In – Legislative Framework</a:t>
            </a:r>
            <a:endParaRPr lang="en-AU" sz="3600" dirty="0"/>
          </a:p>
        </p:txBody>
      </p:sp>
    </p:spTree>
    <p:extLst>
      <p:ext uri="{BB962C8B-B14F-4D97-AF65-F5344CB8AC3E}">
        <p14:creationId xmlns:p14="http://schemas.microsoft.com/office/powerpoint/2010/main" val="3356602357"/>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049" y="0"/>
            <a:ext cx="8707008" cy="1001486"/>
          </a:xfrm>
        </p:spPr>
        <p:txBody>
          <a:bodyPr/>
          <a:lstStyle/>
          <a:p>
            <a:r>
              <a:rPr lang="en-US" dirty="0" smtClean="0"/>
              <a:t>Conservatism</a:t>
            </a:r>
            <a:endParaRPr lang="en-AU" dirty="0"/>
          </a:p>
        </p:txBody>
      </p:sp>
      <p:sp>
        <p:nvSpPr>
          <p:cNvPr id="3" name="Content Placeholder 2"/>
          <p:cNvSpPr>
            <a:spLocks noGrp="1"/>
          </p:cNvSpPr>
          <p:nvPr>
            <p:ph idx="1"/>
          </p:nvPr>
        </p:nvSpPr>
        <p:spPr/>
        <p:txBody>
          <a:bodyPr/>
          <a:lstStyle/>
          <a:p>
            <a:r>
              <a:rPr lang="en-US" sz="2400" dirty="0" smtClean="0"/>
              <a:t>With the exception of perhaps the architectural fraternity players in the construction industry are generally conservative</a:t>
            </a:r>
          </a:p>
          <a:p>
            <a:r>
              <a:rPr lang="en-US" sz="2400" dirty="0" smtClean="0"/>
              <a:t>There is little incentive and a lot of risk in using new materials that have reduced embodied energies and emissions and substantial impact on reducing lifetime energies.</a:t>
            </a:r>
          </a:p>
          <a:p>
            <a:r>
              <a:rPr lang="en-US" sz="2400" dirty="0" smtClean="0"/>
              <a:t>One of the reasons for this conservatism is the legal liability of designers and engineers.</a:t>
            </a:r>
          </a:p>
          <a:p>
            <a:r>
              <a:rPr lang="en-US" sz="2400" dirty="0" smtClean="0"/>
              <a:t>Perhaps prescription standards should become codes of practice and greater support given for testing of new materials.</a:t>
            </a:r>
          </a:p>
          <a:p>
            <a:r>
              <a:rPr lang="en-US" sz="2400" dirty="0" smtClean="0"/>
              <a:t>Audited procedures and less reliance on standards?</a:t>
            </a:r>
            <a:endParaRPr lang="en-AU" sz="2400" dirty="0"/>
          </a:p>
        </p:txBody>
      </p:sp>
      <p:sp>
        <p:nvSpPr>
          <p:cNvPr id="4" name="Slide Number Placeholder 3"/>
          <p:cNvSpPr>
            <a:spLocks noGrp="1"/>
          </p:cNvSpPr>
          <p:nvPr>
            <p:ph type="sldNum" sz="quarter" idx="12"/>
          </p:nvPr>
        </p:nvSpPr>
        <p:spPr/>
        <p:txBody>
          <a:bodyPr/>
          <a:lstStyle/>
          <a:p>
            <a:pPr>
              <a:defRPr/>
            </a:pPr>
            <a:fld id="{C487EC9C-28F4-44BB-9C83-313754E2EF7D}" type="slidenum">
              <a:rPr lang="en-AU" smtClean="0"/>
              <a:pPr>
                <a:defRPr/>
              </a:pPr>
              <a:t>83</a:t>
            </a:fld>
            <a:endParaRPr lang="en-AU" dirty="0"/>
          </a:p>
        </p:txBody>
      </p:sp>
      <p:sp>
        <p:nvSpPr>
          <p:cNvPr id="8" name="Footer Placeholder 7"/>
          <p:cNvSpPr>
            <a:spLocks noGrp="1"/>
          </p:cNvSpPr>
          <p:nvPr>
            <p:ph type="ftr" sz="quarter" idx="11"/>
          </p:nvPr>
        </p:nvSpPr>
        <p:spPr/>
        <p:txBody>
          <a:bodyPr/>
          <a:lstStyle/>
          <a:p>
            <a:pPr>
              <a:defRPr/>
            </a:pPr>
            <a:r>
              <a:rPr lang="en-US" dirty="0" smtClean="0"/>
              <a:t>www.tececo.com  www.gaiaengineering.com</a:t>
            </a:r>
            <a:endParaRPr lang="en-AU" dirty="0"/>
          </a:p>
        </p:txBody>
      </p:sp>
    </p:spTree>
    <p:extLst>
      <p:ext uri="{BB962C8B-B14F-4D97-AF65-F5344CB8AC3E}">
        <p14:creationId xmlns:p14="http://schemas.microsoft.com/office/powerpoint/2010/main" val="937599843"/>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049" y="0"/>
            <a:ext cx="8707008" cy="903514"/>
          </a:xfrm>
        </p:spPr>
        <p:txBody>
          <a:bodyPr/>
          <a:lstStyle/>
          <a:p>
            <a:r>
              <a:rPr lang="en-US" dirty="0" smtClean="0"/>
              <a:t>The Low Level of Skills in the Industry</a:t>
            </a:r>
            <a:endParaRPr lang="en-AU" dirty="0"/>
          </a:p>
        </p:txBody>
      </p:sp>
      <p:sp>
        <p:nvSpPr>
          <p:cNvPr id="3" name="Content Placeholder 2"/>
          <p:cNvSpPr>
            <a:spLocks noGrp="1"/>
          </p:cNvSpPr>
          <p:nvPr>
            <p:ph idx="1"/>
          </p:nvPr>
        </p:nvSpPr>
        <p:spPr>
          <a:xfrm>
            <a:off x="239486" y="936172"/>
            <a:ext cx="8654143" cy="5366657"/>
          </a:xfrm>
        </p:spPr>
        <p:txBody>
          <a:bodyPr/>
          <a:lstStyle/>
          <a:p>
            <a:r>
              <a:rPr lang="en-US" sz="2400" dirty="0" smtClean="0"/>
              <a:t>There is an appallingly low level of skills in the concrete industry.</a:t>
            </a:r>
          </a:p>
          <a:p>
            <a:pPr lvl="1"/>
            <a:r>
              <a:rPr lang="en-US" sz="2000" dirty="0" smtClean="0"/>
              <a:t>Electricians and plumbers must have licenses in most countries yet concrete placers and finishers seldom have any training at all.</a:t>
            </a:r>
          </a:p>
          <a:p>
            <a:pPr lvl="1"/>
            <a:r>
              <a:rPr lang="en-US" sz="2000" dirty="0" smtClean="0"/>
              <a:t>Most civil engineers are taught very little and understand less about the material they use every day.</a:t>
            </a:r>
          </a:p>
          <a:p>
            <a:r>
              <a:rPr lang="en-US" sz="2400" dirty="0" smtClean="0"/>
              <a:t>It is no wonder we have the attitude that all that is grey is great, all we make goes out the gate. (With affront meant to Grey Matters)</a:t>
            </a:r>
          </a:p>
          <a:p>
            <a:pPr lvl="1"/>
            <a:r>
              <a:rPr lang="en-US" sz="2000" dirty="0" smtClean="0"/>
              <a:t>any diversion is risky!</a:t>
            </a:r>
          </a:p>
          <a:p>
            <a:r>
              <a:rPr lang="en-US" sz="2400" dirty="0" smtClean="0"/>
              <a:t>This terrible situation needs to change.</a:t>
            </a:r>
          </a:p>
          <a:p>
            <a:pPr lvl="1"/>
            <a:r>
              <a:rPr lang="en-US" sz="2000" dirty="0" smtClean="0"/>
              <a:t>Congratulations to the NRMCA re their producer training programs but what about placers and finishers?</a:t>
            </a:r>
          </a:p>
          <a:p>
            <a:r>
              <a:rPr lang="en-US" sz="2400" dirty="0" smtClean="0"/>
              <a:t>Quality control should go beyond testing, it must include risk management through training.</a:t>
            </a:r>
          </a:p>
          <a:p>
            <a:endParaRPr lang="en-AU" sz="2400" dirty="0"/>
          </a:p>
        </p:txBody>
      </p:sp>
      <p:sp>
        <p:nvSpPr>
          <p:cNvPr id="4" name="Slide Number Placeholder 3"/>
          <p:cNvSpPr>
            <a:spLocks noGrp="1"/>
          </p:cNvSpPr>
          <p:nvPr>
            <p:ph type="sldNum" sz="quarter" idx="12"/>
          </p:nvPr>
        </p:nvSpPr>
        <p:spPr/>
        <p:txBody>
          <a:bodyPr/>
          <a:lstStyle/>
          <a:p>
            <a:pPr>
              <a:defRPr/>
            </a:pPr>
            <a:fld id="{C487EC9C-28F4-44BB-9C83-313754E2EF7D}" type="slidenum">
              <a:rPr lang="en-AU" smtClean="0"/>
              <a:pPr>
                <a:defRPr/>
              </a:pPr>
              <a:t>84</a:t>
            </a:fld>
            <a:endParaRPr lang="en-AU" dirty="0"/>
          </a:p>
        </p:txBody>
      </p:sp>
      <p:sp>
        <p:nvSpPr>
          <p:cNvPr id="8" name="Footer Placeholder 7"/>
          <p:cNvSpPr>
            <a:spLocks noGrp="1"/>
          </p:cNvSpPr>
          <p:nvPr>
            <p:ph type="ftr" sz="quarter" idx="11"/>
          </p:nvPr>
        </p:nvSpPr>
        <p:spPr/>
        <p:txBody>
          <a:bodyPr/>
          <a:lstStyle/>
          <a:p>
            <a:pPr>
              <a:defRPr/>
            </a:pPr>
            <a:r>
              <a:rPr lang="en-US" dirty="0" smtClean="0"/>
              <a:t>www.tececo.com  www.gaiaengineering.com</a:t>
            </a:r>
            <a:endParaRPr lang="en-AU" dirty="0"/>
          </a:p>
        </p:txBody>
      </p:sp>
    </p:spTree>
    <p:extLst>
      <p:ext uri="{BB962C8B-B14F-4D97-AF65-F5344CB8AC3E}">
        <p14:creationId xmlns:p14="http://schemas.microsoft.com/office/powerpoint/2010/main" val="819779688"/>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049" y="0"/>
            <a:ext cx="8707008" cy="801511"/>
          </a:xfrm>
        </p:spPr>
        <p:txBody>
          <a:bodyPr/>
          <a:lstStyle/>
          <a:p>
            <a:r>
              <a:rPr lang="en-US" dirty="0" smtClean="0"/>
              <a:t>A Corrupt Global Patent System</a:t>
            </a:r>
            <a:endParaRPr lang="en-AU" dirty="0"/>
          </a:p>
        </p:txBody>
      </p:sp>
      <p:sp>
        <p:nvSpPr>
          <p:cNvPr id="3" name="Content Placeholder 2"/>
          <p:cNvSpPr>
            <a:spLocks noGrp="1"/>
          </p:cNvSpPr>
          <p:nvPr>
            <p:ph idx="1"/>
          </p:nvPr>
        </p:nvSpPr>
        <p:spPr>
          <a:xfrm>
            <a:off x="271740" y="771274"/>
            <a:ext cx="8654143" cy="5366657"/>
          </a:xfrm>
        </p:spPr>
        <p:txBody>
          <a:bodyPr/>
          <a:lstStyle/>
          <a:p>
            <a:r>
              <a:rPr lang="en-US" sz="2400" dirty="0" smtClean="0"/>
              <a:t>Patents are taken far to literally; the intent and purpose are almost irrelevant.</a:t>
            </a:r>
          </a:p>
          <a:p>
            <a:r>
              <a:rPr lang="en-US" sz="2400" dirty="0" smtClean="0"/>
              <a:t>Most patent examiners are basically incompetent – How could they be otherwise?</a:t>
            </a:r>
          </a:p>
          <a:p>
            <a:r>
              <a:rPr lang="en-US" sz="2400" dirty="0" smtClean="0"/>
              <a:t>The revenue raised is of greater importance to the grantee government than the value of the so called monopoly rights given.</a:t>
            </a:r>
          </a:p>
          <a:p>
            <a:r>
              <a:rPr lang="en-US" sz="2400" u="sng" dirty="0" smtClean="0"/>
              <a:t>Patents are an invitation and challenge to others to steal ip.</a:t>
            </a:r>
          </a:p>
          <a:p>
            <a:pPr lvl="1"/>
            <a:r>
              <a:rPr lang="en-US" sz="2000" dirty="0" smtClean="0"/>
              <a:t>Many secret formulations end up being identified as stolen ip.</a:t>
            </a:r>
          </a:p>
          <a:p>
            <a:r>
              <a:rPr lang="en-US" sz="2400" dirty="0" smtClean="0"/>
              <a:t>Governments do not protect the ip they “grant” they let the players fight it out in court.</a:t>
            </a:r>
          </a:p>
          <a:p>
            <a:r>
              <a:rPr lang="en-US" sz="2400" dirty="0" smtClean="0"/>
              <a:t>It follows that patents are little more than meat for dogs to fight over.</a:t>
            </a:r>
          </a:p>
          <a:p>
            <a:pPr lvl="1"/>
            <a:r>
              <a:rPr lang="en-US" sz="2000" dirty="0" smtClean="0"/>
              <a:t>Consider geopolymers for example and my own experience.</a:t>
            </a:r>
          </a:p>
          <a:p>
            <a:endParaRPr lang="en-AU" sz="2400" dirty="0"/>
          </a:p>
        </p:txBody>
      </p:sp>
      <p:sp>
        <p:nvSpPr>
          <p:cNvPr id="8" name="Footer Placeholder 7"/>
          <p:cNvSpPr>
            <a:spLocks noGrp="1"/>
          </p:cNvSpPr>
          <p:nvPr>
            <p:ph type="ftr" sz="quarter" idx="11"/>
          </p:nvPr>
        </p:nvSpPr>
        <p:spPr/>
        <p:txBody>
          <a:bodyPr/>
          <a:lstStyle/>
          <a:p>
            <a:r>
              <a:rPr lang="en-US" dirty="0" smtClean="0"/>
              <a:t>www.tececo.com  www.gaiaengineering.com</a:t>
            </a:r>
            <a:endParaRPr lang="en-AU" dirty="0"/>
          </a:p>
        </p:txBody>
      </p:sp>
      <p:sp>
        <p:nvSpPr>
          <p:cNvPr id="4" name="Slide Number Placeholder 3"/>
          <p:cNvSpPr>
            <a:spLocks noGrp="1"/>
          </p:cNvSpPr>
          <p:nvPr>
            <p:ph type="sldNum" sz="quarter" idx="12"/>
          </p:nvPr>
        </p:nvSpPr>
        <p:spPr/>
        <p:txBody>
          <a:bodyPr/>
          <a:lstStyle/>
          <a:p>
            <a:fld id="{C487EC9C-28F4-44BB-9C83-313754E2EF7D}" type="slidenum">
              <a:rPr lang="en-AU" smtClean="0"/>
              <a:pPr/>
              <a:t>85</a:t>
            </a:fld>
            <a:endParaRPr lang="en-AU" dirty="0"/>
          </a:p>
        </p:txBody>
      </p:sp>
    </p:spTree>
    <p:extLst>
      <p:ext uri="{BB962C8B-B14F-4D97-AF65-F5344CB8AC3E}">
        <p14:creationId xmlns:p14="http://schemas.microsoft.com/office/powerpoint/2010/main" val="2277709435"/>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ctrTitle"/>
          </p:nvPr>
        </p:nvSpPr>
        <p:spPr>
          <a:xfrm>
            <a:off x="880995" y="1451157"/>
            <a:ext cx="7772400" cy="1470025"/>
          </a:xfrm>
        </p:spPr>
        <p:txBody>
          <a:bodyPr/>
          <a:lstStyle/>
          <a:p>
            <a:pPr eaLnBrk="1" hangingPunct="1"/>
            <a:r>
              <a:rPr lang="en-AU" dirty="0" smtClean="0"/>
              <a:t>The Role of Reactive MgO – An Update on TecEco Technology</a:t>
            </a:r>
          </a:p>
        </p:txBody>
      </p:sp>
      <p:sp>
        <p:nvSpPr>
          <p:cNvPr id="4" name="Subtitle 3"/>
          <p:cNvSpPr>
            <a:spLocks noGrp="1"/>
          </p:cNvSpPr>
          <p:nvPr>
            <p:ph type="subTitle" idx="1"/>
          </p:nvPr>
        </p:nvSpPr>
        <p:spPr>
          <a:xfrm>
            <a:off x="871169" y="3123589"/>
            <a:ext cx="7815631" cy="1722731"/>
          </a:xfrm>
        </p:spPr>
        <p:txBody>
          <a:bodyPr/>
          <a:lstStyle/>
          <a:p>
            <a:pPr marL="0" indent="0">
              <a:buNone/>
            </a:pPr>
            <a:r>
              <a:rPr lang="en-AU" b="1" dirty="0" smtClean="0"/>
              <a:t>An update on recent advances in Tec and Eco-Cements including the use of high proportions of fly ash and SCMS with added reactive magnesia </a:t>
            </a:r>
            <a:endParaRPr lang="en-AU" b="1" dirty="0"/>
          </a:p>
        </p:txBody>
      </p:sp>
      <p:sp>
        <p:nvSpPr>
          <p:cNvPr id="9" name="Slide Number Placeholder 8"/>
          <p:cNvSpPr>
            <a:spLocks noGrp="1"/>
          </p:cNvSpPr>
          <p:nvPr>
            <p:ph type="sldNum" sz="quarter" idx="12"/>
          </p:nvPr>
        </p:nvSpPr>
        <p:spPr/>
        <p:txBody>
          <a:bodyPr/>
          <a:lstStyle/>
          <a:p>
            <a:pPr>
              <a:defRPr/>
            </a:pPr>
            <a:fld id="{AF35CBA0-D08D-40A4-8038-F65384D3D91F}" type="slidenum">
              <a:rPr lang="en-AU" smtClean="0"/>
              <a:pPr>
                <a:defRPr/>
              </a:pPr>
              <a:t>86</a:t>
            </a:fld>
            <a:endParaRPr lang="en-AU" dirty="0"/>
          </a:p>
        </p:txBody>
      </p:sp>
      <p:sp>
        <p:nvSpPr>
          <p:cNvPr id="2" name="TextBox 1"/>
          <p:cNvSpPr txBox="1"/>
          <p:nvPr/>
        </p:nvSpPr>
        <p:spPr>
          <a:xfrm>
            <a:off x="1499151" y="4982610"/>
            <a:ext cx="6070123" cy="954107"/>
          </a:xfrm>
          <a:prstGeom prst="rect">
            <a:avLst/>
          </a:prstGeom>
          <a:solidFill>
            <a:srgbClr val="92D050"/>
          </a:solidFill>
        </p:spPr>
        <p:txBody>
          <a:bodyPr wrap="none" rtlCol="0">
            <a:spAutoFit/>
          </a:bodyPr>
          <a:lstStyle/>
          <a:p>
            <a:r>
              <a:rPr lang="en-US" sz="2800" dirty="0" smtClean="0"/>
              <a:t>Reactive Magnesia is the most powerful </a:t>
            </a:r>
            <a:br>
              <a:rPr lang="en-US" sz="2800" dirty="0" smtClean="0"/>
            </a:br>
            <a:r>
              <a:rPr lang="en-US" sz="2800" dirty="0" smtClean="0"/>
              <a:t>new tool in cement chemistry</a:t>
            </a:r>
            <a:endParaRPr lang="en-AU" sz="2800" dirty="0"/>
          </a:p>
        </p:txBody>
      </p:sp>
      <p:pic>
        <p:nvPicPr>
          <p:cNvPr id="10" name="Picture 9" descr="TececoLogoNew10110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9515" y="0"/>
            <a:ext cx="3986463" cy="1347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90769296"/>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049" y="0"/>
            <a:ext cx="8707008" cy="1001486"/>
          </a:xfrm>
        </p:spPr>
        <p:txBody>
          <a:bodyPr/>
          <a:lstStyle/>
          <a:p>
            <a:r>
              <a:rPr lang="en-AU" dirty="0" smtClean="0"/>
              <a:t>TecEco Cements</a:t>
            </a:r>
            <a:endParaRPr lang="en-AU" dirty="0"/>
          </a:p>
        </p:txBody>
      </p:sp>
      <p:sp>
        <p:nvSpPr>
          <p:cNvPr id="3" name="Content Placeholder 2"/>
          <p:cNvSpPr>
            <a:spLocks noGrp="1"/>
          </p:cNvSpPr>
          <p:nvPr>
            <p:ph idx="1"/>
          </p:nvPr>
        </p:nvSpPr>
        <p:spPr>
          <a:xfrm>
            <a:off x="272143" y="885767"/>
            <a:ext cx="8654143" cy="5366657"/>
          </a:xfrm>
        </p:spPr>
        <p:txBody>
          <a:bodyPr/>
          <a:lstStyle/>
          <a:p>
            <a:r>
              <a:rPr lang="en-AU" sz="2000" b="1" dirty="0" smtClean="0"/>
              <a:t>Eco-Cements</a:t>
            </a:r>
            <a:r>
              <a:rPr lang="en-AU" sz="1800" dirty="0" smtClean="0"/>
              <a:t> have relatively high proportions of magnesia which in permeable materials carbonates adding strength and durability. Eco-Cement formulations are generally used for bricks, blocks, pavers, pervious pavements and other permeable cement based products. See </a:t>
            </a:r>
            <a:r>
              <a:rPr lang="en-AU" sz="1800" dirty="0" smtClean="0">
                <a:hlinkClick r:id="rId3"/>
              </a:rPr>
              <a:t>http://www.tececo.com/products.eco-cement.php</a:t>
            </a:r>
            <a:endParaRPr lang="en-AU" sz="1800" dirty="0" smtClean="0"/>
          </a:p>
          <a:p>
            <a:endParaRPr lang="en-AU" sz="1600" dirty="0" smtClean="0"/>
          </a:p>
          <a:p>
            <a:r>
              <a:rPr lang="en-AU" sz="2000" b="1" dirty="0" smtClean="0"/>
              <a:t>Enviro-Cements</a:t>
            </a:r>
            <a:r>
              <a:rPr lang="en-AU" sz="1800" dirty="0" smtClean="0"/>
              <a:t> are made using large quantities of reactive magnesia which reacts to form Brucite. Brucite is unique to TecEco Cements and is an ideal mineral for trapping toxic and hazardous wastes due to its layered structure, equilibrium pH level, durability and low solubility. See </a:t>
            </a:r>
            <a:r>
              <a:rPr lang="en-AU" sz="1800" dirty="0" smtClean="0">
                <a:hlinkClick r:id="rId4"/>
              </a:rPr>
              <a:t>http://www.tececo.com/products.enviro-cement.php</a:t>
            </a:r>
            <a:endParaRPr lang="en-AU" sz="1800" dirty="0" smtClean="0"/>
          </a:p>
          <a:p>
            <a:endParaRPr lang="en-AU" sz="1800" dirty="0" smtClean="0"/>
          </a:p>
          <a:p>
            <a:r>
              <a:rPr lang="en-AU" sz="2000" b="1" dirty="0" smtClean="0"/>
              <a:t>Tec-Cements</a:t>
            </a:r>
            <a:r>
              <a:rPr lang="en-AU" sz="1800" dirty="0" smtClean="0"/>
              <a:t> are cement blends that comprise of a hydraulic cement such as Portland cement mixed with a relatively small proportion of reactive magnesia and optionally pozzolans and/or supplementary cementitious materials which react with Portlandite removing it and making more cement or are activated by Portland cement. They offer a solution to many of the technical problems that plague traditional cement formulations caused by the reactivity of lime (Portlandite) and have significant advantages including faster setting even with a high proportion of non PC additions.  </a:t>
            </a:r>
            <a:r>
              <a:rPr lang="en-AU" sz="1800" dirty="0" smtClean="0">
                <a:hlinkClick r:id="rId5"/>
              </a:rPr>
              <a:t>See http://www.tececo.com/products.tec-cement.php</a:t>
            </a:r>
            <a:endParaRPr lang="en-AU" sz="1800" dirty="0"/>
          </a:p>
        </p:txBody>
      </p:sp>
      <p:sp>
        <p:nvSpPr>
          <p:cNvPr id="4" name="Slide Number Placeholder 3"/>
          <p:cNvSpPr>
            <a:spLocks noGrp="1"/>
          </p:cNvSpPr>
          <p:nvPr>
            <p:ph type="sldNum" sz="quarter" idx="12"/>
          </p:nvPr>
        </p:nvSpPr>
        <p:spPr/>
        <p:txBody>
          <a:bodyPr/>
          <a:lstStyle/>
          <a:p>
            <a:pPr>
              <a:defRPr/>
            </a:pPr>
            <a:fld id="{C487EC9C-28F4-44BB-9C83-313754E2EF7D}" type="slidenum">
              <a:rPr lang="en-AU" smtClean="0"/>
              <a:pPr>
                <a:defRPr/>
              </a:pPr>
              <a:t>87</a:t>
            </a:fld>
            <a:endParaRPr lang="en-AU" dirty="0"/>
          </a:p>
        </p:txBody>
      </p:sp>
      <p:sp>
        <p:nvSpPr>
          <p:cNvPr id="8" name="Footer Placeholder 7"/>
          <p:cNvSpPr>
            <a:spLocks noGrp="1"/>
          </p:cNvSpPr>
          <p:nvPr>
            <p:ph type="ftr" sz="quarter" idx="11"/>
          </p:nvPr>
        </p:nvSpPr>
        <p:spPr/>
        <p:txBody>
          <a:bodyPr/>
          <a:lstStyle/>
          <a:p>
            <a:pPr>
              <a:defRPr/>
            </a:pPr>
            <a:r>
              <a:rPr lang="en-US" dirty="0" smtClean="0"/>
              <a:t>www.tececo.com  www.gaiaengineering.com</a:t>
            </a:r>
            <a:endParaRPr lang="en-AU" dirty="0"/>
          </a:p>
        </p:txBody>
      </p:sp>
    </p:spTree>
    <p:extLst>
      <p:ext uri="{BB962C8B-B14F-4D97-AF65-F5344CB8AC3E}">
        <p14:creationId xmlns:p14="http://schemas.microsoft.com/office/powerpoint/2010/main" val="2979691435"/>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049" y="0"/>
            <a:ext cx="8707008" cy="1001486"/>
          </a:xfrm>
        </p:spPr>
        <p:txBody>
          <a:bodyPr/>
          <a:lstStyle/>
          <a:p>
            <a:r>
              <a:rPr lang="en-AU" sz="3600" dirty="0" smtClean="0"/>
              <a:t>TecEco Eco-Cements</a:t>
            </a:r>
            <a:endParaRPr lang="en-AU" sz="3600" dirty="0"/>
          </a:p>
        </p:txBody>
      </p:sp>
      <p:sp>
        <p:nvSpPr>
          <p:cNvPr id="3" name="Slide Number Placeholder 2"/>
          <p:cNvSpPr>
            <a:spLocks noGrp="1"/>
          </p:cNvSpPr>
          <p:nvPr>
            <p:ph type="sldNum" sz="quarter" idx="12"/>
          </p:nvPr>
        </p:nvSpPr>
        <p:spPr/>
        <p:txBody>
          <a:bodyPr/>
          <a:lstStyle/>
          <a:p>
            <a:pPr>
              <a:defRPr/>
            </a:pPr>
            <a:fld id="{C487EC9C-28F4-44BB-9C83-313754E2EF7D}" type="slidenum">
              <a:rPr lang="en-AU" smtClean="0"/>
              <a:pPr>
                <a:defRPr/>
              </a:pPr>
              <a:t>88</a:t>
            </a:fld>
            <a:endParaRPr lang="en-AU" dirty="0"/>
          </a:p>
        </p:txBody>
      </p:sp>
      <p:pic>
        <p:nvPicPr>
          <p:cNvPr id="51202" name="Picture 2" descr="D:\Webpages\TecEco\images\photographs\eco-masonry\AdbriMasonryNewcastleBlock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36634" y="920996"/>
            <a:ext cx="1328759" cy="1281006"/>
          </a:xfrm>
          <a:prstGeom prst="rect">
            <a:avLst/>
          </a:prstGeom>
          <a:noFill/>
          <a:extLst>
            <a:ext uri="{909E8E84-426E-40DD-AFC4-6F175D3DCCD1}">
              <a14:hiddenFill xmlns:a14="http://schemas.microsoft.com/office/drawing/2010/main">
                <a:solidFill>
                  <a:srgbClr val="FFFFFF"/>
                </a:solidFill>
              </a14:hiddenFill>
            </a:ext>
          </a:extLst>
        </p:spPr>
      </p:pic>
      <p:pic>
        <p:nvPicPr>
          <p:cNvPr id="51203" name="Picture 3" descr="D:\Webpages\TecEco\images\photographs\permecocrete\PerviousPavement.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044266" y="929060"/>
            <a:ext cx="1835439" cy="1047281"/>
          </a:xfrm>
          <a:prstGeom prst="rect">
            <a:avLst/>
          </a:prstGeom>
          <a:noFill/>
          <a:extLst>
            <a:ext uri="{909E8E84-426E-40DD-AFC4-6F175D3DCCD1}">
              <a14:hiddenFill xmlns:a14="http://schemas.microsoft.com/office/drawing/2010/main">
                <a:solidFill>
                  <a:srgbClr val="FFFFFF"/>
                </a:solidFill>
              </a14:hiddenFill>
            </a:ext>
          </a:extLst>
        </p:spPr>
      </p:pic>
      <p:pic>
        <p:nvPicPr>
          <p:cNvPr id="51205"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041397" y="2537898"/>
            <a:ext cx="1837077" cy="11461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0" name="Picture 2" descr="D:\Webpages\TecEco\images\photographs\earthship brighton\Eco-CementBeingLaid.gif"/>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51335" y="2508531"/>
            <a:ext cx="1745965" cy="1357451"/>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51335" y="4288171"/>
            <a:ext cx="1745965" cy="15589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041397" y="4234791"/>
            <a:ext cx="1838309" cy="1201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p:cNvSpPr txBox="1"/>
          <p:nvPr/>
        </p:nvSpPr>
        <p:spPr>
          <a:xfrm>
            <a:off x="2232330" y="5955059"/>
            <a:ext cx="4809067" cy="646331"/>
          </a:xfrm>
          <a:prstGeom prst="rect">
            <a:avLst/>
          </a:prstGeom>
          <a:noFill/>
        </p:spPr>
        <p:txBody>
          <a:bodyPr wrap="square" rtlCol="0">
            <a:spAutoFit/>
          </a:bodyPr>
          <a:lstStyle/>
          <a:p>
            <a:r>
              <a:rPr lang="en-AU" sz="1200" dirty="0" smtClean="0"/>
              <a:t>Left: Recent Eco-Cement blocks made, transported and erected in a week. Laying and Eco-Cement floor. Eco-Cement mortar &amp; Eco-cement mud bricks. Right: Eco-Cement permeacocretes and foamed concretes</a:t>
            </a:r>
            <a:endParaRPr lang="en-AU" sz="1200" dirty="0"/>
          </a:p>
        </p:txBody>
      </p:sp>
      <p:sp>
        <p:nvSpPr>
          <p:cNvPr id="13" name="TextBox 12"/>
          <p:cNvSpPr txBox="1"/>
          <p:nvPr/>
        </p:nvSpPr>
        <p:spPr>
          <a:xfrm>
            <a:off x="2235199" y="881902"/>
            <a:ext cx="4665387" cy="5078313"/>
          </a:xfrm>
          <a:prstGeom prst="rect">
            <a:avLst/>
          </a:prstGeom>
          <a:noFill/>
        </p:spPr>
        <p:txBody>
          <a:bodyPr wrap="square" rtlCol="0">
            <a:spAutoFit/>
          </a:bodyPr>
          <a:lstStyle/>
          <a:p>
            <a:r>
              <a:rPr lang="en-AU" dirty="0" smtClean="0"/>
              <a:t>Eco-Cements are blends of one or more hydraulic cements and relatively high proportions of reactive magnesia with or without pozzolans and supplementary cementitious additions. They will only carbonate in gas permeable substrates forming strong fibrous minerals such as lansfordite and nesquehonite. Water vapour and CO2 must be available  for carbonation to ensue.</a:t>
            </a:r>
          </a:p>
          <a:p>
            <a:endParaRPr lang="en-AU" dirty="0" smtClean="0"/>
          </a:p>
          <a:p>
            <a:endParaRPr lang="en-AU" dirty="0" smtClean="0"/>
          </a:p>
          <a:p>
            <a:r>
              <a:rPr lang="en-AU" dirty="0" smtClean="0"/>
              <a:t>Eco-Cements can be used in a wide range of products from foamed concretes to bricks, blocks and pavers, mortars renders, grouts and pervious concretes such as our own permeacocrete. Somewhere in the vicinity of the Pareto proportion (80%) of conventional concretes could be replaced by Eco-Cement.</a:t>
            </a:r>
            <a:endParaRPr lang="en-AU" dirty="0"/>
          </a:p>
        </p:txBody>
      </p:sp>
      <p:sp>
        <p:nvSpPr>
          <p:cNvPr id="9" name="Footer Placeholder 8"/>
          <p:cNvSpPr>
            <a:spLocks noGrp="1"/>
          </p:cNvSpPr>
          <p:nvPr>
            <p:ph type="ftr" sz="quarter" idx="11"/>
          </p:nvPr>
        </p:nvSpPr>
        <p:spPr/>
        <p:txBody>
          <a:bodyPr/>
          <a:lstStyle/>
          <a:p>
            <a:pPr>
              <a:defRPr/>
            </a:pPr>
            <a:r>
              <a:rPr lang="en-US" dirty="0" smtClean="0"/>
              <a:t>www.tececo.com  www.gaiaengineering.com</a:t>
            </a:r>
            <a:endParaRPr lang="en-AU" dirty="0"/>
          </a:p>
        </p:txBody>
      </p:sp>
      <p:sp>
        <p:nvSpPr>
          <p:cNvPr id="4" name="TextBox 3"/>
          <p:cNvSpPr txBox="1"/>
          <p:nvPr/>
        </p:nvSpPr>
        <p:spPr>
          <a:xfrm>
            <a:off x="3770489" y="3436219"/>
            <a:ext cx="2536144" cy="369332"/>
          </a:xfrm>
          <a:prstGeom prst="rect">
            <a:avLst/>
          </a:prstGeom>
          <a:solidFill>
            <a:srgbClr val="FFFF00"/>
          </a:solidFill>
          <a:ln>
            <a:solidFill>
              <a:schemeClr val="tx1"/>
            </a:solidFill>
          </a:ln>
        </p:spPr>
        <p:txBody>
          <a:bodyPr wrap="none" rtlCol="0">
            <a:spAutoFit/>
          </a:bodyPr>
          <a:lstStyle/>
          <a:p>
            <a:r>
              <a:rPr lang="en-US" dirty="0" smtClean="0"/>
              <a:t>Light colour = low albedo</a:t>
            </a:r>
            <a:endParaRPr lang="en-AU" dirty="0"/>
          </a:p>
        </p:txBody>
      </p:sp>
      <p:cxnSp>
        <p:nvCxnSpPr>
          <p:cNvPr id="6" name="Straight Arrow Connector 5"/>
          <p:cNvCxnSpPr/>
          <p:nvPr/>
        </p:nvCxnSpPr>
        <p:spPr>
          <a:xfrm>
            <a:off x="6306633" y="3620885"/>
            <a:ext cx="593953"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28957465"/>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049" y="0"/>
            <a:ext cx="8707008" cy="1001486"/>
          </a:xfrm>
        </p:spPr>
        <p:txBody>
          <a:bodyPr/>
          <a:lstStyle/>
          <a:p>
            <a:r>
              <a:rPr lang="en-AU" sz="2800" dirty="0" smtClean="0"/>
              <a:t>Forced Carbonation ~ Optimisation</a:t>
            </a:r>
            <a:endParaRPr lang="en-AU" sz="2800" dirty="0"/>
          </a:p>
        </p:txBody>
      </p:sp>
      <p:sp>
        <p:nvSpPr>
          <p:cNvPr id="5" name="Slide Number Placeholder 4"/>
          <p:cNvSpPr>
            <a:spLocks noGrp="1"/>
          </p:cNvSpPr>
          <p:nvPr>
            <p:ph type="sldNum" sz="quarter" idx="12"/>
          </p:nvPr>
        </p:nvSpPr>
        <p:spPr/>
        <p:txBody>
          <a:bodyPr/>
          <a:lstStyle/>
          <a:p>
            <a:pPr>
              <a:defRPr/>
            </a:pPr>
            <a:fld id="{C487EC9C-28F4-44BB-9C83-313754E2EF7D}" type="slidenum">
              <a:rPr lang="en-AU" smtClean="0"/>
              <a:pPr>
                <a:defRPr/>
              </a:pPr>
              <a:t>89</a:t>
            </a:fld>
            <a:endParaRPr lang="en-AU" dirty="0"/>
          </a:p>
        </p:txBody>
      </p:sp>
      <p:graphicFrame>
        <p:nvGraphicFramePr>
          <p:cNvPr id="6" name="Table 5"/>
          <p:cNvGraphicFramePr>
            <a:graphicFrameLocks noGrp="1"/>
          </p:cNvGraphicFramePr>
          <p:nvPr>
            <p:extLst>
              <p:ext uri="{D42A27DB-BD31-4B8C-83A1-F6EECF244321}">
                <p14:modId xmlns:p14="http://schemas.microsoft.com/office/powerpoint/2010/main" val="3518110684"/>
              </p:ext>
            </p:extLst>
          </p:nvPr>
        </p:nvGraphicFramePr>
        <p:xfrm>
          <a:off x="645459" y="822921"/>
          <a:ext cx="7678793" cy="4396548"/>
        </p:xfrm>
        <a:graphic>
          <a:graphicData uri="http://schemas.openxmlformats.org/drawingml/2006/table">
            <a:tbl>
              <a:tblPr firstRow="1">
                <a:tableStyleId>{5C22544A-7EE6-4342-B048-85BDC9FD1C3A}</a:tableStyleId>
              </a:tblPr>
              <a:tblGrid>
                <a:gridCol w="1879601"/>
                <a:gridCol w="2599266"/>
                <a:gridCol w="3199926"/>
              </a:tblGrid>
              <a:tr h="632959">
                <a:tc>
                  <a:txBody>
                    <a:bodyPr/>
                    <a:lstStyle/>
                    <a:p>
                      <a:pPr algn="l">
                        <a:spcAft>
                          <a:spcPts val="0"/>
                        </a:spcAft>
                      </a:pPr>
                      <a:endParaRPr lang="en-AU" sz="1400" b="1" dirty="0">
                        <a:effectLst/>
                        <a:latin typeface="+mn-lt"/>
                        <a:ea typeface="Times New Roman"/>
                        <a:cs typeface="Times New Roman"/>
                      </a:endParaRPr>
                    </a:p>
                  </a:txBody>
                  <a:tcPr marL="65594" marR="65594" marT="0" marB="0" anchor="ctr"/>
                </a:tc>
                <a:tc>
                  <a:txBody>
                    <a:bodyPr/>
                    <a:lstStyle/>
                    <a:p>
                      <a:pPr algn="l">
                        <a:spcAft>
                          <a:spcPts val="0"/>
                        </a:spcAft>
                      </a:pPr>
                      <a:r>
                        <a:rPr lang="en-AU" sz="1400" b="1" dirty="0" smtClean="0">
                          <a:effectLst/>
                          <a:latin typeface="+mn-lt"/>
                          <a:ea typeface="Times New Roman"/>
                          <a:cs typeface="Times New Roman"/>
                        </a:rPr>
                        <a:t>Forced Carbonation (Cambridge)</a:t>
                      </a:r>
                      <a:endParaRPr lang="en-AU" sz="1400" b="1" dirty="0">
                        <a:effectLst/>
                        <a:latin typeface="+mn-lt"/>
                        <a:ea typeface="Times New Roman"/>
                        <a:cs typeface="Times New Roman"/>
                      </a:endParaRPr>
                    </a:p>
                  </a:txBody>
                  <a:tcPr marL="65594" marR="65594" marT="0" marB="0" anchor="ctr"/>
                </a:tc>
                <a:tc>
                  <a:txBody>
                    <a:bodyPr/>
                    <a:lstStyle/>
                    <a:p>
                      <a:pPr algn="l">
                        <a:spcAft>
                          <a:spcPts val="0"/>
                        </a:spcAft>
                      </a:pPr>
                      <a:r>
                        <a:rPr lang="en-AU" sz="1400" b="1" dirty="0" smtClean="0">
                          <a:effectLst/>
                          <a:latin typeface="+mn-lt"/>
                          <a:ea typeface="Times New Roman"/>
                          <a:cs typeface="Times New Roman"/>
                        </a:rPr>
                        <a:t>Kinetic Optimisation (TecEco)</a:t>
                      </a:r>
                      <a:endParaRPr lang="en-AU" sz="1400" b="1" dirty="0">
                        <a:effectLst/>
                        <a:latin typeface="+mn-lt"/>
                        <a:ea typeface="Times New Roman"/>
                        <a:cs typeface="Times New Roman"/>
                      </a:endParaRPr>
                    </a:p>
                  </a:txBody>
                  <a:tcPr marL="65594" marR="65594" marT="0" marB="0" anchor="ctr"/>
                </a:tc>
              </a:tr>
              <a:tr h="501794">
                <a:tc>
                  <a:txBody>
                    <a:bodyPr/>
                    <a:lstStyle/>
                    <a:p>
                      <a:pPr algn="l">
                        <a:spcAft>
                          <a:spcPts val="0"/>
                        </a:spcAft>
                      </a:pPr>
                      <a:r>
                        <a:rPr lang="en-AU" sz="1100" dirty="0" smtClean="0">
                          <a:effectLst/>
                          <a:latin typeface="+mn-lt"/>
                          <a:ea typeface="Times New Roman"/>
                          <a:cs typeface="Times New Roman"/>
                        </a:rPr>
                        <a:t>Steps</a:t>
                      </a:r>
                      <a:endParaRPr lang="en-AU" sz="1100" dirty="0">
                        <a:effectLst/>
                        <a:latin typeface="+mn-lt"/>
                        <a:ea typeface="Times New Roman"/>
                        <a:cs typeface="Times New Roman"/>
                      </a:endParaRPr>
                    </a:p>
                  </a:txBody>
                  <a:tcPr marL="65594" marR="65594" marT="0" marB="0" anchor="ctr"/>
                </a:tc>
                <a:tc>
                  <a:txBody>
                    <a:bodyPr/>
                    <a:lstStyle/>
                    <a:p>
                      <a:pPr algn="l">
                        <a:spcAft>
                          <a:spcPts val="0"/>
                        </a:spcAft>
                      </a:pPr>
                      <a:r>
                        <a:rPr lang="en-AU" sz="1100" dirty="0" smtClean="0">
                          <a:effectLst/>
                          <a:latin typeface="+mn-lt"/>
                          <a:ea typeface="Times New Roman"/>
                          <a:cs typeface="Times New Roman"/>
                        </a:rPr>
                        <a:t>Multistep</a:t>
                      </a:r>
                      <a:r>
                        <a:rPr lang="en-AU" sz="1100" baseline="0" dirty="0" smtClean="0">
                          <a:effectLst/>
                          <a:latin typeface="+mn-lt"/>
                          <a:ea typeface="Times New Roman"/>
                          <a:cs typeface="Times New Roman"/>
                        </a:rPr>
                        <a:t> process</a:t>
                      </a:r>
                      <a:endParaRPr lang="en-AU" sz="1100" dirty="0">
                        <a:effectLst/>
                        <a:latin typeface="+mn-lt"/>
                        <a:ea typeface="Times New Roman"/>
                        <a:cs typeface="Times New Roman"/>
                      </a:endParaRPr>
                    </a:p>
                  </a:txBody>
                  <a:tcPr marL="65594" marR="65594" marT="0" marB="0" anchor="ctr"/>
                </a:tc>
                <a:tc>
                  <a:txBody>
                    <a:bodyPr/>
                    <a:lstStyle/>
                    <a:p>
                      <a:pPr algn="l">
                        <a:spcAft>
                          <a:spcPts val="0"/>
                        </a:spcAft>
                      </a:pPr>
                      <a:r>
                        <a:rPr lang="en-AU" sz="1100" dirty="0" smtClean="0">
                          <a:effectLst/>
                          <a:latin typeface="+mn-lt"/>
                          <a:ea typeface="Times New Roman"/>
                          <a:cs typeface="Times New Roman"/>
                        </a:rPr>
                        <a:t>Less steps = lower costs</a:t>
                      </a:r>
                      <a:endParaRPr lang="en-AU" sz="1100" dirty="0">
                        <a:effectLst/>
                        <a:latin typeface="+mn-lt"/>
                        <a:ea typeface="Times New Roman"/>
                        <a:cs typeface="Times New Roman"/>
                      </a:endParaRPr>
                    </a:p>
                  </a:txBody>
                  <a:tcPr marL="65594" marR="65594" marT="0" marB="0" anchor="ctr"/>
                </a:tc>
              </a:tr>
              <a:tr h="463924">
                <a:tc>
                  <a:txBody>
                    <a:bodyPr/>
                    <a:lstStyle/>
                    <a:p>
                      <a:pPr algn="l">
                        <a:spcAft>
                          <a:spcPts val="0"/>
                        </a:spcAft>
                      </a:pPr>
                      <a:r>
                        <a:rPr lang="en-AU" sz="1100" dirty="0" smtClean="0">
                          <a:effectLst/>
                          <a:latin typeface="+mn-lt"/>
                          <a:ea typeface="Times New Roman"/>
                          <a:cs typeface="Times New Roman"/>
                        </a:rPr>
                        <a:t>Rate</a:t>
                      </a:r>
                      <a:endParaRPr lang="en-AU" sz="1100" dirty="0">
                        <a:effectLst/>
                        <a:latin typeface="+mn-lt"/>
                        <a:ea typeface="Times New Roman"/>
                        <a:cs typeface="Times New Roman"/>
                      </a:endParaRPr>
                    </a:p>
                  </a:txBody>
                  <a:tcPr marL="65594" marR="65594" marT="0" marB="0" anchor="ctr"/>
                </a:tc>
                <a:tc>
                  <a:txBody>
                    <a:bodyPr/>
                    <a:lstStyle/>
                    <a:p>
                      <a:pPr algn="l">
                        <a:spcAft>
                          <a:spcPts val="0"/>
                        </a:spcAft>
                      </a:pPr>
                      <a:r>
                        <a:rPr lang="en-AU" sz="1100" dirty="0" smtClean="0">
                          <a:effectLst/>
                          <a:latin typeface="+mn-lt"/>
                          <a:ea typeface="Times New Roman"/>
                          <a:cs typeface="Times New Roman"/>
                        </a:rPr>
                        <a:t>Variable</a:t>
                      </a:r>
                      <a:endParaRPr lang="en-AU" sz="1100" dirty="0">
                        <a:effectLst/>
                        <a:latin typeface="+mn-lt"/>
                        <a:ea typeface="Times New Roman"/>
                        <a:cs typeface="Times New Roman"/>
                      </a:endParaRPr>
                    </a:p>
                  </a:txBody>
                  <a:tcPr marL="65594" marR="65594" marT="0" marB="0" anchor="ctr"/>
                </a:tc>
                <a:tc>
                  <a:txBody>
                    <a:bodyPr/>
                    <a:lstStyle/>
                    <a:p>
                      <a:pPr algn="l">
                        <a:spcAft>
                          <a:spcPts val="0"/>
                        </a:spcAft>
                      </a:pPr>
                      <a:r>
                        <a:rPr lang="en-AU" sz="1100" dirty="0" smtClean="0">
                          <a:effectLst/>
                          <a:latin typeface="+mn-lt"/>
                          <a:ea typeface="Times New Roman"/>
                          <a:cs typeface="Times New Roman"/>
                        </a:rPr>
                        <a:t>Varying on weather conditions (wet dry</a:t>
                      </a:r>
                      <a:r>
                        <a:rPr lang="en-AU" sz="1100" baseline="0" dirty="0" smtClean="0">
                          <a:effectLst/>
                          <a:latin typeface="+mn-lt"/>
                          <a:ea typeface="Times New Roman"/>
                          <a:cs typeface="Times New Roman"/>
                        </a:rPr>
                        <a:t> best and gas permeability)</a:t>
                      </a:r>
                      <a:endParaRPr lang="en-AU" sz="1100" dirty="0">
                        <a:effectLst/>
                        <a:latin typeface="+mn-lt"/>
                        <a:ea typeface="Times New Roman"/>
                        <a:cs typeface="Times New Roman"/>
                      </a:endParaRPr>
                    </a:p>
                  </a:txBody>
                  <a:tcPr marL="65594" marR="65594" marT="0" marB="0" anchor="ctr"/>
                </a:tc>
              </a:tr>
              <a:tr h="388181">
                <a:tc>
                  <a:txBody>
                    <a:bodyPr/>
                    <a:lstStyle/>
                    <a:p>
                      <a:pPr algn="l">
                        <a:spcAft>
                          <a:spcPts val="0"/>
                        </a:spcAft>
                      </a:pPr>
                      <a:r>
                        <a:rPr lang="en-AU" sz="1100" dirty="0" smtClean="0">
                          <a:effectLst/>
                          <a:latin typeface="+mn-lt"/>
                          <a:ea typeface="Times New Roman"/>
                          <a:cs typeface="Times New Roman"/>
                        </a:rPr>
                        <a:t>% Carbonation</a:t>
                      </a:r>
                      <a:r>
                        <a:rPr lang="en-AU" sz="1100" baseline="0" dirty="0" smtClean="0">
                          <a:effectLst/>
                          <a:latin typeface="+mn-lt"/>
                          <a:ea typeface="Times New Roman"/>
                          <a:cs typeface="Times New Roman"/>
                        </a:rPr>
                        <a:t> in 6 months</a:t>
                      </a:r>
                      <a:endParaRPr lang="en-AU" sz="1100" dirty="0">
                        <a:effectLst/>
                        <a:latin typeface="+mn-lt"/>
                        <a:ea typeface="Times New Roman"/>
                        <a:cs typeface="Times New Roman"/>
                      </a:endParaRPr>
                    </a:p>
                  </a:txBody>
                  <a:tcPr marL="65594" marR="65594" marT="0" marB="0" anchor="ctr"/>
                </a:tc>
                <a:tc>
                  <a:txBody>
                    <a:bodyPr/>
                    <a:lstStyle/>
                    <a:p>
                      <a:pPr algn="l">
                        <a:spcAft>
                          <a:spcPts val="0"/>
                        </a:spcAft>
                      </a:pPr>
                      <a:r>
                        <a:rPr lang="en-AU" sz="1100" dirty="0" smtClean="0">
                          <a:effectLst/>
                          <a:latin typeface="+mn-lt"/>
                          <a:ea typeface="Times New Roman"/>
                          <a:cs typeface="Times New Roman"/>
                        </a:rPr>
                        <a:t>70% (reported, could be more</a:t>
                      </a:r>
                      <a:r>
                        <a:rPr lang="en-AU" sz="1100" baseline="0" dirty="0" smtClean="0">
                          <a:effectLst/>
                          <a:latin typeface="+mn-lt"/>
                          <a:ea typeface="Times New Roman"/>
                          <a:cs typeface="Times New Roman"/>
                        </a:rPr>
                        <a:t> if permeable)</a:t>
                      </a:r>
                      <a:endParaRPr lang="en-AU" sz="1100" dirty="0">
                        <a:effectLst/>
                        <a:latin typeface="+mn-lt"/>
                        <a:ea typeface="Times New Roman"/>
                        <a:cs typeface="Times New Roman"/>
                      </a:endParaRPr>
                    </a:p>
                  </a:txBody>
                  <a:tcPr marL="65594" marR="65594" marT="0" marB="0" anchor="ctr"/>
                </a:tc>
                <a:tc>
                  <a:txBody>
                    <a:bodyPr/>
                    <a:lstStyle/>
                    <a:p>
                      <a:pPr algn="l">
                        <a:spcAft>
                          <a:spcPts val="0"/>
                        </a:spcAft>
                      </a:pPr>
                      <a:r>
                        <a:rPr lang="en-AU" sz="1100" dirty="0" smtClean="0">
                          <a:effectLst/>
                          <a:latin typeface="+mn-lt"/>
                          <a:ea typeface="Times New Roman"/>
                          <a:cs typeface="Times New Roman"/>
                        </a:rPr>
                        <a:t>100%</a:t>
                      </a:r>
                      <a:endParaRPr lang="en-AU" sz="1100" dirty="0">
                        <a:effectLst/>
                        <a:latin typeface="+mn-lt"/>
                        <a:ea typeface="Times New Roman"/>
                        <a:cs typeface="Times New Roman"/>
                      </a:endParaRPr>
                    </a:p>
                  </a:txBody>
                  <a:tcPr marL="65594" marR="65594" marT="0" marB="0" anchor="ctr"/>
                </a:tc>
              </a:tr>
              <a:tr h="62487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sz="1100" dirty="0" smtClean="0">
                          <a:effectLst/>
                          <a:latin typeface="+mn-lt"/>
                          <a:ea typeface="Times New Roman"/>
                          <a:cs typeface="Times New Roman"/>
                        </a:rPr>
                        <a:t>Ease</a:t>
                      </a:r>
                      <a:r>
                        <a:rPr lang="en-AU" sz="1100" baseline="0" dirty="0" smtClean="0">
                          <a:effectLst/>
                          <a:latin typeface="+mn-lt"/>
                          <a:ea typeface="Times New Roman"/>
                          <a:cs typeface="Times New Roman"/>
                        </a:rPr>
                        <a:t> of general implementation</a:t>
                      </a:r>
                      <a:endParaRPr lang="en-AU" sz="1100" dirty="0" smtClean="0">
                        <a:effectLst/>
                        <a:latin typeface="+mn-lt"/>
                        <a:ea typeface="Times New Roman"/>
                        <a:cs typeface="Times New Roman"/>
                      </a:endParaRPr>
                    </a:p>
                  </a:txBody>
                  <a:tcPr marL="65594" marR="65594" marT="0" marB="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sz="1100" dirty="0" smtClean="0">
                          <a:effectLst/>
                          <a:latin typeface="+mn-lt"/>
                          <a:ea typeface="Times New Roman"/>
                          <a:cs typeface="Times New Roman"/>
                        </a:rPr>
                        <a:t>Require</a:t>
                      </a:r>
                      <a:r>
                        <a:rPr lang="en-AU" sz="1100" baseline="0" dirty="0" smtClean="0">
                          <a:effectLst/>
                          <a:latin typeface="+mn-lt"/>
                          <a:ea typeface="Times New Roman"/>
                          <a:cs typeface="Times New Roman"/>
                        </a:rPr>
                        <a:t> point sources CO</a:t>
                      </a:r>
                      <a:r>
                        <a:rPr lang="en-AU" sz="1100" baseline="-25000" dirty="0" smtClean="0">
                          <a:effectLst/>
                          <a:latin typeface="+mn-lt"/>
                          <a:ea typeface="Times New Roman"/>
                          <a:cs typeface="Times New Roman"/>
                        </a:rPr>
                        <a:t>2</a:t>
                      </a:r>
                    </a:p>
                  </a:txBody>
                  <a:tcPr marL="65594" marR="65594" marT="0" marB="0" anchor="ctr"/>
                </a:tc>
                <a:tc>
                  <a:txBody>
                    <a:bodyPr/>
                    <a:lstStyle/>
                    <a:p>
                      <a:pPr algn="l">
                        <a:spcAft>
                          <a:spcPts val="0"/>
                        </a:spcAft>
                      </a:pPr>
                      <a:r>
                        <a:rPr lang="en-AU" sz="1100" dirty="0" smtClean="0">
                          <a:effectLst/>
                          <a:latin typeface="+mn-lt"/>
                          <a:ea typeface="Times New Roman"/>
                          <a:cs typeface="Times New Roman"/>
                        </a:rPr>
                        <a:t>Can be implemented very quickly</a:t>
                      </a:r>
                      <a:endParaRPr lang="en-AU" sz="1100" dirty="0">
                        <a:effectLst/>
                        <a:latin typeface="+mn-lt"/>
                        <a:ea typeface="Times New Roman"/>
                        <a:cs typeface="Times New Roman"/>
                      </a:endParaRPr>
                    </a:p>
                  </a:txBody>
                  <a:tcPr marL="65594" marR="65594" marT="0" marB="0" anchor="ctr"/>
                </a:tc>
              </a:tr>
              <a:tr h="374926">
                <a:tc>
                  <a:txBody>
                    <a:bodyPr/>
                    <a:lstStyle/>
                    <a:p>
                      <a:pPr algn="l">
                        <a:spcAft>
                          <a:spcPts val="0"/>
                        </a:spcAft>
                      </a:pPr>
                      <a:r>
                        <a:rPr lang="en-AU" sz="1100" dirty="0" smtClean="0">
                          <a:effectLst/>
                          <a:latin typeface="+mn-lt"/>
                          <a:ea typeface="Times New Roman"/>
                          <a:cs typeface="Times New Roman"/>
                        </a:rPr>
                        <a:t>Can use large</a:t>
                      </a:r>
                      <a:r>
                        <a:rPr lang="en-AU" sz="1100" baseline="0" dirty="0" smtClean="0">
                          <a:effectLst/>
                          <a:latin typeface="+mn-lt"/>
                          <a:ea typeface="Times New Roman"/>
                          <a:cs typeface="Times New Roman"/>
                        </a:rPr>
                        <a:t> quantities of fine wastes</a:t>
                      </a:r>
                      <a:endParaRPr lang="en-AU" sz="1100" dirty="0">
                        <a:effectLst/>
                        <a:latin typeface="+mn-lt"/>
                        <a:ea typeface="Times New Roman"/>
                        <a:cs typeface="Times New Roman"/>
                      </a:endParaRPr>
                    </a:p>
                  </a:txBody>
                  <a:tcPr marL="65594" marR="65594" marT="0" marB="0" anchor="ctr"/>
                </a:tc>
                <a:tc>
                  <a:txBody>
                    <a:bodyPr/>
                    <a:lstStyle/>
                    <a:p>
                      <a:pPr algn="l">
                        <a:spcAft>
                          <a:spcPts val="0"/>
                        </a:spcAft>
                      </a:pPr>
                      <a:r>
                        <a:rPr lang="en-AU" sz="1100" dirty="0" smtClean="0">
                          <a:effectLst/>
                          <a:latin typeface="+mn-lt"/>
                          <a:ea typeface="Times New Roman"/>
                          <a:cs typeface="Times New Roman"/>
                        </a:rPr>
                        <a:t>Can use large</a:t>
                      </a:r>
                      <a:r>
                        <a:rPr lang="en-AU" sz="1100" baseline="0" dirty="0" smtClean="0">
                          <a:effectLst/>
                          <a:latin typeface="+mn-lt"/>
                          <a:ea typeface="Times New Roman"/>
                          <a:cs typeface="Times New Roman"/>
                        </a:rPr>
                        <a:t> quantities of fine wastes like fly ash that are not necessarily pozzolanic</a:t>
                      </a:r>
                      <a:endParaRPr lang="en-AU" sz="1100" dirty="0">
                        <a:effectLst/>
                        <a:latin typeface="+mn-lt"/>
                        <a:ea typeface="Times New Roman"/>
                        <a:cs typeface="Times New Roman"/>
                      </a:endParaRPr>
                    </a:p>
                  </a:txBody>
                  <a:tcPr marL="65594" marR="65594" marT="0" marB="0" anchor="ctr"/>
                </a:tc>
                <a:tc>
                  <a:txBody>
                    <a:bodyPr/>
                    <a:lstStyle/>
                    <a:p>
                      <a:pPr algn="l">
                        <a:spcAft>
                          <a:spcPts val="0"/>
                        </a:spcAft>
                      </a:pPr>
                      <a:r>
                        <a:rPr lang="en-AU" sz="1100" dirty="0" smtClean="0">
                          <a:effectLst/>
                          <a:latin typeface="+mn-lt"/>
                          <a:ea typeface="Times New Roman"/>
                          <a:cs typeface="Times New Roman"/>
                        </a:rPr>
                        <a:t>Fine wastes tend to reduce gas permeability</a:t>
                      </a:r>
                      <a:endParaRPr lang="en-AU" sz="1100" dirty="0">
                        <a:effectLst/>
                        <a:latin typeface="+mn-lt"/>
                        <a:ea typeface="Times New Roman"/>
                        <a:cs typeface="Times New Roman"/>
                      </a:endParaRPr>
                    </a:p>
                  </a:txBody>
                  <a:tcPr marL="65594" marR="65594" marT="0" marB="0" anchor="ctr"/>
                </a:tc>
              </a:tr>
              <a:tr h="330018">
                <a:tc>
                  <a:txBody>
                    <a:bodyPr/>
                    <a:lstStyle/>
                    <a:p>
                      <a:pPr algn="l">
                        <a:spcAft>
                          <a:spcPts val="0"/>
                        </a:spcAft>
                      </a:pPr>
                      <a:r>
                        <a:rPr lang="en-AU" sz="1100" dirty="0" smtClean="0">
                          <a:effectLst/>
                          <a:latin typeface="+mn-lt"/>
                          <a:ea typeface="Times New Roman"/>
                          <a:cs typeface="Times New Roman"/>
                        </a:rPr>
                        <a:t>Safety</a:t>
                      </a:r>
                      <a:endParaRPr lang="en-AU" sz="1100" dirty="0">
                        <a:effectLst/>
                        <a:latin typeface="+mn-lt"/>
                        <a:ea typeface="Times New Roman"/>
                        <a:cs typeface="Times New Roman"/>
                      </a:endParaRPr>
                    </a:p>
                  </a:txBody>
                  <a:tcPr marL="65594" marR="65594" marT="0" marB="0" anchor="ctr"/>
                </a:tc>
                <a:tc>
                  <a:txBody>
                    <a:bodyPr/>
                    <a:lstStyle/>
                    <a:p>
                      <a:pPr algn="l">
                        <a:spcAft>
                          <a:spcPts val="0"/>
                        </a:spcAft>
                      </a:pPr>
                      <a:r>
                        <a:rPr lang="en-AU" sz="1100" dirty="0" smtClean="0">
                          <a:effectLst/>
                          <a:latin typeface="+mn-lt"/>
                          <a:ea typeface="Times New Roman"/>
                          <a:cs typeface="Times New Roman"/>
                        </a:rPr>
                        <a:t>Are carbonation rooms safe?</a:t>
                      </a:r>
                      <a:endParaRPr lang="en-AU" sz="1100" dirty="0">
                        <a:effectLst/>
                        <a:latin typeface="+mn-lt"/>
                        <a:ea typeface="Times New Roman"/>
                        <a:cs typeface="Times New Roman"/>
                      </a:endParaRPr>
                    </a:p>
                  </a:txBody>
                  <a:tcPr marL="65594" marR="65594" marT="0" marB="0" anchor="ctr"/>
                </a:tc>
                <a:tc>
                  <a:txBody>
                    <a:bodyPr/>
                    <a:lstStyle/>
                    <a:p>
                      <a:pPr algn="l">
                        <a:spcAft>
                          <a:spcPts val="0"/>
                        </a:spcAft>
                      </a:pPr>
                      <a:r>
                        <a:rPr lang="en-AU" sz="1100" dirty="0" smtClean="0">
                          <a:effectLst/>
                          <a:latin typeface="+mn-lt"/>
                          <a:ea typeface="Times New Roman"/>
                          <a:cs typeface="Times New Roman"/>
                        </a:rPr>
                        <a:t>No issues</a:t>
                      </a:r>
                      <a:endParaRPr lang="en-AU" sz="1100" dirty="0">
                        <a:effectLst/>
                        <a:latin typeface="+mn-lt"/>
                        <a:ea typeface="Times New Roman"/>
                        <a:cs typeface="Times New Roman"/>
                      </a:endParaRPr>
                    </a:p>
                  </a:txBody>
                  <a:tcPr marL="65594" marR="65594" marT="0" marB="0" anchor="ctr"/>
                </a:tc>
              </a:tr>
              <a:tr h="330018">
                <a:tc>
                  <a:txBody>
                    <a:bodyPr/>
                    <a:lstStyle/>
                    <a:p>
                      <a:pPr algn="l">
                        <a:spcAft>
                          <a:spcPts val="0"/>
                        </a:spcAft>
                      </a:pPr>
                      <a:r>
                        <a:rPr lang="en-AU" sz="1100" dirty="0" smtClean="0">
                          <a:effectLst/>
                          <a:latin typeface="+mn-lt"/>
                          <a:ea typeface="Times New Roman"/>
                          <a:cs typeface="Times New Roman"/>
                        </a:rPr>
                        <a:t>Key requirements</a:t>
                      </a:r>
                      <a:endParaRPr lang="en-AU" sz="1100" dirty="0">
                        <a:effectLst/>
                        <a:latin typeface="+mn-lt"/>
                        <a:ea typeface="Times New Roman"/>
                        <a:cs typeface="Times New Roman"/>
                      </a:endParaRPr>
                    </a:p>
                  </a:txBody>
                  <a:tcPr marL="65594" marR="65594" marT="0" marB="0" anchor="ctr"/>
                </a:tc>
                <a:tc>
                  <a:txBody>
                    <a:bodyPr/>
                    <a:lstStyle/>
                    <a:p>
                      <a:pPr algn="l">
                        <a:spcAft>
                          <a:spcPts val="0"/>
                        </a:spcAft>
                      </a:pPr>
                      <a:r>
                        <a:rPr lang="en-AU" sz="1100" dirty="0" smtClean="0">
                          <a:effectLst/>
                          <a:latin typeface="+mn-lt"/>
                          <a:ea typeface="Times New Roman"/>
                          <a:cs typeface="Times New Roman"/>
                        </a:rPr>
                        <a:t>Special carbonation</a:t>
                      </a:r>
                      <a:r>
                        <a:rPr lang="en-AU" sz="1100" baseline="0" dirty="0" smtClean="0">
                          <a:effectLst/>
                          <a:latin typeface="+mn-lt"/>
                          <a:ea typeface="Times New Roman"/>
                          <a:cs typeface="Times New Roman"/>
                        </a:rPr>
                        <a:t> rooms</a:t>
                      </a:r>
                      <a:endParaRPr lang="en-AU" sz="1100" dirty="0">
                        <a:effectLst/>
                        <a:latin typeface="+mn-lt"/>
                        <a:ea typeface="Times New Roman"/>
                        <a:cs typeface="Times New Roman"/>
                      </a:endParaRPr>
                    </a:p>
                  </a:txBody>
                  <a:tcPr marL="65594" marR="65594" marT="0" marB="0" anchor="ctr"/>
                </a:tc>
                <a:tc>
                  <a:txBody>
                    <a:bodyPr/>
                    <a:lstStyle/>
                    <a:p>
                      <a:pPr algn="l">
                        <a:spcAft>
                          <a:spcPts val="0"/>
                        </a:spcAft>
                      </a:pPr>
                      <a:r>
                        <a:rPr lang="en-AU" sz="1100" baseline="0" dirty="0" smtClean="0">
                          <a:effectLst/>
                          <a:latin typeface="+mn-lt"/>
                          <a:ea typeface="Times New Roman"/>
                          <a:cs typeface="Times New Roman"/>
                        </a:rPr>
                        <a:t>Optimal kinetics including g</a:t>
                      </a:r>
                      <a:r>
                        <a:rPr lang="en-AU" sz="1100" dirty="0" smtClean="0">
                          <a:effectLst/>
                          <a:latin typeface="+mn-lt"/>
                          <a:ea typeface="Times New Roman"/>
                          <a:cs typeface="Times New Roman"/>
                        </a:rPr>
                        <a:t>as permeability</a:t>
                      </a:r>
                      <a:endParaRPr lang="en-AU" sz="1100" dirty="0">
                        <a:effectLst/>
                        <a:latin typeface="+mn-lt"/>
                        <a:ea typeface="Times New Roman"/>
                        <a:cs typeface="Times New Roman"/>
                      </a:endParaRPr>
                    </a:p>
                  </a:txBody>
                  <a:tcPr marL="65594" marR="65594" marT="0" marB="0" anchor="ctr"/>
                </a:tc>
              </a:tr>
              <a:tr h="374926">
                <a:tc>
                  <a:txBody>
                    <a:bodyPr/>
                    <a:lstStyle/>
                    <a:p>
                      <a:pPr algn="l">
                        <a:spcAft>
                          <a:spcPts val="0"/>
                        </a:spcAft>
                      </a:pPr>
                      <a:r>
                        <a:rPr lang="en-AU" sz="1100" dirty="0" smtClean="0">
                          <a:effectLst/>
                          <a:latin typeface="+mn-lt"/>
                          <a:ea typeface="Times New Roman"/>
                          <a:cs typeface="Times New Roman"/>
                        </a:rPr>
                        <a:t>Physical</a:t>
                      </a:r>
                      <a:r>
                        <a:rPr lang="en-AU" sz="1100" baseline="0" dirty="0" smtClean="0">
                          <a:effectLst/>
                          <a:latin typeface="+mn-lt"/>
                          <a:ea typeface="Times New Roman"/>
                          <a:cs typeface="Times New Roman"/>
                        </a:rPr>
                        <a:t> rate considerations</a:t>
                      </a:r>
                      <a:endParaRPr lang="en-AU" sz="1100" dirty="0">
                        <a:effectLst/>
                        <a:latin typeface="+mn-lt"/>
                        <a:ea typeface="Times New Roman"/>
                        <a:cs typeface="Times New Roman"/>
                      </a:endParaRPr>
                    </a:p>
                  </a:txBody>
                  <a:tcPr marL="65594" marR="65594" marT="0" marB="0" anchor="ctr"/>
                </a:tc>
                <a:tc>
                  <a:txBody>
                    <a:bodyPr/>
                    <a:lstStyle/>
                    <a:p>
                      <a:pPr algn="l">
                        <a:spcAft>
                          <a:spcPts val="0"/>
                        </a:spcAft>
                      </a:pPr>
                      <a:r>
                        <a:rPr lang="en-AU" sz="1100" dirty="0" smtClean="0">
                          <a:effectLst/>
                          <a:latin typeface="+mn-lt"/>
                          <a:ea typeface="Times New Roman"/>
                          <a:cs typeface="Times New Roman"/>
                        </a:rPr>
                        <a:t>Doubling the concentration of CO2 </a:t>
                      </a:r>
                      <a:r>
                        <a:rPr lang="en-AU" sz="1100" baseline="0" dirty="0" smtClean="0">
                          <a:effectLst/>
                          <a:latin typeface="+mn-lt"/>
                          <a:ea typeface="Times New Roman"/>
                          <a:cs typeface="Times New Roman"/>
                        </a:rPr>
                        <a:t>doubles the rate of carbonation.</a:t>
                      </a:r>
                      <a:endParaRPr lang="en-AU" sz="1100" dirty="0">
                        <a:effectLst/>
                        <a:latin typeface="+mn-lt"/>
                        <a:ea typeface="Times New Roman"/>
                        <a:cs typeface="Times New Roman"/>
                      </a:endParaRPr>
                    </a:p>
                  </a:txBody>
                  <a:tcPr marL="65594" marR="65594" marT="0" marB="0" anchor="ctr"/>
                </a:tc>
                <a:tc>
                  <a:txBody>
                    <a:bodyPr/>
                    <a:lstStyle/>
                    <a:p>
                      <a:pPr algn="l">
                        <a:spcAft>
                          <a:spcPts val="0"/>
                        </a:spcAft>
                      </a:pPr>
                      <a:r>
                        <a:rPr lang="en-AU" sz="1100" dirty="0" smtClean="0">
                          <a:effectLst/>
                          <a:latin typeface="+mn-lt"/>
                          <a:ea typeface="Times New Roman"/>
                          <a:cs typeface="Times New Roman"/>
                        </a:rPr>
                        <a:t>Doubling</a:t>
                      </a:r>
                      <a:r>
                        <a:rPr lang="en-AU" sz="1100" baseline="0" dirty="0" smtClean="0">
                          <a:effectLst/>
                          <a:latin typeface="+mn-lt"/>
                          <a:ea typeface="Times New Roman"/>
                          <a:cs typeface="Times New Roman"/>
                        </a:rPr>
                        <a:t> the pore size quadruples the rate of carbonation.</a:t>
                      </a:r>
                      <a:endParaRPr lang="en-AU" sz="1100" dirty="0">
                        <a:effectLst/>
                        <a:latin typeface="+mn-lt"/>
                        <a:ea typeface="Times New Roman"/>
                        <a:cs typeface="Times New Roman"/>
                      </a:endParaRPr>
                    </a:p>
                  </a:txBody>
                  <a:tcPr marL="65594" marR="65594" marT="0" marB="0" anchor="ctr"/>
                </a:tc>
              </a:tr>
              <a:tr h="374926">
                <a:tc>
                  <a:txBody>
                    <a:bodyPr/>
                    <a:lstStyle/>
                    <a:p>
                      <a:pPr algn="l">
                        <a:spcAft>
                          <a:spcPts val="0"/>
                        </a:spcAft>
                      </a:pPr>
                      <a:r>
                        <a:rPr lang="en-AU" sz="1100" dirty="0" smtClean="0">
                          <a:effectLst/>
                          <a:latin typeface="+mn-lt"/>
                          <a:ea typeface="Times New Roman"/>
                          <a:cs typeface="Times New Roman"/>
                        </a:rPr>
                        <a:t>Other issues</a:t>
                      </a:r>
                      <a:endParaRPr lang="en-AU" sz="1100" dirty="0">
                        <a:effectLst/>
                        <a:latin typeface="+mn-lt"/>
                        <a:ea typeface="Times New Roman"/>
                        <a:cs typeface="Times New Roman"/>
                      </a:endParaRPr>
                    </a:p>
                  </a:txBody>
                  <a:tcPr marL="65594" marR="65594" marT="0" marB="0" anchor="ctr"/>
                </a:tc>
                <a:tc>
                  <a:txBody>
                    <a:bodyPr/>
                    <a:lstStyle/>
                    <a:p>
                      <a:pPr algn="l">
                        <a:spcAft>
                          <a:spcPts val="0"/>
                        </a:spcAft>
                      </a:pPr>
                      <a:r>
                        <a:rPr lang="en-AU" sz="1100" dirty="0" smtClean="0">
                          <a:effectLst/>
                          <a:latin typeface="+mn-lt"/>
                          <a:ea typeface="Times New Roman"/>
                          <a:cs typeface="Times New Roman"/>
                        </a:rPr>
                        <a:t>Able</a:t>
                      </a:r>
                      <a:r>
                        <a:rPr lang="en-AU" sz="1100" baseline="0" dirty="0" smtClean="0">
                          <a:effectLst/>
                          <a:latin typeface="+mn-lt"/>
                          <a:ea typeface="Times New Roman"/>
                          <a:cs typeface="Times New Roman"/>
                        </a:rPr>
                        <a:t> to be sealed with paint etc. as pre carbonated</a:t>
                      </a:r>
                      <a:endParaRPr lang="en-AU" sz="1100" dirty="0">
                        <a:effectLst/>
                        <a:latin typeface="+mn-lt"/>
                        <a:ea typeface="Times New Roman"/>
                        <a:cs typeface="Times New Roman"/>
                      </a:endParaRPr>
                    </a:p>
                  </a:txBody>
                  <a:tcPr marL="65594" marR="65594" marT="0" marB="0" anchor="ctr"/>
                </a:tc>
                <a:tc>
                  <a:txBody>
                    <a:bodyPr/>
                    <a:lstStyle/>
                    <a:p>
                      <a:pPr algn="l">
                        <a:spcAft>
                          <a:spcPts val="0"/>
                        </a:spcAft>
                      </a:pPr>
                      <a:r>
                        <a:rPr lang="en-AU" sz="1100" dirty="0" smtClean="0">
                          <a:effectLst/>
                          <a:latin typeface="+mn-lt"/>
                          <a:ea typeface="Times New Roman"/>
                          <a:cs typeface="Times New Roman"/>
                        </a:rPr>
                        <a:t>Some sealing paints will slow down carbonation</a:t>
                      </a:r>
                      <a:endParaRPr lang="en-AU" sz="1100" dirty="0">
                        <a:effectLst/>
                        <a:latin typeface="+mn-lt"/>
                        <a:ea typeface="Times New Roman"/>
                        <a:cs typeface="Times New Roman"/>
                      </a:endParaRPr>
                    </a:p>
                  </a:txBody>
                  <a:tcPr marL="65594" marR="65594" marT="0" marB="0" anchor="ctr"/>
                </a:tc>
              </a:tr>
            </a:tbl>
          </a:graphicData>
        </a:graphic>
      </p:graphicFrame>
      <p:sp>
        <p:nvSpPr>
          <p:cNvPr id="3" name="TextBox 2"/>
          <p:cNvSpPr txBox="1"/>
          <p:nvPr/>
        </p:nvSpPr>
        <p:spPr>
          <a:xfrm>
            <a:off x="966045" y="5963488"/>
            <a:ext cx="6998583" cy="369332"/>
          </a:xfrm>
          <a:prstGeom prst="rect">
            <a:avLst/>
          </a:prstGeom>
          <a:noFill/>
        </p:spPr>
        <p:txBody>
          <a:bodyPr wrap="none" rtlCol="0">
            <a:spAutoFit/>
          </a:bodyPr>
          <a:lstStyle/>
          <a:p>
            <a:r>
              <a:rPr lang="en-AU" dirty="0" smtClean="0"/>
              <a:t>Forced carbonation of silicate phases as promoted by some is nonsense</a:t>
            </a:r>
            <a:endParaRPr lang="en-AU" dirty="0"/>
          </a:p>
        </p:txBody>
      </p:sp>
      <p:sp>
        <p:nvSpPr>
          <p:cNvPr id="4" name="TextBox 3"/>
          <p:cNvSpPr txBox="1"/>
          <p:nvPr/>
        </p:nvSpPr>
        <p:spPr>
          <a:xfrm>
            <a:off x="645459" y="5219469"/>
            <a:ext cx="8001000" cy="830997"/>
          </a:xfrm>
          <a:prstGeom prst="rect">
            <a:avLst/>
          </a:prstGeom>
          <a:noFill/>
        </p:spPr>
        <p:txBody>
          <a:bodyPr wrap="square" rtlCol="0">
            <a:spAutoFit/>
          </a:bodyPr>
          <a:lstStyle/>
          <a:p>
            <a:r>
              <a:rPr lang="en-AU" sz="1200" baseline="30000" dirty="0" smtClean="0"/>
              <a:t>20</a:t>
            </a:r>
            <a:r>
              <a:rPr lang="en-AU" sz="1200" dirty="0" smtClean="0"/>
              <a:t> According </a:t>
            </a:r>
            <a:r>
              <a:rPr lang="en-AU" sz="1200" dirty="0"/>
              <a:t>to </a:t>
            </a:r>
            <a:r>
              <a:rPr lang="en-AU" sz="1200" dirty="0" smtClean="0"/>
              <a:t>ECN </a:t>
            </a:r>
            <a:r>
              <a:rPr lang="en-AU" sz="1200" dirty="0"/>
              <a:t>"The CO</a:t>
            </a:r>
            <a:r>
              <a:rPr lang="en-AU" sz="1200" baseline="-25000" dirty="0"/>
              <a:t>2</a:t>
            </a:r>
            <a:r>
              <a:rPr lang="en-AU" sz="1200" dirty="0"/>
              <a:t> concentration in power station flue gas ranges from about 4% (by volume)for natural gas fired combined cycle plants to about 14% for pulverised coal fired boilers." At 10% the rate increase over atmospheric could be expected to be 10/.038 = 263 times provided other kinetic barriers such as the delivery of water do not set in. Ref</a:t>
            </a:r>
            <a:r>
              <a:rPr lang="en-AU" sz="1200" dirty="0" smtClean="0"/>
              <a:t>: http</a:t>
            </a:r>
            <a:r>
              <a:rPr lang="en-AU" sz="1200" dirty="0"/>
              <a:t>://www.ecn.nl/en/h2sf/products-services/co2-capture/r-d-activities/post-combustion-co2-capture/ accessed 24 Mar </a:t>
            </a:r>
            <a:r>
              <a:rPr lang="en-AU" sz="1200" dirty="0" smtClean="0"/>
              <a:t>08.</a:t>
            </a:r>
            <a:endParaRPr lang="en-AU" sz="1200" dirty="0"/>
          </a:p>
        </p:txBody>
      </p:sp>
      <p:sp>
        <p:nvSpPr>
          <p:cNvPr id="12" name="Footer Placeholder 11"/>
          <p:cNvSpPr>
            <a:spLocks noGrp="1"/>
          </p:cNvSpPr>
          <p:nvPr>
            <p:ph type="ftr" sz="quarter" idx="11"/>
          </p:nvPr>
        </p:nvSpPr>
        <p:spPr/>
        <p:txBody>
          <a:bodyPr/>
          <a:lstStyle/>
          <a:p>
            <a:pPr>
              <a:defRPr/>
            </a:pPr>
            <a:r>
              <a:rPr lang="en-US" dirty="0" smtClean="0"/>
              <a:t>www.tececo.com  www.gaiaengineering.com</a:t>
            </a:r>
            <a:endParaRPr lang="en-AU" dirty="0"/>
          </a:p>
        </p:txBody>
      </p:sp>
    </p:spTree>
    <p:extLst>
      <p:ext uri="{BB962C8B-B14F-4D97-AF65-F5344CB8AC3E}">
        <p14:creationId xmlns:p14="http://schemas.microsoft.com/office/powerpoint/2010/main" val="3582261707"/>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049" y="0"/>
            <a:ext cx="8707008" cy="1001486"/>
          </a:xfrm>
        </p:spPr>
        <p:txBody>
          <a:bodyPr/>
          <a:lstStyle/>
          <a:p>
            <a:r>
              <a:rPr lang="en-AU" sz="2800" dirty="0" smtClean="0"/>
              <a:t>Carbonation Optimisation</a:t>
            </a:r>
            <a:endParaRPr lang="en-AU" sz="2800" dirty="0"/>
          </a:p>
        </p:txBody>
      </p:sp>
      <p:sp>
        <p:nvSpPr>
          <p:cNvPr id="3" name="Content Placeholder 2"/>
          <p:cNvSpPr>
            <a:spLocks noGrp="1"/>
          </p:cNvSpPr>
          <p:nvPr>
            <p:ph idx="1"/>
          </p:nvPr>
        </p:nvSpPr>
        <p:spPr/>
        <p:txBody>
          <a:bodyPr/>
          <a:lstStyle/>
          <a:p>
            <a:r>
              <a:rPr lang="en-AU" sz="1800" dirty="0" smtClean="0"/>
              <a:t>Dissolution of MgO</a:t>
            </a:r>
          </a:p>
          <a:p>
            <a:pPr lvl="1"/>
            <a:r>
              <a:rPr lang="en-AU" sz="1600" dirty="0" smtClean="0"/>
              <a:t>Gouging salts e.g. MgSO</a:t>
            </a:r>
            <a:r>
              <a:rPr lang="en-AU" sz="1600" baseline="-25000" dirty="0" smtClean="0"/>
              <a:t>4</a:t>
            </a:r>
            <a:r>
              <a:rPr lang="en-AU" sz="1600" dirty="0" smtClean="0"/>
              <a:t>, MgCl</a:t>
            </a:r>
            <a:r>
              <a:rPr lang="en-AU" sz="1600" baseline="-25000" dirty="0" smtClean="0"/>
              <a:t>2</a:t>
            </a:r>
            <a:r>
              <a:rPr lang="en-AU" sz="1600" dirty="0" smtClean="0"/>
              <a:t> and NaCl</a:t>
            </a:r>
            <a:br>
              <a:rPr lang="en-AU" sz="1600" dirty="0" smtClean="0"/>
            </a:br>
            <a:r>
              <a:rPr lang="en-AU" sz="1600" dirty="0" smtClean="0"/>
              <a:t>(Not used by TecEco)</a:t>
            </a:r>
          </a:p>
          <a:p>
            <a:pPr lvl="1"/>
            <a:r>
              <a:rPr lang="en-AU" sz="1600" dirty="0" smtClean="0"/>
              <a:t>Various catalysing cations e.g. Ca</a:t>
            </a:r>
            <a:r>
              <a:rPr lang="en-AU" sz="1600" baseline="30000" dirty="0" smtClean="0"/>
              <a:t> ++</a:t>
            </a:r>
            <a:r>
              <a:rPr lang="en-AU" sz="1600" dirty="0" smtClean="0"/>
              <a:t> and Pb </a:t>
            </a:r>
            <a:r>
              <a:rPr lang="en-AU" sz="1600" baseline="30000" dirty="0" smtClean="0"/>
              <a:t>++</a:t>
            </a:r>
            <a:r>
              <a:rPr lang="en-AU" sz="1600" dirty="0" smtClean="0"/>
              <a:t> </a:t>
            </a:r>
            <a:br>
              <a:rPr lang="en-AU" sz="1600" dirty="0" smtClean="0"/>
            </a:br>
            <a:r>
              <a:rPr lang="en-AU" sz="1600" dirty="0" smtClean="0"/>
              <a:t>and ligands EDTA, acetate, oxalate citrate etc.</a:t>
            </a:r>
            <a:br>
              <a:rPr lang="en-AU" sz="1600" dirty="0" smtClean="0"/>
            </a:br>
            <a:r>
              <a:rPr lang="en-AU" sz="1600" dirty="0" smtClean="0"/>
              <a:t>(Not used by TecEco)</a:t>
            </a:r>
          </a:p>
          <a:p>
            <a:pPr lvl="1"/>
            <a:r>
              <a:rPr lang="en-AU" sz="1600" dirty="0" smtClean="0"/>
              <a:t>Low temperature calcination = Low lattice</a:t>
            </a:r>
            <a:br>
              <a:rPr lang="en-AU" sz="1600" dirty="0" smtClean="0"/>
            </a:br>
            <a:r>
              <a:rPr lang="en-AU" sz="1600" dirty="0" smtClean="0"/>
              <a:t>energy = high proportion of unsaturated</a:t>
            </a:r>
            <a:br>
              <a:rPr lang="en-AU" sz="1600" dirty="0" smtClean="0"/>
            </a:br>
            <a:r>
              <a:rPr lang="en-AU" sz="1600" dirty="0" smtClean="0"/>
              <a:t>co-ordination sites = rapid dissolution.</a:t>
            </a:r>
            <a:br>
              <a:rPr lang="en-AU" sz="1600" dirty="0" smtClean="0"/>
            </a:br>
            <a:r>
              <a:rPr lang="en-AU" sz="1600" dirty="0" smtClean="0"/>
              <a:t>See http://www.tececo.com/technical.reactive_magnesia.php </a:t>
            </a:r>
          </a:p>
          <a:p>
            <a:r>
              <a:rPr lang="en-AU" sz="1800" dirty="0" smtClean="0"/>
              <a:t>Carbonation – High concentration of CO</a:t>
            </a:r>
            <a:r>
              <a:rPr lang="en-AU" sz="1800" baseline="-25000" dirty="0" smtClean="0"/>
              <a:t>3</a:t>
            </a:r>
            <a:r>
              <a:rPr lang="en-AU" sz="1800" baseline="30000" dirty="0" smtClean="0"/>
              <a:t>-- </a:t>
            </a:r>
            <a:r>
              <a:rPr lang="en-AU" sz="1800" dirty="0" smtClean="0"/>
              <a:t/>
            </a:r>
            <a:br>
              <a:rPr lang="en-AU" sz="1800" dirty="0" smtClean="0"/>
            </a:br>
            <a:r>
              <a:rPr lang="en-AU" sz="1800" dirty="0" smtClean="0"/>
              <a:t>at high pH as a result of OH</a:t>
            </a:r>
            <a:r>
              <a:rPr lang="en-AU" sz="1800" baseline="30000" dirty="0" smtClean="0"/>
              <a:t>-</a:t>
            </a:r>
            <a:r>
              <a:rPr lang="en-AU" sz="1800" dirty="0" smtClean="0"/>
              <a:t> from Portlandite</a:t>
            </a:r>
          </a:p>
          <a:p>
            <a:r>
              <a:rPr lang="en-AU" sz="1800" dirty="0" smtClean="0"/>
              <a:t>Possible catalysis and nucleation by polar</a:t>
            </a:r>
            <a:br>
              <a:rPr lang="en-AU" sz="1800" dirty="0" smtClean="0"/>
            </a:br>
            <a:r>
              <a:rPr lang="en-AU" sz="1800" dirty="0" smtClean="0"/>
              <a:t>surface of calcium silicate hydrate at high pH</a:t>
            </a:r>
          </a:p>
          <a:p>
            <a:r>
              <a:rPr lang="en-AU" sz="1800" dirty="0" smtClean="0"/>
              <a:t>Wet dry conditions. Wet for through</a:t>
            </a:r>
            <a:br>
              <a:rPr lang="en-AU" sz="1800" dirty="0" smtClean="0"/>
            </a:br>
            <a:r>
              <a:rPr lang="en-AU" sz="1800" dirty="0" smtClean="0"/>
              <a:t>solution carbonation, dry for gas transport.</a:t>
            </a:r>
          </a:p>
          <a:p>
            <a:r>
              <a:rPr lang="en-US" sz="1800" dirty="0" smtClean="0"/>
              <a:t>Gas permeability</a:t>
            </a:r>
          </a:p>
          <a:p>
            <a:r>
              <a:rPr lang="en-US" sz="1800" dirty="0" smtClean="0"/>
              <a:t>Carbonate shape is important (next slides)</a:t>
            </a:r>
            <a:endParaRPr lang="en-AU" sz="1600" dirty="0"/>
          </a:p>
        </p:txBody>
      </p:sp>
      <p:sp>
        <p:nvSpPr>
          <p:cNvPr id="4" name="Slide Number Placeholder 3"/>
          <p:cNvSpPr>
            <a:spLocks noGrp="1"/>
          </p:cNvSpPr>
          <p:nvPr>
            <p:ph type="sldNum" sz="quarter" idx="12"/>
          </p:nvPr>
        </p:nvSpPr>
        <p:spPr/>
        <p:txBody>
          <a:bodyPr/>
          <a:lstStyle/>
          <a:p>
            <a:pPr>
              <a:defRPr/>
            </a:pPr>
            <a:fld id="{C487EC9C-28F4-44BB-9C83-313754E2EF7D}" type="slidenum">
              <a:rPr lang="en-AU" smtClean="0"/>
              <a:pPr>
                <a:defRPr/>
              </a:pPr>
              <a:t>90</a:t>
            </a:fld>
            <a:endParaRPr lang="en-AU" dirty="0"/>
          </a:p>
        </p:txBody>
      </p:sp>
      <p:pic>
        <p:nvPicPr>
          <p:cNvPr id="1026" name="Picture 2" descr="D:\Webpages\TecEco\images\graphics\chemistry\CarbonateSpeciation.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32512" y="900752"/>
            <a:ext cx="4153638" cy="2371403"/>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D:\TecEco\Graphics\Chemistry\CSH\ViallisCSH.gi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69542" y="3841219"/>
            <a:ext cx="3947386" cy="2236852"/>
          </a:xfrm>
          <a:prstGeom prst="rect">
            <a:avLst/>
          </a:prstGeom>
          <a:noFill/>
          <a:extLst>
            <a:ext uri="{909E8E84-426E-40DD-AFC4-6F175D3DCCD1}">
              <a14:hiddenFill xmlns:a14="http://schemas.microsoft.com/office/drawing/2010/main">
                <a:solidFill>
                  <a:srgbClr val="FFFFFF"/>
                </a:solidFill>
              </a14:hiddenFill>
            </a:ext>
          </a:extLst>
        </p:spPr>
      </p:pic>
      <p:sp>
        <p:nvSpPr>
          <p:cNvPr id="8" name="Footer Placeholder 7"/>
          <p:cNvSpPr>
            <a:spLocks noGrp="1"/>
          </p:cNvSpPr>
          <p:nvPr>
            <p:ph type="ftr" sz="quarter" idx="11"/>
          </p:nvPr>
        </p:nvSpPr>
        <p:spPr/>
        <p:txBody>
          <a:bodyPr/>
          <a:lstStyle/>
          <a:p>
            <a:pPr>
              <a:defRPr/>
            </a:pPr>
            <a:r>
              <a:rPr lang="en-US" dirty="0" smtClean="0"/>
              <a:t>www.tececo.com  www.gaiaengineering.com</a:t>
            </a:r>
            <a:endParaRPr lang="en-AU" dirty="0"/>
          </a:p>
        </p:txBody>
      </p:sp>
    </p:spTree>
    <p:extLst>
      <p:ext uri="{BB962C8B-B14F-4D97-AF65-F5344CB8AC3E}">
        <p14:creationId xmlns:p14="http://schemas.microsoft.com/office/powerpoint/2010/main" val="1103742492"/>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049" y="0"/>
            <a:ext cx="8707008" cy="1069594"/>
          </a:xfrm>
        </p:spPr>
        <p:txBody>
          <a:bodyPr/>
          <a:lstStyle/>
          <a:p>
            <a:r>
              <a:rPr lang="en-AU" dirty="0" smtClean="0"/>
              <a:t>Particle Packing – Percolation and Porosity ~ Permeability</a:t>
            </a:r>
            <a:endParaRPr lang="en-AU" dirty="0"/>
          </a:p>
        </p:txBody>
      </p:sp>
      <p:sp>
        <p:nvSpPr>
          <p:cNvPr id="3" name="Slide Number Placeholder 2"/>
          <p:cNvSpPr>
            <a:spLocks noGrp="1"/>
          </p:cNvSpPr>
          <p:nvPr>
            <p:ph type="sldNum" sz="quarter" idx="12"/>
          </p:nvPr>
        </p:nvSpPr>
        <p:spPr/>
        <p:txBody>
          <a:bodyPr/>
          <a:lstStyle/>
          <a:p>
            <a:pPr>
              <a:defRPr/>
            </a:pPr>
            <a:fld id="{C487EC9C-28F4-44BB-9C83-313754E2EF7D}" type="slidenum">
              <a:rPr lang="en-AU" smtClean="0"/>
              <a:pPr>
                <a:defRPr/>
              </a:pPr>
              <a:t>91</a:t>
            </a:fld>
            <a:endParaRPr lang="en-AU" dirty="0"/>
          </a:p>
        </p:txBody>
      </p:sp>
      <p:pic>
        <p:nvPicPr>
          <p:cNvPr id="53250" name="Picture 2" descr="D:\Webpages\TecEco\images\graphics\percolation\Percolation1-4.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201" y="1136951"/>
            <a:ext cx="6455311" cy="5139243"/>
          </a:xfrm>
          <a:prstGeom prst="rect">
            <a:avLst/>
          </a:prstGeom>
          <a:noFill/>
          <a:extLst>
            <a:ext uri="{909E8E84-426E-40DD-AFC4-6F175D3DCCD1}">
              <a14:hiddenFill xmlns:a14="http://schemas.microsoft.com/office/drawing/2010/main">
                <a:solidFill>
                  <a:srgbClr val="FFFFFF"/>
                </a:solidFill>
              </a14:hiddenFill>
            </a:ext>
          </a:extLst>
        </p:spPr>
      </p:pic>
      <p:sp>
        <p:nvSpPr>
          <p:cNvPr id="9" name="Footer Placeholder 8"/>
          <p:cNvSpPr>
            <a:spLocks noGrp="1"/>
          </p:cNvSpPr>
          <p:nvPr>
            <p:ph type="ftr" sz="quarter" idx="11"/>
          </p:nvPr>
        </p:nvSpPr>
        <p:spPr/>
        <p:txBody>
          <a:bodyPr/>
          <a:lstStyle/>
          <a:p>
            <a:pPr>
              <a:defRPr/>
            </a:pPr>
            <a:r>
              <a:rPr lang="en-US" dirty="0" smtClean="0"/>
              <a:t>www.tececo.com  www.gaiaengineering.com</a:t>
            </a:r>
            <a:endParaRPr lang="en-AU" dirty="0"/>
          </a:p>
        </p:txBody>
      </p:sp>
      <p:sp>
        <p:nvSpPr>
          <p:cNvPr id="10" name="TextBox 9"/>
          <p:cNvSpPr txBox="1"/>
          <p:nvPr/>
        </p:nvSpPr>
        <p:spPr>
          <a:xfrm>
            <a:off x="6969512" y="1069594"/>
            <a:ext cx="1948710" cy="4801314"/>
          </a:xfrm>
          <a:prstGeom prst="rect">
            <a:avLst/>
          </a:prstGeom>
          <a:noFill/>
        </p:spPr>
        <p:txBody>
          <a:bodyPr wrap="square" rtlCol="0">
            <a:spAutoFit/>
          </a:bodyPr>
          <a:lstStyle/>
          <a:p>
            <a:r>
              <a:rPr lang="en-US" dirty="0" smtClean="0"/>
              <a:t>Shape effects particle packing </a:t>
            </a:r>
            <a:r>
              <a:rPr lang="en-US" dirty="0"/>
              <a:t>(Olafur Wallevik </a:t>
            </a:r>
            <a:r>
              <a:rPr lang="en-US" dirty="0" smtClean="0"/>
              <a:t>presentation</a:t>
            </a:r>
            <a:r>
              <a:rPr lang="en-US" baseline="30000" dirty="0" smtClean="0"/>
              <a:t>21</a:t>
            </a:r>
            <a:r>
              <a:rPr lang="en-US" dirty="0" smtClean="0"/>
              <a:t> ) and the angle of repose (Bagnold</a:t>
            </a:r>
            <a:r>
              <a:rPr lang="en-US" baseline="30000" dirty="0" smtClean="0"/>
              <a:t>22</a:t>
            </a:r>
            <a:r>
              <a:rPr lang="en-US" dirty="0" smtClean="0"/>
              <a:t>). The latter is therefore a proxy guide to shape.</a:t>
            </a:r>
          </a:p>
          <a:p>
            <a:endParaRPr lang="en-US" dirty="0" smtClean="0"/>
          </a:p>
          <a:p>
            <a:r>
              <a:rPr lang="en-US" dirty="0" smtClean="0"/>
              <a:t>Eco-Cements are deliberately not perfectly packed. Whereas in Tec-Cements the opposite occurs</a:t>
            </a:r>
            <a:endParaRPr lang="en-AU" dirty="0"/>
          </a:p>
        </p:txBody>
      </p:sp>
      <p:sp>
        <p:nvSpPr>
          <p:cNvPr id="4" name="TextBox 3"/>
          <p:cNvSpPr txBox="1"/>
          <p:nvPr/>
        </p:nvSpPr>
        <p:spPr>
          <a:xfrm>
            <a:off x="569495" y="6145654"/>
            <a:ext cx="6325129" cy="461665"/>
          </a:xfrm>
          <a:prstGeom prst="rect">
            <a:avLst/>
          </a:prstGeom>
          <a:noFill/>
        </p:spPr>
        <p:txBody>
          <a:bodyPr wrap="none" rtlCol="0">
            <a:spAutoFit/>
          </a:bodyPr>
          <a:lstStyle/>
          <a:p>
            <a:r>
              <a:rPr lang="en-AU" sz="1200" baseline="30000" dirty="0" smtClean="0"/>
              <a:t>21</a:t>
            </a:r>
            <a:r>
              <a:rPr lang="en-AU" sz="1200" dirty="0" smtClean="0"/>
              <a:t>Wallenvik</a:t>
            </a:r>
            <a:r>
              <a:rPr lang="en-AU" sz="1200" dirty="0"/>
              <a:t>, Olafur, Carbon Footprint of High Performance Versus Conventional Vibrated </a:t>
            </a:r>
            <a:r>
              <a:rPr lang="en-AU" sz="1200" dirty="0" smtClean="0"/>
              <a:t>Concrete</a:t>
            </a:r>
          </a:p>
          <a:p>
            <a:r>
              <a:rPr lang="en-AU" sz="1200" baseline="30000" dirty="0" smtClean="0"/>
              <a:t>22</a:t>
            </a:r>
            <a:r>
              <a:rPr lang="en-AU" sz="1200" dirty="0" smtClean="0"/>
              <a:t>Bagnold</a:t>
            </a:r>
            <a:r>
              <a:rPr lang="en-AU" sz="1200" dirty="0"/>
              <a:t>, Ralph A, The Physics of Blown Sand and Desert Dunes</a:t>
            </a:r>
          </a:p>
        </p:txBody>
      </p:sp>
    </p:spTree>
    <p:extLst>
      <p:ext uri="{BB962C8B-B14F-4D97-AF65-F5344CB8AC3E}">
        <p14:creationId xmlns:p14="http://schemas.microsoft.com/office/powerpoint/2010/main" val="1999321687"/>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049" y="0"/>
            <a:ext cx="8707008" cy="1001486"/>
          </a:xfrm>
        </p:spPr>
        <p:txBody>
          <a:bodyPr/>
          <a:lstStyle/>
          <a:p>
            <a:r>
              <a:rPr lang="en-AU" sz="3200" dirty="0" smtClean="0"/>
              <a:t>Economics of Magnesium</a:t>
            </a:r>
            <a:br>
              <a:rPr lang="en-AU" sz="3200" dirty="0" smtClean="0"/>
            </a:br>
            <a:r>
              <a:rPr lang="en-AU" sz="3200" dirty="0" smtClean="0"/>
              <a:t>Carbonate Binder Based Masonry Products</a:t>
            </a:r>
            <a:endParaRPr lang="en-AU" sz="3200" dirty="0"/>
          </a:p>
        </p:txBody>
      </p:sp>
      <p:sp>
        <p:nvSpPr>
          <p:cNvPr id="3" name="Slide Number Placeholder 2"/>
          <p:cNvSpPr>
            <a:spLocks noGrp="1"/>
          </p:cNvSpPr>
          <p:nvPr>
            <p:ph type="sldNum" sz="quarter" idx="12"/>
          </p:nvPr>
        </p:nvSpPr>
        <p:spPr/>
        <p:txBody>
          <a:bodyPr/>
          <a:lstStyle/>
          <a:p>
            <a:pPr>
              <a:defRPr/>
            </a:pPr>
            <a:fld id="{C487EC9C-28F4-44BB-9C83-313754E2EF7D}" type="slidenum">
              <a:rPr lang="en-AU" smtClean="0"/>
              <a:pPr>
                <a:defRPr/>
              </a:pPr>
              <a:t>92</a:t>
            </a:fld>
            <a:endParaRPr lang="en-AU" dirty="0"/>
          </a:p>
        </p:txBody>
      </p:sp>
      <p:graphicFrame>
        <p:nvGraphicFramePr>
          <p:cNvPr id="4" name="Object 3"/>
          <p:cNvGraphicFramePr>
            <a:graphicFrameLocks noChangeAspect="1"/>
          </p:cNvGraphicFramePr>
          <p:nvPr>
            <p:extLst>
              <p:ext uri="{D42A27DB-BD31-4B8C-83A1-F6EECF244321}">
                <p14:modId xmlns:p14="http://schemas.microsoft.com/office/powerpoint/2010/main" val="2283528753"/>
              </p:ext>
            </p:extLst>
          </p:nvPr>
        </p:nvGraphicFramePr>
        <p:xfrm>
          <a:off x="362978" y="900955"/>
          <a:ext cx="5600700" cy="5274067"/>
        </p:xfrm>
        <a:graphic>
          <a:graphicData uri="http://schemas.openxmlformats.org/presentationml/2006/ole">
            <mc:AlternateContent xmlns:mc="http://schemas.openxmlformats.org/markup-compatibility/2006">
              <mc:Choice xmlns:v="urn:schemas-microsoft-com:vml" Requires="v">
                <p:oleObj spid="_x0000_s2331" name="Worksheet" r:id="rId4" imgW="3819393" imgH="5362500" progId="Excel.Sheet.12">
                  <p:embed/>
                </p:oleObj>
              </mc:Choice>
              <mc:Fallback>
                <p:oleObj name="Worksheet" r:id="rId4" imgW="3819393" imgH="5362500" progId="Excel.Sheet.12">
                  <p:embed/>
                  <p:pic>
                    <p:nvPicPr>
                      <p:cNvPr id="0" name=""/>
                      <p:cNvPicPr/>
                      <p:nvPr/>
                    </p:nvPicPr>
                    <p:blipFill>
                      <a:blip r:embed="rId5"/>
                      <a:stretch>
                        <a:fillRect/>
                      </a:stretch>
                    </p:blipFill>
                    <p:spPr>
                      <a:xfrm>
                        <a:off x="362978" y="900955"/>
                        <a:ext cx="5600700" cy="5274067"/>
                      </a:xfrm>
                      <a:prstGeom prst="rect">
                        <a:avLst/>
                      </a:prstGeom>
                    </p:spPr>
                  </p:pic>
                </p:oleObj>
              </mc:Fallback>
            </mc:AlternateContent>
          </a:graphicData>
        </a:graphic>
      </p:graphicFrame>
      <p:sp>
        <p:nvSpPr>
          <p:cNvPr id="5" name="TextBox 4"/>
          <p:cNvSpPr txBox="1"/>
          <p:nvPr/>
        </p:nvSpPr>
        <p:spPr>
          <a:xfrm>
            <a:off x="6096001" y="2857538"/>
            <a:ext cx="2942582" cy="3293209"/>
          </a:xfrm>
          <a:prstGeom prst="rect">
            <a:avLst/>
          </a:prstGeom>
          <a:solidFill>
            <a:schemeClr val="accent2">
              <a:lumMod val="20000"/>
              <a:lumOff val="80000"/>
            </a:schemeClr>
          </a:solidFill>
        </p:spPr>
        <p:txBody>
          <a:bodyPr wrap="square" rtlCol="0">
            <a:spAutoFit/>
          </a:bodyPr>
          <a:lstStyle/>
          <a:p>
            <a:r>
              <a:rPr lang="en-AU" sz="1600" dirty="0" smtClean="0"/>
              <a:t>What this embedded spreadsheet demonstrates is that Magnesium Carbonate Block formulations are uneconomic unless the price of reactive MgO approaches that of PC or there is a high price for carbon or alternatively less MgO can be used! </a:t>
            </a:r>
          </a:p>
          <a:p>
            <a:endParaRPr lang="en-AU" sz="1600" dirty="0"/>
          </a:p>
          <a:p>
            <a:r>
              <a:rPr lang="en-AU" sz="1600" dirty="0" smtClean="0"/>
              <a:t>Because of molar volume growth less can be used but we must still  address supply chain issues.</a:t>
            </a:r>
            <a:endParaRPr lang="en-AU" sz="1600" dirty="0"/>
          </a:p>
        </p:txBody>
      </p:sp>
      <p:pic>
        <p:nvPicPr>
          <p:cNvPr id="6" name="Picture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96000" y="903111"/>
            <a:ext cx="2942582" cy="1951105"/>
          </a:xfrm>
          <a:prstGeom prst="rect">
            <a:avLst/>
          </a:prstGeom>
        </p:spPr>
      </p:pic>
      <p:sp>
        <p:nvSpPr>
          <p:cNvPr id="7" name="TextBox 6"/>
          <p:cNvSpPr txBox="1"/>
          <p:nvPr/>
        </p:nvSpPr>
        <p:spPr>
          <a:xfrm>
            <a:off x="431770" y="6150747"/>
            <a:ext cx="5077208" cy="523220"/>
          </a:xfrm>
          <a:prstGeom prst="rect">
            <a:avLst/>
          </a:prstGeom>
          <a:noFill/>
        </p:spPr>
        <p:txBody>
          <a:bodyPr wrap="square" rtlCol="0">
            <a:spAutoFit/>
          </a:bodyPr>
          <a:lstStyle/>
          <a:p>
            <a:r>
              <a:rPr lang="en-AU" sz="1400" dirty="0" smtClean="0"/>
              <a:t>This embedded spreadsheet looks only at the binder price and assumes all other factors remain the same</a:t>
            </a:r>
            <a:endParaRPr lang="en-AU" sz="1400" dirty="0"/>
          </a:p>
        </p:txBody>
      </p:sp>
      <p:sp>
        <p:nvSpPr>
          <p:cNvPr id="8" name="Footer Placeholder 7"/>
          <p:cNvSpPr>
            <a:spLocks noGrp="1"/>
          </p:cNvSpPr>
          <p:nvPr>
            <p:ph type="ftr" sz="quarter" idx="11"/>
          </p:nvPr>
        </p:nvSpPr>
        <p:spPr/>
        <p:txBody>
          <a:bodyPr/>
          <a:lstStyle/>
          <a:p>
            <a:pPr>
              <a:defRPr/>
            </a:pPr>
            <a:r>
              <a:rPr lang="en-AU" dirty="0" smtClean="0"/>
              <a:t>www.tececo.com  www.gaiaengineering.com</a:t>
            </a:r>
            <a:endParaRPr lang="en-AU" dirty="0"/>
          </a:p>
        </p:txBody>
      </p:sp>
    </p:spTree>
    <p:extLst>
      <p:ext uri="{BB962C8B-B14F-4D97-AF65-F5344CB8AC3E}">
        <p14:creationId xmlns:p14="http://schemas.microsoft.com/office/powerpoint/2010/main" val="748922097"/>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049" y="0"/>
            <a:ext cx="8707008" cy="1001486"/>
          </a:xfrm>
        </p:spPr>
        <p:txBody>
          <a:bodyPr/>
          <a:lstStyle/>
          <a:p>
            <a:r>
              <a:rPr lang="en-AU" dirty="0" smtClean="0"/>
              <a:t>Permeacocretes</a:t>
            </a:r>
            <a:endParaRPr lang="en-AU" dirty="0"/>
          </a:p>
        </p:txBody>
      </p:sp>
      <p:sp>
        <p:nvSpPr>
          <p:cNvPr id="5" name="Content Placeholder 4"/>
          <p:cNvSpPr>
            <a:spLocks noGrp="1"/>
          </p:cNvSpPr>
          <p:nvPr>
            <p:ph idx="1"/>
          </p:nvPr>
        </p:nvSpPr>
        <p:spPr>
          <a:xfrm>
            <a:off x="4668255" y="1377765"/>
            <a:ext cx="3864429" cy="4631150"/>
          </a:xfrm>
        </p:spPr>
        <p:txBody>
          <a:bodyPr/>
          <a:lstStyle/>
          <a:p>
            <a:r>
              <a:rPr lang="en-AU" sz="1800" dirty="0" smtClean="0"/>
              <a:t>Permeacocretes are an example of a product where the other advantages of using reactive MgO overcome its high cost.</a:t>
            </a:r>
          </a:p>
          <a:p>
            <a:r>
              <a:rPr lang="en-AU" sz="1800" dirty="0" smtClean="0"/>
              <a:t>The use of MgO gives an ideal rheology which makes it possible to make permeacocrete pervious pavements using conventional road laying equipment therefore substantially reducing labour costs.</a:t>
            </a:r>
          </a:p>
          <a:p>
            <a:r>
              <a:rPr lang="en-AU" sz="1800" dirty="0" smtClean="0"/>
              <a:t>There are many other advantages of pervious pavements see </a:t>
            </a:r>
            <a:r>
              <a:rPr lang="en-AU" sz="1800" dirty="0" smtClean="0">
                <a:hlinkClick r:id="rId3"/>
              </a:rPr>
              <a:t>http://www.tececo.com/files/conference%20presentations/TecEcoPresentationSGA25Mar2010.ppt</a:t>
            </a:r>
            <a:endParaRPr lang="en-AU" sz="1800" dirty="0" smtClean="0"/>
          </a:p>
          <a:p>
            <a:r>
              <a:rPr lang="en-AU" sz="1800" dirty="0" smtClean="0"/>
              <a:t>We are developing a low cost method of mechanised placement.</a:t>
            </a:r>
            <a:endParaRPr lang="en-AU" sz="1800" dirty="0"/>
          </a:p>
        </p:txBody>
      </p:sp>
      <p:sp>
        <p:nvSpPr>
          <p:cNvPr id="3" name="Slide Number Placeholder 2"/>
          <p:cNvSpPr>
            <a:spLocks noGrp="1"/>
          </p:cNvSpPr>
          <p:nvPr>
            <p:ph type="sldNum" sz="quarter" idx="12"/>
          </p:nvPr>
        </p:nvSpPr>
        <p:spPr/>
        <p:txBody>
          <a:bodyPr/>
          <a:lstStyle/>
          <a:p>
            <a:pPr>
              <a:defRPr/>
            </a:pPr>
            <a:fld id="{C487EC9C-28F4-44BB-9C83-313754E2EF7D}" type="slidenum">
              <a:rPr lang="en-AU" smtClean="0"/>
              <a:pPr>
                <a:defRPr/>
              </a:pPr>
              <a:t>93</a:t>
            </a:fld>
            <a:endParaRPr lang="en-AU" dirty="0"/>
          </a:p>
        </p:txBody>
      </p:sp>
      <p:pic>
        <p:nvPicPr>
          <p:cNvPr id="614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95548" y="1459345"/>
            <a:ext cx="5322196" cy="42054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Footer Placeholder 7"/>
          <p:cNvSpPr>
            <a:spLocks noGrp="1"/>
          </p:cNvSpPr>
          <p:nvPr>
            <p:ph type="ftr" sz="quarter" idx="11"/>
          </p:nvPr>
        </p:nvSpPr>
        <p:spPr/>
        <p:txBody>
          <a:bodyPr/>
          <a:lstStyle/>
          <a:p>
            <a:pPr>
              <a:defRPr/>
            </a:pPr>
            <a:r>
              <a:rPr lang="en-US" dirty="0" smtClean="0"/>
              <a:t>www.tececo.com  www.gaiaengineering.com</a:t>
            </a:r>
            <a:endParaRPr lang="en-AU" dirty="0"/>
          </a:p>
        </p:txBody>
      </p:sp>
      <p:pic>
        <p:nvPicPr>
          <p:cNvPr id="4" name="Pictur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910666" y="126999"/>
            <a:ext cx="1343378" cy="1007534"/>
          </a:xfrm>
          <a:prstGeom prst="rect">
            <a:avLst/>
          </a:prstGeom>
        </p:spPr>
      </p:pic>
    </p:spTree>
    <p:extLst>
      <p:ext uri="{BB962C8B-B14F-4D97-AF65-F5344CB8AC3E}">
        <p14:creationId xmlns:p14="http://schemas.microsoft.com/office/powerpoint/2010/main" val="2938452358"/>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241049" y="0"/>
            <a:ext cx="8707008" cy="1001486"/>
          </a:xfrm>
        </p:spPr>
        <p:txBody>
          <a:bodyPr/>
          <a:lstStyle/>
          <a:p>
            <a:r>
              <a:rPr lang="en-AU" sz="4000" dirty="0" smtClean="0"/>
              <a:t>Tec-Cements</a:t>
            </a:r>
            <a:endParaRPr lang="en-AU" sz="4000" dirty="0"/>
          </a:p>
        </p:txBody>
      </p:sp>
      <p:sp>
        <p:nvSpPr>
          <p:cNvPr id="3" name="Content Placeholder 2"/>
          <p:cNvSpPr>
            <a:spLocks noGrp="1"/>
          </p:cNvSpPr>
          <p:nvPr>
            <p:ph idx="1"/>
          </p:nvPr>
        </p:nvSpPr>
        <p:spPr/>
        <p:txBody>
          <a:bodyPr/>
          <a:lstStyle/>
          <a:p>
            <a:pPr>
              <a:lnSpc>
                <a:spcPct val="80000"/>
              </a:lnSpc>
            </a:pPr>
            <a:r>
              <a:rPr lang="en-US" dirty="0" smtClean="0"/>
              <a:t>Tec-Cements (5-20% MgO, 80-95% OPC)</a:t>
            </a:r>
          </a:p>
          <a:p>
            <a:pPr lvl="1">
              <a:lnSpc>
                <a:spcPct val="80000"/>
              </a:lnSpc>
            </a:pPr>
            <a:r>
              <a:rPr lang="en-AU" dirty="0" smtClean="0"/>
              <a:t>contain more Portland cement than reactive magnesia. Reactive magnesia hydrates in the same rate order as Portland cement forming Brucite which uses up excess water reducing the </a:t>
            </a:r>
            <a:r>
              <a:rPr lang="en-US" dirty="0" smtClean="0"/>
              <a:t>voids:paste </a:t>
            </a:r>
            <a:r>
              <a:rPr lang="en-AU" dirty="0" smtClean="0"/>
              <a:t>ratio, increasing density and possibly raising the short term pH</a:t>
            </a:r>
            <a:r>
              <a:rPr lang="en-US" dirty="0" smtClean="0"/>
              <a:t>.</a:t>
            </a:r>
          </a:p>
          <a:p>
            <a:pPr lvl="1">
              <a:lnSpc>
                <a:spcPct val="80000"/>
              </a:lnSpc>
            </a:pPr>
            <a:r>
              <a:rPr lang="en-US" dirty="0" smtClean="0"/>
              <a:t>Reactions </a:t>
            </a:r>
            <a:r>
              <a:rPr lang="en-AU" dirty="0" smtClean="0"/>
              <a:t>with pozzolans</a:t>
            </a:r>
            <a:r>
              <a:rPr lang="en-US" dirty="0" smtClean="0"/>
              <a:t> are more affective</a:t>
            </a:r>
            <a:r>
              <a:rPr lang="en-AU" dirty="0" smtClean="0"/>
              <a:t>. After much of the Portlandite has been consumed Brucite tends to control the long term pH which is lower and due to it’s low solubility, mobility and reactivity results in greater durability.</a:t>
            </a:r>
          </a:p>
          <a:p>
            <a:pPr lvl="1">
              <a:lnSpc>
                <a:spcPct val="80000"/>
              </a:lnSpc>
            </a:pPr>
            <a:r>
              <a:rPr lang="en-AU" dirty="0" smtClean="0"/>
              <a:t>Other benefits include improvements in density, strength and rheology, reduced permeability and shrinkage and the use of a wider range of aggregates many of which are potentially wastes without reaction problems.</a:t>
            </a:r>
            <a:endParaRPr lang="en-US" dirty="0" smtClean="0"/>
          </a:p>
          <a:p>
            <a:endParaRPr lang="en-AU" dirty="0"/>
          </a:p>
        </p:txBody>
      </p:sp>
      <p:sp>
        <p:nvSpPr>
          <p:cNvPr id="2" name="Slide Number Placeholder 1"/>
          <p:cNvSpPr>
            <a:spLocks noGrp="1"/>
          </p:cNvSpPr>
          <p:nvPr>
            <p:ph type="sldNum" sz="quarter" idx="12"/>
          </p:nvPr>
        </p:nvSpPr>
        <p:spPr/>
        <p:txBody>
          <a:bodyPr/>
          <a:lstStyle/>
          <a:p>
            <a:pPr>
              <a:defRPr/>
            </a:pPr>
            <a:fld id="{C487EC9C-28F4-44BB-9C83-313754E2EF7D}" type="slidenum">
              <a:rPr lang="en-AU" smtClean="0"/>
              <a:pPr>
                <a:defRPr/>
              </a:pPr>
              <a:t>94</a:t>
            </a:fld>
            <a:endParaRPr lang="en-AU" dirty="0"/>
          </a:p>
        </p:txBody>
      </p:sp>
      <p:sp>
        <p:nvSpPr>
          <p:cNvPr id="8" name="Footer Placeholder 7"/>
          <p:cNvSpPr>
            <a:spLocks noGrp="1"/>
          </p:cNvSpPr>
          <p:nvPr>
            <p:ph type="ftr" sz="quarter" idx="11"/>
          </p:nvPr>
        </p:nvSpPr>
        <p:spPr/>
        <p:txBody>
          <a:bodyPr/>
          <a:lstStyle/>
          <a:p>
            <a:pPr>
              <a:defRPr/>
            </a:pPr>
            <a:r>
              <a:rPr lang="en-US" dirty="0" smtClean="0"/>
              <a:t>www.tececo.com  www.gaiaengineering.com</a:t>
            </a:r>
            <a:endParaRPr lang="en-AU" dirty="0"/>
          </a:p>
        </p:txBody>
      </p:sp>
    </p:spTree>
    <p:extLst>
      <p:ext uri="{BB962C8B-B14F-4D97-AF65-F5344CB8AC3E}">
        <p14:creationId xmlns:p14="http://schemas.microsoft.com/office/powerpoint/2010/main" val="1805963832"/>
      </p:ext>
    </p:extLst>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049" y="0"/>
            <a:ext cx="8707008" cy="1001486"/>
          </a:xfrm>
        </p:spPr>
        <p:txBody>
          <a:bodyPr/>
          <a:lstStyle/>
          <a:p>
            <a:r>
              <a:rPr lang="en-US" dirty="0" smtClean="0"/>
              <a:t>Water – Fundamental to Concretes</a:t>
            </a:r>
            <a:endParaRPr lang="en-AU" dirty="0"/>
          </a:p>
        </p:txBody>
      </p:sp>
      <p:sp>
        <p:nvSpPr>
          <p:cNvPr id="3" name="Slide Number Placeholder 2"/>
          <p:cNvSpPr>
            <a:spLocks noGrp="1"/>
          </p:cNvSpPr>
          <p:nvPr>
            <p:ph type="sldNum" sz="quarter" idx="12"/>
          </p:nvPr>
        </p:nvSpPr>
        <p:spPr/>
        <p:txBody>
          <a:bodyPr/>
          <a:lstStyle/>
          <a:p>
            <a:pPr>
              <a:defRPr/>
            </a:pPr>
            <a:fld id="{C487EC9C-28F4-44BB-9C83-313754E2EF7D}" type="slidenum">
              <a:rPr lang="en-AU" smtClean="0"/>
              <a:pPr>
                <a:defRPr/>
              </a:pPr>
              <a:t>95</a:t>
            </a:fld>
            <a:endParaRPr lang="en-AU" dirty="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0486" y="995071"/>
            <a:ext cx="4981575" cy="2686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5769428" y="1052444"/>
            <a:ext cx="2710544" cy="2677656"/>
          </a:xfrm>
          <a:prstGeom prst="rect">
            <a:avLst/>
          </a:prstGeom>
          <a:noFill/>
        </p:spPr>
        <p:txBody>
          <a:bodyPr wrap="square" rtlCol="0">
            <a:spAutoFit/>
          </a:bodyPr>
          <a:lstStyle/>
          <a:p>
            <a:r>
              <a:rPr lang="en-US" sz="2400" dirty="0" smtClean="0"/>
              <a:t>Polar Bonding</a:t>
            </a:r>
          </a:p>
          <a:p>
            <a:r>
              <a:rPr lang="en-AU" dirty="0" smtClean="0"/>
              <a:t>Diagrammatic </a:t>
            </a:r>
            <a:r>
              <a:rPr lang="en-AU" dirty="0"/>
              <a:t>representation of a water molecule having polar covalent bonds between the Oxygen atom and the Hydrogen atoms</a:t>
            </a:r>
            <a:r>
              <a:rPr lang="en-AU" dirty="0" smtClean="0"/>
              <a:t>. (Note the angle is supposed to be 104.5 </a:t>
            </a:r>
            <a:r>
              <a:rPr lang="en-AU" baseline="30000" dirty="0" smtClean="0"/>
              <a:t>o</a:t>
            </a:r>
            <a:r>
              <a:rPr lang="en-AU" dirty="0" smtClean="0"/>
              <a:t>C)</a:t>
            </a:r>
            <a:endParaRPr lang="en-AU" dirty="0"/>
          </a:p>
        </p:txBody>
      </p:sp>
      <p:sp>
        <p:nvSpPr>
          <p:cNvPr id="7" name="TextBox 6"/>
          <p:cNvSpPr txBox="1"/>
          <p:nvPr/>
        </p:nvSpPr>
        <p:spPr>
          <a:xfrm>
            <a:off x="489855" y="3888097"/>
            <a:ext cx="8370727" cy="2308324"/>
          </a:xfrm>
          <a:prstGeom prst="rect">
            <a:avLst/>
          </a:prstGeom>
          <a:noFill/>
        </p:spPr>
        <p:txBody>
          <a:bodyPr wrap="square" rtlCol="0">
            <a:spAutoFit/>
          </a:bodyPr>
          <a:lstStyle/>
          <a:p>
            <a:r>
              <a:rPr lang="en-AU" dirty="0" smtClean="0"/>
              <a:t>In </a:t>
            </a:r>
            <a:r>
              <a:rPr lang="en-AU" dirty="0"/>
              <a:t>a polar covalent bond, the electrons shared by the atoms spend a greater amount of time, </a:t>
            </a:r>
            <a:r>
              <a:rPr lang="en-AU" dirty="0" smtClean="0"/>
              <a:t>on </a:t>
            </a:r>
            <a:r>
              <a:rPr lang="en-AU" dirty="0"/>
              <a:t>average, closer to the </a:t>
            </a:r>
            <a:r>
              <a:rPr lang="en-AU" dirty="0" smtClean="0"/>
              <a:t>oxygen </a:t>
            </a:r>
            <a:r>
              <a:rPr lang="en-AU" dirty="0"/>
              <a:t>nucleus than the </a:t>
            </a:r>
            <a:r>
              <a:rPr lang="en-AU" dirty="0" smtClean="0"/>
              <a:t>hydrogen </a:t>
            </a:r>
            <a:r>
              <a:rPr lang="en-AU" dirty="0"/>
              <a:t>nucleus. This is because of the geometry of the molecule and the great electronegativity difference between the </a:t>
            </a:r>
            <a:r>
              <a:rPr lang="en-AU" dirty="0" smtClean="0"/>
              <a:t>hydrogen </a:t>
            </a:r>
            <a:r>
              <a:rPr lang="en-AU" dirty="0"/>
              <a:t>atom and the </a:t>
            </a:r>
            <a:r>
              <a:rPr lang="en-AU" dirty="0" smtClean="0"/>
              <a:t>oxygen </a:t>
            </a:r>
            <a:r>
              <a:rPr lang="en-AU" dirty="0"/>
              <a:t>atom. </a:t>
            </a:r>
          </a:p>
          <a:p>
            <a:endParaRPr lang="en-AU" dirty="0"/>
          </a:p>
          <a:p>
            <a:r>
              <a:rPr lang="en-AU" dirty="0"/>
              <a:t>The result of this pattern of unequal electron association is a charge separation in the molecule, where one part of the molecule, the </a:t>
            </a:r>
            <a:r>
              <a:rPr lang="en-AU" dirty="0" smtClean="0"/>
              <a:t>oxygen end, </a:t>
            </a:r>
            <a:r>
              <a:rPr lang="en-AU" dirty="0"/>
              <a:t>has a </a:t>
            </a:r>
            <a:r>
              <a:rPr lang="en-AU" dirty="0" smtClean="0"/>
              <a:t>partial </a:t>
            </a:r>
            <a:r>
              <a:rPr lang="en-AU" dirty="0"/>
              <a:t>negative charge and the </a:t>
            </a:r>
            <a:r>
              <a:rPr lang="en-AU" dirty="0" smtClean="0"/>
              <a:t>hydrogens </a:t>
            </a:r>
            <a:r>
              <a:rPr lang="en-AU" dirty="0"/>
              <a:t>have a partial positive charge. </a:t>
            </a:r>
          </a:p>
        </p:txBody>
      </p:sp>
      <p:sp>
        <p:nvSpPr>
          <p:cNvPr id="12" name="Footer Placeholder 11"/>
          <p:cNvSpPr>
            <a:spLocks noGrp="1"/>
          </p:cNvSpPr>
          <p:nvPr>
            <p:ph type="ftr" sz="quarter" idx="11"/>
          </p:nvPr>
        </p:nvSpPr>
        <p:spPr/>
        <p:txBody>
          <a:bodyPr/>
          <a:lstStyle/>
          <a:p>
            <a:pPr>
              <a:defRPr/>
            </a:pPr>
            <a:r>
              <a:rPr lang="en-US" dirty="0" smtClean="0"/>
              <a:t>www.tececo.com  www.gaiaengineering.com</a:t>
            </a:r>
            <a:endParaRPr lang="en-AU" dirty="0"/>
          </a:p>
        </p:txBody>
      </p:sp>
    </p:spTree>
    <p:extLst>
      <p:ext uri="{BB962C8B-B14F-4D97-AF65-F5344CB8AC3E}">
        <p14:creationId xmlns:p14="http://schemas.microsoft.com/office/powerpoint/2010/main" val="2840240150"/>
      </p:ext>
    </p:extLst>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049" y="0"/>
            <a:ext cx="8707008" cy="1001486"/>
          </a:xfrm>
        </p:spPr>
        <p:txBody>
          <a:bodyPr/>
          <a:lstStyle/>
          <a:p>
            <a:r>
              <a:rPr lang="en-US" sz="2800" dirty="0" smtClean="0"/>
              <a:t>The Electrostatic Nature of Cements made with Water</a:t>
            </a:r>
            <a:endParaRPr lang="en-AU" sz="2800" dirty="0"/>
          </a:p>
        </p:txBody>
      </p:sp>
      <p:sp>
        <p:nvSpPr>
          <p:cNvPr id="3" name="Content Placeholder 2"/>
          <p:cNvSpPr>
            <a:spLocks noGrp="1"/>
          </p:cNvSpPr>
          <p:nvPr>
            <p:ph idx="1"/>
          </p:nvPr>
        </p:nvSpPr>
        <p:spPr>
          <a:xfrm>
            <a:off x="272143" y="871663"/>
            <a:ext cx="8654143" cy="5366657"/>
          </a:xfrm>
        </p:spPr>
        <p:txBody>
          <a:bodyPr/>
          <a:lstStyle/>
          <a:p>
            <a:pPr marL="0" indent="0">
              <a:buNone/>
            </a:pPr>
            <a:r>
              <a:rPr lang="en-AU" sz="2000" dirty="0" smtClean="0"/>
              <a:t>The surface tension of water is 73 dynes per cm at 18</a:t>
            </a:r>
            <a:r>
              <a:rPr lang="en-AU" sz="2000" baseline="30000" dirty="0" smtClean="0"/>
              <a:t>o</a:t>
            </a:r>
            <a:r>
              <a:rPr lang="en-AU" sz="2000" dirty="0" smtClean="0"/>
              <a:t>C compared to ethyl alcohol at 24 dynes per cm.</a:t>
            </a:r>
          </a:p>
          <a:p>
            <a:pPr marL="0" indent="0">
              <a:buNone/>
            </a:pPr>
            <a:endParaRPr lang="en-AU" sz="2000" dirty="0" smtClean="0"/>
          </a:p>
          <a:p>
            <a:pPr marL="0" indent="0">
              <a:buNone/>
            </a:pPr>
            <a:r>
              <a:rPr lang="en-AU" sz="2000" dirty="0" smtClean="0"/>
              <a:t>Hydrogen bonding is attributed to the ability of water to adhere to or “wet” most surfaces; such substances are said to be hydrophilic (water-loving). A hydrogen bond is only about 10 percent of the strength of </a:t>
            </a:r>
            <a:r>
              <a:rPr lang="en-AU" sz="2000" dirty="0"/>
              <a:t>a</a:t>
            </a:r>
            <a:r>
              <a:rPr lang="en-AU" sz="2000" dirty="0" smtClean="0"/>
              <a:t> covalent bond, but it is responsible for most of the unusual properties of water (high freezing and boiling points, high heat capacity, high heats of fusion and evaporation, solvency, and high surface tension).</a:t>
            </a:r>
          </a:p>
          <a:p>
            <a:pPr marL="0" indent="0">
              <a:buNone/>
            </a:pPr>
            <a:endParaRPr lang="en-AU" sz="2000" dirty="0" smtClean="0"/>
          </a:p>
          <a:p>
            <a:pPr marL="0" indent="0">
              <a:buNone/>
            </a:pPr>
            <a:r>
              <a:rPr lang="en-AU" sz="2000" dirty="0" smtClean="0"/>
              <a:t>Water has an exceptionally large dipole moment (1.87 x 10-18 e.s.u.) relative to most other inorganic compounds. Dipole moment is the product of the distance</a:t>
            </a:r>
          </a:p>
          <a:p>
            <a:pPr marL="0" indent="0">
              <a:buNone/>
            </a:pPr>
            <a:r>
              <a:rPr lang="en-AU" sz="2000" dirty="0" smtClean="0"/>
              <a:t>between the charges multiplied by the magnitude of the charge in electrostatic units (e.s.u.).</a:t>
            </a:r>
            <a:endParaRPr lang="en-AU" sz="2000" dirty="0"/>
          </a:p>
        </p:txBody>
      </p:sp>
      <p:sp>
        <p:nvSpPr>
          <p:cNvPr id="4" name="Slide Number Placeholder 3"/>
          <p:cNvSpPr>
            <a:spLocks noGrp="1"/>
          </p:cNvSpPr>
          <p:nvPr>
            <p:ph type="sldNum" sz="quarter" idx="12"/>
          </p:nvPr>
        </p:nvSpPr>
        <p:spPr/>
        <p:txBody>
          <a:bodyPr/>
          <a:lstStyle/>
          <a:p>
            <a:pPr>
              <a:defRPr/>
            </a:pPr>
            <a:fld id="{C487EC9C-28F4-44BB-9C83-313754E2EF7D}" type="slidenum">
              <a:rPr lang="en-AU" smtClean="0"/>
              <a:pPr>
                <a:defRPr/>
              </a:pPr>
              <a:t>96</a:t>
            </a:fld>
            <a:endParaRPr lang="en-AU" dirty="0"/>
          </a:p>
        </p:txBody>
      </p:sp>
      <p:sp>
        <p:nvSpPr>
          <p:cNvPr id="8" name="TextBox 7"/>
          <p:cNvSpPr txBox="1"/>
          <p:nvPr/>
        </p:nvSpPr>
        <p:spPr>
          <a:xfrm>
            <a:off x="275773" y="5667795"/>
            <a:ext cx="7962685" cy="523220"/>
          </a:xfrm>
          <a:prstGeom prst="rect">
            <a:avLst/>
          </a:prstGeom>
          <a:noFill/>
        </p:spPr>
        <p:txBody>
          <a:bodyPr wrap="square" rtlCol="0">
            <a:spAutoFit/>
          </a:bodyPr>
          <a:lstStyle/>
          <a:p>
            <a:r>
              <a:rPr lang="en-US" sz="1400" baseline="30000" dirty="0" smtClean="0"/>
              <a:t>23</a:t>
            </a:r>
            <a:r>
              <a:rPr lang="en-US" sz="1400" dirty="0" smtClean="0"/>
              <a:t>Refer: Labbe, Christophe, Nonat, Andre, 2007, The Cement Cohesion: An Affair of Electrostatics, Lutam Symposium on Swelling and Shrinkage of Porous Materials, Petropolis, Brazil</a:t>
            </a:r>
            <a:endParaRPr lang="en-AU" sz="1400" dirty="0"/>
          </a:p>
        </p:txBody>
      </p:sp>
      <p:sp>
        <p:nvSpPr>
          <p:cNvPr id="9" name="Footer Placeholder 8"/>
          <p:cNvSpPr>
            <a:spLocks noGrp="1"/>
          </p:cNvSpPr>
          <p:nvPr>
            <p:ph type="ftr" sz="quarter" idx="11"/>
          </p:nvPr>
        </p:nvSpPr>
        <p:spPr/>
        <p:txBody>
          <a:bodyPr/>
          <a:lstStyle/>
          <a:p>
            <a:pPr>
              <a:defRPr/>
            </a:pPr>
            <a:r>
              <a:rPr lang="en-US" dirty="0" smtClean="0"/>
              <a:t>www.tececo.com  www.gaiaengineering.com</a:t>
            </a:r>
            <a:endParaRPr lang="en-AU" dirty="0"/>
          </a:p>
        </p:txBody>
      </p:sp>
    </p:spTree>
    <p:extLst>
      <p:ext uri="{BB962C8B-B14F-4D97-AF65-F5344CB8AC3E}">
        <p14:creationId xmlns:p14="http://schemas.microsoft.com/office/powerpoint/2010/main" val="3497985355"/>
      </p:ext>
    </p:extLst>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049" y="0"/>
            <a:ext cx="8707008" cy="943430"/>
          </a:xfrm>
        </p:spPr>
        <p:txBody>
          <a:bodyPr/>
          <a:lstStyle/>
          <a:p>
            <a:r>
              <a:rPr lang="en-US" sz="3200" dirty="0" smtClean="0"/>
              <a:t>Wet Stage Properties of Tec-Cement  Concretes</a:t>
            </a:r>
            <a:endParaRPr lang="en-AU" sz="3200" dirty="0"/>
          </a:p>
        </p:txBody>
      </p:sp>
      <p:sp>
        <p:nvSpPr>
          <p:cNvPr id="3" name="Content Placeholder 2"/>
          <p:cNvSpPr>
            <a:spLocks noGrp="1"/>
          </p:cNvSpPr>
          <p:nvPr>
            <p:ph idx="1"/>
          </p:nvPr>
        </p:nvSpPr>
        <p:spPr>
          <a:xfrm>
            <a:off x="353444" y="750418"/>
            <a:ext cx="8613135" cy="5556039"/>
          </a:xfrm>
        </p:spPr>
        <p:txBody>
          <a:bodyPr/>
          <a:lstStyle/>
          <a:p>
            <a:r>
              <a:rPr lang="en-AU" sz="2400" dirty="0" smtClean="0"/>
              <a:t>Water has cohesivity due to a network of extensive three-dimensional hydrogen bonding and this property is strengthened both by Brucite surfaces and the strongly kosmotropic Mg</a:t>
            </a:r>
            <a:r>
              <a:rPr lang="en-AU" sz="2400" baseline="30000" dirty="0" smtClean="0"/>
              <a:t>++</a:t>
            </a:r>
            <a:r>
              <a:rPr lang="en-AU" sz="2400" dirty="0" smtClean="0"/>
              <a:t> ion.</a:t>
            </a:r>
          </a:p>
          <a:p>
            <a:r>
              <a:rPr lang="en-AU" sz="2400" dirty="0" smtClean="0"/>
              <a:t>The strong polar bonding</a:t>
            </a:r>
          </a:p>
          <a:p>
            <a:pPr lvl="1"/>
            <a:r>
              <a:rPr lang="en-AU" sz="2000" dirty="0" smtClean="0"/>
              <a:t>Affects all wet stage properties</a:t>
            </a:r>
          </a:p>
          <a:p>
            <a:pPr lvl="2"/>
            <a:r>
              <a:rPr lang="en-AU" sz="1600" dirty="0" smtClean="0"/>
              <a:t>Improved rheology markedly (all formulations)</a:t>
            </a:r>
          </a:p>
          <a:p>
            <a:pPr lvl="2"/>
            <a:r>
              <a:rPr lang="en-US" sz="1600" dirty="0" smtClean="0"/>
              <a:t>Dissolution of SCM’s like clinker, gbfs etc.</a:t>
            </a:r>
            <a:endParaRPr lang="en-AU" sz="1600" dirty="0" smtClean="0"/>
          </a:p>
          <a:p>
            <a:pPr lvl="2"/>
            <a:r>
              <a:rPr lang="en-US" sz="1600" dirty="0" smtClean="0"/>
              <a:t>High early strength</a:t>
            </a:r>
          </a:p>
          <a:p>
            <a:pPr lvl="2"/>
            <a:r>
              <a:rPr lang="en-US" sz="1600" dirty="0" smtClean="0"/>
              <a:t>Greater strength</a:t>
            </a:r>
          </a:p>
          <a:p>
            <a:pPr lvl="2"/>
            <a:r>
              <a:rPr lang="en-US" sz="1600" dirty="0" smtClean="0"/>
              <a:t>Reduced bleed water thereby retaining alkali</a:t>
            </a:r>
          </a:p>
          <a:p>
            <a:pPr lvl="2"/>
            <a:r>
              <a:rPr lang="en-AU" sz="1600" dirty="0"/>
              <a:t>Reduced early age shrinkage</a:t>
            </a:r>
          </a:p>
          <a:p>
            <a:pPr lvl="1"/>
            <a:r>
              <a:rPr lang="en-AU" sz="2000" dirty="0" smtClean="0"/>
              <a:t>Significantly brings forward the onset of</a:t>
            </a:r>
            <a:br>
              <a:rPr lang="en-AU" sz="2000" dirty="0" smtClean="0"/>
            </a:br>
            <a:r>
              <a:rPr lang="en-AU" sz="2000" dirty="0" smtClean="0"/>
              <a:t>first set with high replacement mixes.</a:t>
            </a:r>
          </a:p>
          <a:p>
            <a:pPr lvl="2"/>
            <a:r>
              <a:rPr lang="en-AU" sz="1600" dirty="0" smtClean="0"/>
              <a:t>Increases the “wet sand effect” effect.</a:t>
            </a:r>
          </a:p>
          <a:p>
            <a:pPr lvl="2"/>
            <a:r>
              <a:rPr lang="en-US" sz="1600" dirty="0" smtClean="0"/>
              <a:t>MgO goes negative</a:t>
            </a:r>
            <a:endParaRPr lang="en-AU" sz="1600" dirty="0" smtClean="0"/>
          </a:p>
          <a:p>
            <a:pPr lvl="1"/>
            <a:r>
              <a:rPr lang="en-US" sz="2000" dirty="0" smtClean="0"/>
              <a:t>Reduces overall shrinkage incl. </a:t>
            </a:r>
            <a:r>
              <a:rPr lang="en-US" sz="2000" u="sng" dirty="0" smtClean="0"/>
              <a:t>autogenous shrinkage</a:t>
            </a:r>
            <a:endParaRPr lang="en-AU" sz="2400" u="sng" dirty="0"/>
          </a:p>
        </p:txBody>
      </p:sp>
      <p:sp>
        <p:nvSpPr>
          <p:cNvPr id="6" name="Slide Number Placeholder 5"/>
          <p:cNvSpPr>
            <a:spLocks noGrp="1"/>
          </p:cNvSpPr>
          <p:nvPr>
            <p:ph type="sldNum" sz="quarter" idx="12"/>
          </p:nvPr>
        </p:nvSpPr>
        <p:spPr/>
        <p:txBody>
          <a:bodyPr/>
          <a:lstStyle/>
          <a:p>
            <a:pPr>
              <a:defRPr/>
            </a:pPr>
            <a:fld id="{C487EC9C-28F4-44BB-9C83-313754E2EF7D}" type="slidenum">
              <a:rPr lang="en-AU" smtClean="0"/>
              <a:pPr>
                <a:defRPr/>
              </a:pPr>
              <a:t>97</a:t>
            </a:fld>
            <a:endParaRPr lang="en-AU" dirty="0"/>
          </a:p>
        </p:txBody>
      </p:sp>
      <p:graphicFrame>
        <p:nvGraphicFramePr>
          <p:cNvPr id="4" name="Object 3"/>
          <p:cNvGraphicFramePr>
            <a:graphicFrameLocks noChangeAspect="1"/>
          </p:cNvGraphicFramePr>
          <p:nvPr>
            <p:extLst>
              <p:ext uri="{D42A27DB-BD31-4B8C-83A1-F6EECF244321}">
                <p14:modId xmlns:p14="http://schemas.microsoft.com/office/powerpoint/2010/main" val="3001856394"/>
              </p:ext>
            </p:extLst>
          </p:nvPr>
        </p:nvGraphicFramePr>
        <p:xfrm>
          <a:off x="6471901" y="2308704"/>
          <a:ext cx="2494678" cy="2277812"/>
        </p:xfrm>
        <a:graphic>
          <a:graphicData uri="http://schemas.openxmlformats.org/presentationml/2006/ole">
            <mc:AlternateContent xmlns:mc="http://schemas.openxmlformats.org/markup-compatibility/2006">
              <mc:Choice xmlns:v="urn:schemas-microsoft-com:vml" Requires="v">
                <p:oleObj spid="_x0000_s6426" name="Picture" r:id="rId4" imgW="2962440" imgH="2714760" progId="Word.Picture.8">
                  <p:embed/>
                </p:oleObj>
              </mc:Choice>
              <mc:Fallback>
                <p:oleObj name="Picture" r:id="rId4" imgW="2962440" imgH="2714760" progId="Word.Picture.8">
                  <p:embed/>
                  <p:pic>
                    <p:nvPicPr>
                      <p:cNvPr id="0" name=""/>
                      <p:cNvPicPr>
                        <a:picLocks noChangeAspect="1" noChangeArrowheads="1"/>
                      </p:cNvPicPr>
                      <p:nvPr/>
                    </p:nvPicPr>
                    <p:blipFill>
                      <a:blip r:embed="rId5"/>
                      <a:srcRect/>
                      <a:stretch>
                        <a:fillRect/>
                      </a:stretch>
                    </p:blipFill>
                    <p:spPr bwMode="auto">
                      <a:xfrm>
                        <a:off x="6471901" y="2308704"/>
                        <a:ext cx="2494678" cy="2277812"/>
                      </a:xfrm>
                      <a:prstGeom prst="rect">
                        <a:avLst/>
                      </a:prstGeom>
                      <a:noFill/>
                      <a:ln>
                        <a:noFill/>
                      </a:ln>
                    </p:spPr>
                  </p:pic>
                </p:oleObj>
              </mc:Fallback>
            </mc:AlternateContent>
          </a:graphicData>
        </a:graphic>
      </p:graphicFrame>
      <p:sp>
        <p:nvSpPr>
          <p:cNvPr id="5" name="Text Box 11"/>
          <p:cNvSpPr txBox="1">
            <a:spLocks noChangeArrowheads="1"/>
          </p:cNvSpPr>
          <p:nvPr/>
        </p:nvSpPr>
        <p:spPr bwMode="auto">
          <a:xfrm>
            <a:off x="5811623" y="4865710"/>
            <a:ext cx="3154956"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sz="2400" b="0" dirty="0"/>
              <a:t>Ca</a:t>
            </a:r>
            <a:r>
              <a:rPr lang="en-US" sz="2400" b="0" baseline="30000" dirty="0"/>
              <a:t>++</a:t>
            </a:r>
            <a:r>
              <a:rPr lang="en-US" sz="2400" b="0" dirty="0"/>
              <a:t> = </a:t>
            </a:r>
            <a:r>
              <a:rPr lang="en-US" sz="2400" b="0" dirty="0" smtClean="0"/>
              <a:t>114 picometres</a:t>
            </a:r>
            <a:br>
              <a:rPr lang="en-US" sz="2400" b="0" dirty="0" smtClean="0"/>
            </a:br>
            <a:r>
              <a:rPr lang="en-US" sz="2400" b="0" dirty="0" smtClean="0"/>
              <a:t>Mg</a:t>
            </a:r>
            <a:r>
              <a:rPr lang="en-US" sz="2400" b="0" baseline="30000" dirty="0"/>
              <a:t>++</a:t>
            </a:r>
            <a:r>
              <a:rPr lang="en-US" sz="2400" b="0" dirty="0"/>
              <a:t> = 86 picometres</a:t>
            </a:r>
          </a:p>
        </p:txBody>
      </p:sp>
      <p:sp>
        <p:nvSpPr>
          <p:cNvPr id="10" name="Footer Placeholder 9"/>
          <p:cNvSpPr>
            <a:spLocks noGrp="1"/>
          </p:cNvSpPr>
          <p:nvPr>
            <p:ph type="ftr" sz="quarter" idx="11"/>
          </p:nvPr>
        </p:nvSpPr>
        <p:spPr/>
        <p:txBody>
          <a:bodyPr/>
          <a:lstStyle/>
          <a:p>
            <a:pPr>
              <a:defRPr/>
            </a:pPr>
            <a:r>
              <a:rPr lang="en-US" dirty="0" smtClean="0"/>
              <a:t>www.tececo.com  www.gaiaengineering.com</a:t>
            </a:r>
            <a:endParaRPr lang="en-AU" dirty="0"/>
          </a:p>
        </p:txBody>
      </p:sp>
    </p:spTree>
    <p:extLst>
      <p:ext uri="{BB962C8B-B14F-4D97-AF65-F5344CB8AC3E}">
        <p14:creationId xmlns:p14="http://schemas.microsoft.com/office/powerpoint/2010/main" val="3969529451"/>
      </p:ext>
    </p:extLst>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049" y="-1"/>
            <a:ext cx="8707008" cy="1187611"/>
          </a:xfrm>
        </p:spPr>
        <p:txBody>
          <a:bodyPr/>
          <a:lstStyle/>
          <a:p>
            <a:r>
              <a:rPr lang="en-US" dirty="0" smtClean="0"/>
              <a:t>The Effect of a</a:t>
            </a:r>
            <a:br>
              <a:rPr lang="en-US" dirty="0" smtClean="0"/>
            </a:br>
            <a:r>
              <a:rPr lang="en-US" dirty="0" smtClean="0"/>
              <a:t>Strong Kosmotrope such as Mg</a:t>
            </a:r>
            <a:r>
              <a:rPr lang="en-US" baseline="30000" dirty="0" smtClean="0"/>
              <a:t>++</a:t>
            </a:r>
            <a:endParaRPr lang="en-AU" baseline="30000" dirty="0"/>
          </a:p>
        </p:txBody>
      </p:sp>
      <p:sp>
        <p:nvSpPr>
          <p:cNvPr id="3" name="Slide Number Placeholder 2"/>
          <p:cNvSpPr>
            <a:spLocks noGrp="1"/>
          </p:cNvSpPr>
          <p:nvPr>
            <p:ph type="sldNum" sz="quarter" idx="12"/>
          </p:nvPr>
        </p:nvSpPr>
        <p:spPr>
          <a:xfrm>
            <a:off x="8526379" y="6542314"/>
            <a:ext cx="617621" cy="304800"/>
          </a:xfrm>
        </p:spPr>
        <p:txBody>
          <a:bodyPr/>
          <a:lstStyle/>
          <a:p>
            <a:pPr>
              <a:defRPr/>
            </a:pPr>
            <a:fld id="{C487EC9C-28F4-44BB-9C83-313754E2EF7D}" type="slidenum">
              <a:rPr lang="en-AU" smtClean="0"/>
              <a:pPr>
                <a:defRPr/>
              </a:pPr>
              <a:t>98</a:t>
            </a:fld>
            <a:endParaRPr lang="en-AU" dirty="0"/>
          </a:p>
        </p:txBody>
      </p:sp>
      <p:grpSp>
        <p:nvGrpSpPr>
          <p:cNvPr id="8" name="Group 7"/>
          <p:cNvGrpSpPr/>
          <p:nvPr/>
        </p:nvGrpSpPr>
        <p:grpSpPr>
          <a:xfrm>
            <a:off x="318595" y="914415"/>
            <a:ext cx="3581661" cy="2913713"/>
            <a:chOff x="2017045" y="1721806"/>
            <a:chExt cx="4981575" cy="4103144"/>
          </a:xfrm>
        </p:grpSpPr>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17045" y="3138900"/>
              <a:ext cx="4981575" cy="2686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Oval 4"/>
            <p:cNvSpPr/>
            <p:nvPr/>
          </p:nvSpPr>
          <p:spPr>
            <a:xfrm>
              <a:off x="4042610" y="2494548"/>
              <a:ext cx="1002632" cy="96252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6" name="TextBox 5"/>
            <p:cNvSpPr txBox="1"/>
            <p:nvPr/>
          </p:nvSpPr>
          <p:spPr>
            <a:xfrm>
              <a:off x="4052982" y="1721806"/>
              <a:ext cx="1082844" cy="769441"/>
            </a:xfrm>
            <a:prstGeom prst="rect">
              <a:avLst/>
            </a:prstGeom>
            <a:noFill/>
          </p:spPr>
          <p:txBody>
            <a:bodyPr wrap="square" rtlCol="0">
              <a:spAutoFit/>
            </a:bodyPr>
            <a:lstStyle/>
            <a:p>
              <a:r>
                <a:rPr lang="en-AU" sz="4400" dirty="0" smtClean="0"/>
                <a:t>++</a:t>
              </a:r>
              <a:endParaRPr lang="en-AU" sz="4400" dirty="0"/>
            </a:p>
          </p:txBody>
        </p:sp>
      </p:grpSp>
      <p:sp>
        <p:nvSpPr>
          <p:cNvPr id="9" name="TextBox 8"/>
          <p:cNvSpPr txBox="1"/>
          <p:nvPr/>
        </p:nvSpPr>
        <p:spPr>
          <a:xfrm>
            <a:off x="6662057" y="1411634"/>
            <a:ext cx="2242457" cy="2862322"/>
          </a:xfrm>
          <a:prstGeom prst="rect">
            <a:avLst/>
          </a:prstGeom>
          <a:noFill/>
        </p:spPr>
        <p:txBody>
          <a:bodyPr wrap="square" rtlCol="0">
            <a:spAutoFit/>
          </a:bodyPr>
          <a:lstStyle/>
          <a:p>
            <a:r>
              <a:rPr lang="en-US" sz="2000" dirty="0" smtClean="0"/>
              <a:t>The polar bonding of water is supercharged by the presence of a strong cation such as Mg</a:t>
            </a:r>
            <a:r>
              <a:rPr lang="en-US" sz="2000" baseline="30000" dirty="0" smtClean="0"/>
              <a:t>++</a:t>
            </a:r>
            <a:r>
              <a:rPr lang="en-US" sz="2000" dirty="0" smtClean="0"/>
              <a:t> which has a strong affinity for the oxygen end of water.</a:t>
            </a:r>
            <a:endParaRPr lang="en-AU" sz="2000" dirty="0"/>
          </a:p>
        </p:txBody>
      </p:sp>
      <p:sp>
        <p:nvSpPr>
          <p:cNvPr id="10" name="TextBox 9"/>
          <p:cNvSpPr txBox="1"/>
          <p:nvPr/>
        </p:nvSpPr>
        <p:spPr>
          <a:xfrm>
            <a:off x="990599" y="5127989"/>
            <a:ext cx="8153401" cy="1323439"/>
          </a:xfrm>
          <a:prstGeom prst="rect">
            <a:avLst/>
          </a:prstGeom>
          <a:noFill/>
        </p:spPr>
        <p:txBody>
          <a:bodyPr wrap="square" rtlCol="0">
            <a:spAutoFit/>
          </a:bodyPr>
          <a:lstStyle/>
          <a:p>
            <a:r>
              <a:rPr lang="en-US" sz="2000" dirty="0" smtClean="0"/>
              <a:t>The supercharging of the polar bonding of water and other hydrated species will propagate and may cause more rapid dissolution of clinker, GBFS and other hydraulic cements leading to earlier more complete reaction and thus early strength.</a:t>
            </a:r>
            <a:endParaRPr lang="en-AU" sz="2000" dirty="0"/>
          </a:p>
        </p:txBody>
      </p:sp>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03492" y="3019564"/>
            <a:ext cx="3076575" cy="2371725"/>
          </a:xfrm>
          <a:prstGeom prst="rect">
            <a:avLst/>
          </a:prstGeom>
        </p:spPr>
      </p:pic>
      <p:grpSp>
        <p:nvGrpSpPr>
          <p:cNvPr id="12" name="Group 11"/>
          <p:cNvGrpSpPr/>
          <p:nvPr/>
        </p:nvGrpSpPr>
        <p:grpSpPr>
          <a:xfrm rot="2329941">
            <a:off x="5686849" y="2132689"/>
            <a:ext cx="786002" cy="1232243"/>
            <a:chOff x="5973195" y="1944943"/>
            <a:chExt cx="786002" cy="1232243"/>
          </a:xfrm>
        </p:grpSpPr>
        <p:sp>
          <p:nvSpPr>
            <p:cNvPr id="14" name="Oval 13"/>
            <p:cNvSpPr/>
            <p:nvPr/>
          </p:nvSpPr>
          <p:spPr>
            <a:xfrm>
              <a:off x="5973195" y="2493680"/>
              <a:ext cx="720874" cy="68350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15" name="TextBox 14"/>
            <p:cNvSpPr txBox="1"/>
            <p:nvPr/>
          </p:nvSpPr>
          <p:spPr>
            <a:xfrm>
              <a:off x="5980652" y="1944943"/>
              <a:ext cx="778545" cy="546393"/>
            </a:xfrm>
            <a:prstGeom prst="rect">
              <a:avLst/>
            </a:prstGeom>
            <a:noFill/>
          </p:spPr>
          <p:txBody>
            <a:bodyPr wrap="square" rtlCol="0">
              <a:spAutoFit/>
            </a:bodyPr>
            <a:lstStyle/>
            <a:p>
              <a:r>
                <a:rPr lang="en-AU" sz="4400" dirty="0" smtClean="0"/>
                <a:t>++</a:t>
              </a:r>
              <a:endParaRPr lang="en-AU" sz="4400" dirty="0"/>
            </a:p>
          </p:txBody>
        </p:sp>
      </p:grpSp>
      <p:sp>
        <p:nvSpPr>
          <p:cNvPr id="17" name="TextBox 16"/>
          <p:cNvSpPr txBox="1"/>
          <p:nvPr/>
        </p:nvSpPr>
        <p:spPr>
          <a:xfrm>
            <a:off x="5641620" y="2842795"/>
            <a:ext cx="778545" cy="923330"/>
          </a:xfrm>
          <a:prstGeom prst="rect">
            <a:avLst/>
          </a:prstGeom>
          <a:noFill/>
        </p:spPr>
        <p:txBody>
          <a:bodyPr wrap="square" rtlCol="0">
            <a:spAutoFit/>
          </a:bodyPr>
          <a:lstStyle/>
          <a:p>
            <a:r>
              <a:rPr lang="en-US" sz="5400" dirty="0" smtClean="0"/>
              <a:t>-</a:t>
            </a:r>
            <a:endParaRPr lang="en-AU" sz="5400" dirty="0"/>
          </a:p>
        </p:txBody>
      </p:sp>
      <p:sp>
        <p:nvSpPr>
          <p:cNvPr id="18" name="TextBox 17"/>
          <p:cNvSpPr txBox="1"/>
          <p:nvPr/>
        </p:nvSpPr>
        <p:spPr>
          <a:xfrm>
            <a:off x="1418732" y="3384866"/>
            <a:ext cx="1491343" cy="646331"/>
          </a:xfrm>
          <a:prstGeom prst="rect">
            <a:avLst/>
          </a:prstGeom>
          <a:noFill/>
        </p:spPr>
        <p:txBody>
          <a:bodyPr wrap="square" rtlCol="0">
            <a:spAutoFit/>
          </a:bodyPr>
          <a:lstStyle/>
          <a:p>
            <a:r>
              <a:rPr lang="en-US" dirty="0" smtClean="0"/>
              <a:t>Supposed to be 104.5 deg.</a:t>
            </a:r>
            <a:endParaRPr lang="en-AU" dirty="0"/>
          </a:p>
        </p:txBody>
      </p:sp>
      <p:sp>
        <p:nvSpPr>
          <p:cNvPr id="21" name="Footer Placeholder 20"/>
          <p:cNvSpPr>
            <a:spLocks noGrp="1"/>
          </p:cNvSpPr>
          <p:nvPr>
            <p:ph type="ftr" sz="quarter" idx="11"/>
          </p:nvPr>
        </p:nvSpPr>
        <p:spPr>
          <a:xfrm>
            <a:off x="3124200" y="6553199"/>
            <a:ext cx="2895600" cy="293913"/>
          </a:xfrm>
        </p:spPr>
        <p:txBody>
          <a:bodyPr/>
          <a:lstStyle/>
          <a:p>
            <a:pPr>
              <a:defRPr/>
            </a:pPr>
            <a:r>
              <a:rPr lang="en-US" dirty="0" smtClean="0"/>
              <a:t>www.tececo.com  www.gaiaengineering.com</a:t>
            </a:r>
            <a:endParaRPr lang="en-AU" dirty="0"/>
          </a:p>
        </p:txBody>
      </p:sp>
    </p:spTree>
    <p:extLst>
      <p:ext uri="{BB962C8B-B14F-4D97-AF65-F5344CB8AC3E}">
        <p14:creationId xmlns:p14="http://schemas.microsoft.com/office/powerpoint/2010/main" val="673117695"/>
      </p:ext>
    </p:extLst>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049" y="0"/>
            <a:ext cx="8707008" cy="979714"/>
          </a:xfrm>
        </p:spPr>
        <p:txBody>
          <a:bodyPr/>
          <a:lstStyle/>
          <a:p>
            <a:r>
              <a:rPr lang="en-US" dirty="0" smtClean="0"/>
              <a:t>Dissolution – By Proton Wrenching?</a:t>
            </a:r>
            <a:endParaRPr lang="en-AU" dirty="0"/>
          </a:p>
        </p:txBody>
      </p:sp>
      <p:sp>
        <p:nvSpPr>
          <p:cNvPr id="4" name="Slide Number Placeholder 3"/>
          <p:cNvSpPr>
            <a:spLocks noGrp="1"/>
          </p:cNvSpPr>
          <p:nvPr>
            <p:ph type="sldNum" sz="quarter" idx="12"/>
          </p:nvPr>
        </p:nvSpPr>
        <p:spPr/>
        <p:txBody>
          <a:bodyPr/>
          <a:lstStyle/>
          <a:p>
            <a:pPr>
              <a:defRPr/>
            </a:pPr>
            <a:fld id="{C487EC9C-28F4-44BB-9C83-313754E2EF7D}" type="slidenum">
              <a:rPr lang="en-AU" smtClean="0"/>
              <a:pPr>
                <a:defRPr/>
              </a:pPr>
              <a:t>99</a:t>
            </a:fld>
            <a:endParaRPr lang="en-AU" dirty="0"/>
          </a:p>
        </p:txBody>
      </p:sp>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1989" y="979714"/>
            <a:ext cx="4467789" cy="45284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4809778" y="731609"/>
            <a:ext cx="4211555" cy="6001643"/>
          </a:xfrm>
          <a:prstGeom prst="rect">
            <a:avLst/>
          </a:prstGeom>
          <a:noFill/>
        </p:spPr>
        <p:txBody>
          <a:bodyPr wrap="square" rtlCol="0">
            <a:spAutoFit/>
          </a:bodyPr>
          <a:lstStyle/>
          <a:p>
            <a:r>
              <a:rPr lang="en-US" sz="1600" dirty="0" smtClean="0"/>
              <a:t>According to Pellenq from MIT water dissociates and the protons formed move in a Grotthus like way (i.e. by proton hopping) penetrating the crystal structure of alite and play a role in breaking it apart.  Belite has a different crystal structure and this does not occur to the same extent. Pellenq suggests change Belite structure using aluminium. We mention that aluminium works in our patents at length so have the prior </a:t>
            </a:r>
            <a:r>
              <a:rPr lang="en-US" sz="1600" dirty="0"/>
              <a:t>art however  </a:t>
            </a:r>
            <a:r>
              <a:rPr lang="en-US" sz="1600" dirty="0" smtClean="0"/>
              <a:t>Pellenq et. al. add understanding </a:t>
            </a:r>
            <a:r>
              <a:rPr lang="en-US" sz="1600" dirty="0"/>
              <a:t>as to possibly why</a:t>
            </a:r>
            <a:r>
              <a:rPr lang="en-US" sz="1600" dirty="0" smtClean="0"/>
              <a:t>.  We suggest changing the nature of water by adding Mg</a:t>
            </a:r>
            <a:r>
              <a:rPr lang="en-US" sz="1600" baseline="30000" dirty="0" smtClean="0"/>
              <a:t>++</a:t>
            </a:r>
            <a:r>
              <a:rPr lang="en-US" sz="1600" dirty="0" smtClean="0"/>
              <a:t>. (See later, note both methods work well together)</a:t>
            </a:r>
          </a:p>
          <a:p>
            <a:endParaRPr lang="en-US" sz="1600" dirty="0" smtClean="0"/>
          </a:p>
          <a:p>
            <a:r>
              <a:rPr lang="en-AU" sz="1600" dirty="0"/>
              <a:t>Magnesium is mainly present as Mg2+ (aq) in </a:t>
            </a:r>
            <a:r>
              <a:rPr lang="en-AU" sz="1600" dirty="0" smtClean="0"/>
              <a:t>water, </a:t>
            </a:r>
            <a:r>
              <a:rPr lang="en-AU" sz="1600" dirty="0"/>
              <a:t>but also as MgOH+ (aq) and Mg(OH)2 (aq</a:t>
            </a:r>
            <a:r>
              <a:rPr lang="en-AU" sz="1600" dirty="0" smtClean="0"/>
              <a:t>) and other species. The strong electron pull of magnesium may also play a role in dissolution as we have noticed a much faster early setting rate and can make cements with pure gbfs for example. i.e Mg++ and associated aqueous species probably play a role in dissolution processes.</a:t>
            </a:r>
            <a:endParaRPr lang="en-US" sz="1600" dirty="0"/>
          </a:p>
          <a:p>
            <a:r>
              <a:rPr lang="en-US" sz="1600" dirty="0" smtClean="0"/>
              <a:t> </a:t>
            </a:r>
            <a:endParaRPr lang="en-AU" sz="1600" dirty="0"/>
          </a:p>
        </p:txBody>
      </p:sp>
      <p:sp>
        <p:nvSpPr>
          <p:cNvPr id="7" name="TextBox 6"/>
          <p:cNvSpPr txBox="1"/>
          <p:nvPr/>
        </p:nvSpPr>
        <p:spPr>
          <a:xfrm>
            <a:off x="1071332" y="5860114"/>
            <a:ext cx="3511551" cy="430887"/>
          </a:xfrm>
          <a:prstGeom prst="rect">
            <a:avLst/>
          </a:prstGeom>
          <a:noFill/>
        </p:spPr>
        <p:txBody>
          <a:bodyPr wrap="square" rtlCol="0">
            <a:spAutoFit/>
          </a:bodyPr>
          <a:lstStyle/>
          <a:p>
            <a:pPr algn="just"/>
            <a:r>
              <a:rPr lang="en-US" sz="1100" baseline="30000" dirty="0" smtClean="0"/>
              <a:t>24 </a:t>
            </a:r>
            <a:r>
              <a:rPr lang="en-US" sz="1100" dirty="0" smtClean="0"/>
              <a:t>Image Source:  Slide in a presentation by Prof Roland Pellenq, MIT Concrete Sustainability Hub</a:t>
            </a:r>
            <a:endParaRPr lang="en-AU" sz="1100" dirty="0"/>
          </a:p>
        </p:txBody>
      </p:sp>
      <p:sp>
        <p:nvSpPr>
          <p:cNvPr id="8" name="TextBox 7"/>
          <p:cNvSpPr txBox="1"/>
          <p:nvPr/>
        </p:nvSpPr>
        <p:spPr>
          <a:xfrm>
            <a:off x="276673" y="5514317"/>
            <a:ext cx="3794583" cy="338554"/>
          </a:xfrm>
          <a:prstGeom prst="rect">
            <a:avLst/>
          </a:prstGeom>
          <a:noFill/>
        </p:spPr>
        <p:txBody>
          <a:bodyPr wrap="square" rtlCol="0">
            <a:spAutoFit/>
          </a:bodyPr>
          <a:lstStyle/>
          <a:p>
            <a:pPr algn="just"/>
            <a:r>
              <a:rPr lang="en-US" sz="1600" b="1" dirty="0" smtClean="0"/>
              <a:t>Dissolution of  alite by proton wrenching</a:t>
            </a:r>
            <a:endParaRPr lang="en-AU" sz="1600" b="1" dirty="0"/>
          </a:p>
        </p:txBody>
      </p:sp>
      <p:sp>
        <p:nvSpPr>
          <p:cNvPr id="12" name="Footer Placeholder 11"/>
          <p:cNvSpPr>
            <a:spLocks noGrp="1"/>
          </p:cNvSpPr>
          <p:nvPr>
            <p:ph type="ftr" sz="quarter" idx="11"/>
          </p:nvPr>
        </p:nvSpPr>
        <p:spPr/>
        <p:txBody>
          <a:bodyPr/>
          <a:lstStyle/>
          <a:p>
            <a:pPr>
              <a:defRPr/>
            </a:pPr>
            <a:r>
              <a:rPr lang="en-US" dirty="0" smtClean="0"/>
              <a:t>www.tececo.com  www.gaiaengineering.com</a:t>
            </a:r>
            <a:endParaRPr lang="en-AU" dirty="0"/>
          </a:p>
        </p:txBody>
      </p:sp>
    </p:spTree>
    <p:extLst>
      <p:ext uri="{BB962C8B-B14F-4D97-AF65-F5344CB8AC3E}">
        <p14:creationId xmlns:p14="http://schemas.microsoft.com/office/powerpoint/2010/main" val="3806761709"/>
      </p:ext>
    </p:extLst>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049" y="0"/>
            <a:ext cx="8707008" cy="870857"/>
          </a:xfrm>
        </p:spPr>
        <p:txBody>
          <a:bodyPr/>
          <a:lstStyle/>
          <a:p>
            <a:r>
              <a:rPr lang="en-US" dirty="0" smtClean="0"/>
              <a:t>Setting – An Electrostatic Affair?</a:t>
            </a:r>
            <a:endParaRPr lang="en-AU" dirty="0"/>
          </a:p>
        </p:txBody>
      </p:sp>
      <p:sp>
        <p:nvSpPr>
          <p:cNvPr id="3" name="Slide Number Placeholder 2"/>
          <p:cNvSpPr>
            <a:spLocks noGrp="1"/>
          </p:cNvSpPr>
          <p:nvPr>
            <p:ph type="sldNum" sz="quarter" idx="12"/>
          </p:nvPr>
        </p:nvSpPr>
        <p:spPr/>
        <p:txBody>
          <a:bodyPr/>
          <a:lstStyle/>
          <a:p>
            <a:pPr>
              <a:defRPr/>
            </a:pPr>
            <a:fld id="{C487EC9C-28F4-44BB-9C83-313754E2EF7D}" type="slidenum">
              <a:rPr lang="en-AU" smtClean="0"/>
              <a:pPr>
                <a:defRPr/>
              </a:pPr>
              <a:t>100</a:t>
            </a:fld>
            <a:endParaRPr lang="en-AU" dirty="0"/>
          </a:p>
        </p:txBody>
      </p:sp>
      <p:pic>
        <p:nvPicPr>
          <p:cNvPr id="7170" name="Picture 2" descr="http://fc05.deviantart.net/fs17/i/2007/180/e/4/Work_in_Progress_by_mr_sarcastic198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0781" y="1124189"/>
            <a:ext cx="4789724" cy="5416472"/>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5340503" y="752993"/>
            <a:ext cx="3658353" cy="5632311"/>
          </a:xfrm>
          <a:prstGeom prst="rect">
            <a:avLst/>
          </a:prstGeom>
        </p:spPr>
        <p:txBody>
          <a:bodyPr wrap="square">
            <a:spAutoFit/>
          </a:bodyPr>
          <a:lstStyle/>
          <a:p>
            <a:pPr marL="0" indent="0">
              <a:buNone/>
            </a:pPr>
            <a:r>
              <a:rPr lang="en-AU" b="1" dirty="0" smtClean="0"/>
              <a:t>The Wet </a:t>
            </a:r>
            <a:r>
              <a:rPr lang="en-AU" b="1" dirty="0"/>
              <a:t>Beach </a:t>
            </a:r>
            <a:r>
              <a:rPr lang="en-AU" b="1" dirty="0" smtClean="0"/>
              <a:t>affect</a:t>
            </a:r>
            <a:br>
              <a:rPr lang="en-AU" b="1" dirty="0" smtClean="0"/>
            </a:br>
            <a:endParaRPr lang="en-AU" sz="1200" dirty="0"/>
          </a:p>
          <a:p>
            <a:pPr marL="0" indent="0">
              <a:buNone/>
            </a:pPr>
            <a:r>
              <a:rPr lang="en-AU" dirty="0"/>
              <a:t>Sand is largely silica that has broken into small grains. At the atomic scale, silica</a:t>
            </a:r>
          </a:p>
          <a:p>
            <a:pPr marL="0" indent="0">
              <a:buNone/>
            </a:pPr>
            <a:r>
              <a:rPr lang="en-AU" dirty="0"/>
              <a:t>consists of a three-dimensional network of covalently bonded silicon and oxygen atoms</a:t>
            </a:r>
            <a:r>
              <a:rPr lang="en-AU" dirty="0" smtClean="0"/>
              <a:t>.</a:t>
            </a:r>
          </a:p>
          <a:p>
            <a:pPr marL="0" indent="0">
              <a:buNone/>
            </a:pPr>
            <a:endParaRPr lang="en-AU" dirty="0"/>
          </a:p>
          <a:p>
            <a:pPr marL="0" indent="0">
              <a:buNone/>
            </a:pPr>
            <a:r>
              <a:rPr lang="en-AU" dirty="0"/>
              <a:t>Typically, silica surfaces contain mostly oxygen atoms, many of which are covalently bonded to hydrogen atoms</a:t>
            </a:r>
            <a:r>
              <a:rPr lang="en-AU" dirty="0" smtClean="0"/>
              <a:t>.</a:t>
            </a:r>
          </a:p>
          <a:p>
            <a:pPr marL="0" indent="0">
              <a:buNone/>
            </a:pPr>
            <a:endParaRPr lang="en-AU" dirty="0"/>
          </a:p>
          <a:p>
            <a:pPr marL="0" indent="0">
              <a:buNone/>
            </a:pPr>
            <a:r>
              <a:rPr lang="en-AU" dirty="0" smtClean="0"/>
              <a:t>The surface </a:t>
            </a:r>
            <a:r>
              <a:rPr lang="en-AU" dirty="0"/>
              <a:t>contains many polar bonds and can hydrogen-bond to water molecules. Therefore water is attracted to silica</a:t>
            </a:r>
          </a:p>
          <a:p>
            <a:pPr marL="0" indent="0">
              <a:buNone/>
            </a:pPr>
            <a:r>
              <a:rPr lang="en-AU" dirty="0"/>
              <a:t>surfaces, which are said to be hydrophilic (water loving).</a:t>
            </a:r>
          </a:p>
        </p:txBody>
      </p:sp>
      <p:sp>
        <p:nvSpPr>
          <p:cNvPr id="10" name="Footer Placeholder 9"/>
          <p:cNvSpPr>
            <a:spLocks noGrp="1"/>
          </p:cNvSpPr>
          <p:nvPr>
            <p:ph type="ftr" sz="quarter" idx="11"/>
          </p:nvPr>
        </p:nvSpPr>
        <p:spPr/>
        <p:txBody>
          <a:bodyPr/>
          <a:lstStyle/>
          <a:p>
            <a:pPr>
              <a:defRPr/>
            </a:pPr>
            <a:r>
              <a:rPr lang="en-US" dirty="0" smtClean="0"/>
              <a:t>www.tececo.com  www.gaiaengineering.com</a:t>
            </a:r>
            <a:endParaRPr lang="en-AU" dirty="0"/>
          </a:p>
        </p:txBody>
      </p:sp>
    </p:spTree>
    <p:extLst>
      <p:ext uri="{BB962C8B-B14F-4D97-AF65-F5344CB8AC3E}">
        <p14:creationId xmlns:p14="http://schemas.microsoft.com/office/powerpoint/2010/main" val="3184152673"/>
      </p:ext>
    </p:extLst>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049" y="0"/>
            <a:ext cx="8707008" cy="822259"/>
          </a:xfrm>
        </p:spPr>
        <p:txBody>
          <a:bodyPr/>
          <a:lstStyle/>
          <a:p>
            <a:r>
              <a:rPr lang="en-US" dirty="0" smtClean="0"/>
              <a:t>MgO has a Bar Magnet Effect</a:t>
            </a:r>
            <a:endParaRPr lang="en-AU" dirty="0"/>
          </a:p>
        </p:txBody>
      </p:sp>
      <p:sp>
        <p:nvSpPr>
          <p:cNvPr id="3" name="Slide Number Placeholder 2"/>
          <p:cNvSpPr>
            <a:spLocks noGrp="1"/>
          </p:cNvSpPr>
          <p:nvPr>
            <p:ph type="sldNum" sz="quarter" idx="12"/>
          </p:nvPr>
        </p:nvSpPr>
        <p:spPr/>
        <p:txBody>
          <a:bodyPr/>
          <a:lstStyle/>
          <a:p>
            <a:pPr>
              <a:defRPr/>
            </a:pPr>
            <a:fld id="{C487EC9C-28F4-44BB-9C83-313754E2EF7D}" type="slidenum">
              <a:rPr lang="en-AU" smtClean="0"/>
              <a:pPr>
                <a:defRPr/>
              </a:pPr>
              <a:t>101</a:t>
            </a:fld>
            <a:endParaRPr lang="en-AU" dirty="0"/>
          </a:p>
        </p:txBody>
      </p:sp>
      <p:pic>
        <p:nvPicPr>
          <p:cNvPr id="4" name="Picture 14" descr="SurfaceChargeMetalOxidesTransl.gi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74370" y="822260"/>
            <a:ext cx="7363319" cy="4449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p:cNvSpPr txBox="1"/>
          <p:nvPr/>
        </p:nvSpPr>
        <p:spPr>
          <a:xfrm>
            <a:off x="1254673" y="5371968"/>
            <a:ext cx="6505948" cy="400110"/>
          </a:xfrm>
          <a:prstGeom prst="rect">
            <a:avLst/>
          </a:prstGeom>
          <a:noFill/>
        </p:spPr>
        <p:txBody>
          <a:bodyPr wrap="none" rtlCol="0">
            <a:spAutoFit/>
          </a:bodyPr>
          <a:lstStyle/>
          <a:p>
            <a:r>
              <a:rPr lang="en-AU" sz="2000" b="1" dirty="0"/>
              <a:t>The Change in the Surface Charge of Metal Oxides with pH. </a:t>
            </a:r>
          </a:p>
        </p:txBody>
      </p:sp>
      <p:sp>
        <p:nvSpPr>
          <p:cNvPr id="7" name="TextBox 6"/>
          <p:cNvSpPr txBox="1"/>
          <p:nvPr/>
        </p:nvSpPr>
        <p:spPr>
          <a:xfrm>
            <a:off x="640503" y="5752957"/>
            <a:ext cx="8039595" cy="523220"/>
          </a:xfrm>
          <a:prstGeom prst="rect">
            <a:avLst/>
          </a:prstGeom>
          <a:noFill/>
        </p:spPr>
        <p:txBody>
          <a:bodyPr wrap="square" rtlCol="0">
            <a:spAutoFit/>
          </a:bodyPr>
          <a:lstStyle/>
          <a:p>
            <a:pPr lvl="0"/>
            <a:r>
              <a:rPr lang="en-US" sz="1400" baseline="30000" dirty="0" smtClean="0"/>
              <a:t>25</a:t>
            </a:r>
            <a:r>
              <a:rPr lang="en-US" sz="1400" dirty="0" smtClean="0"/>
              <a:t>Source:</a:t>
            </a:r>
            <a:r>
              <a:rPr lang="en-AU" sz="1400" dirty="0"/>
              <a:t>Small, R.J. et al., 2005. Using a buffered rinse solution to minimize metal contamination after wafer cleaning. MicroMagazine.com. Available at: http://www.micromagazine.com/archive/98/01/small.html</a:t>
            </a:r>
            <a:r>
              <a:rPr lang="en-AU" sz="1400" dirty="0" smtClean="0"/>
              <a:t>.</a:t>
            </a:r>
            <a:endParaRPr lang="en-AU" sz="1400" dirty="0"/>
          </a:p>
        </p:txBody>
      </p:sp>
      <p:sp>
        <p:nvSpPr>
          <p:cNvPr id="12" name="Footer Placeholder 11"/>
          <p:cNvSpPr>
            <a:spLocks noGrp="1"/>
          </p:cNvSpPr>
          <p:nvPr>
            <p:ph type="ftr" sz="quarter" idx="11"/>
          </p:nvPr>
        </p:nvSpPr>
        <p:spPr/>
        <p:txBody>
          <a:bodyPr/>
          <a:lstStyle/>
          <a:p>
            <a:pPr>
              <a:defRPr/>
            </a:pPr>
            <a:r>
              <a:rPr lang="en-US" dirty="0" smtClean="0"/>
              <a:t>www.tececo.com  www.gaiaengineering.com</a:t>
            </a:r>
            <a:endParaRPr lang="en-AU" dirty="0"/>
          </a:p>
        </p:txBody>
      </p:sp>
    </p:spTree>
    <p:extLst>
      <p:ext uri="{BB962C8B-B14F-4D97-AF65-F5344CB8AC3E}">
        <p14:creationId xmlns:p14="http://schemas.microsoft.com/office/powerpoint/2010/main" val="1940015902"/>
      </p:ext>
    </p:extLst>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41028" y="387934"/>
            <a:ext cx="1661160" cy="1009385"/>
          </a:xfrm>
          <a:prstGeom prst="rect">
            <a:avLst/>
          </a:prstGeom>
        </p:spPr>
      </p:pic>
      <p:sp>
        <p:nvSpPr>
          <p:cNvPr id="2" name="Title 1"/>
          <p:cNvSpPr>
            <a:spLocks noGrp="1"/>
          </p:cNvSpPr>
          <p:nvPr>
            <p:ph type="title"/>
          </p:nvPr>
        </p:nvSpPr>
        <p:spPr>
          <a:xfrm>
            <a:off x="320072" y="0"/>
            <a:ext cx="8707008" cy="1001486"/>
          </a:xfrm>
        </p:spPr>
        <p:txBody>
          <a:bodyPr/>
          <a:lstStyle/>
          <a:p>
            <a:r>
              <a:rPr lang="en-AU" sz="3200" dirty="0" smtClean="0"/>
              <a:t>High and Total Replacement Cements</a:t>
            </a:r>
            <a:endParaRPr lang="en-AU" sz="3200" dirty="0"/>
          </a:p>
        </p:txBody>
      </p:sp>
      <p:sp>
        <p:nvSpPr>
          <p:cNvPr id="3" name="Content Placeholder 2"/>
          <p:cNvSpPr>
            <a:spLocks noGrp="1"/>
          </p:cNvSpPr>
          <p:nvPr>
            <p:ph idx="1"/>
          </p:nvPr>
        </p:nvSpPr>
        <p:spPr>
          <a:xfrm>
            <a:off x="322218" y="1040999"/>
            <a:ext cx="7636450" cy="5366657"/>
          </a:xfrm>
        </p:spPr>
        <p:txBody>
          <a:bodyPr/>
          <a:lstStyle/>
          <a:p>
            <a:r>
              <a:rPr lang="en-AU" sz="2000" dirty="0" smtClean="0"/>
              <a:t>TecEco recently announced a way forward to greater </a:t>
            </a:r>
            <a:br>
              <a:rPr lang="en-AU" sz="2000" dirty="0" smtClean="0"/>
            </a:br>
            <a:r>
              <a:rPr lang="en-AU" sz="2000" dirty="0" smtClean="0"/>
              <a:t>sustainability for the Portland cement industry.</a:t>
            </a:r>
          </a:p>
          <a:p>
            <a:r>
              <a:rPr lang="en-AU" sz="2000" dirty="0" smtClean="0"/>
              <a:t>Up to 30% or more strength at all stages with high &amp; very high replacement ternary mixes. (GBFS +- fly ash replacing PC.)</a:t>
            </a:r>
          </a:p>
          <a:p>
            <a:r>
              <a:rPr lang="en-US" sz="2000" dirty="0" smtClean="0"/>
              <a:t>Total replacement with class C fly ash and gbfs is possible</a:t>
            </a:r>
            <a:endParaRPr lang="en-AU" sz="2000" dirty="0" smtClean="0"/>
          </a:p>
          <a:p>
            <a:r>
              <a:rPr lang="en-AU" sz="2000" dirty="0" smtClean="0"/>
              <a:t>Finishers can go home early using &gt;50% replacement mixes removing the remaining barrier to their implementation.</a:t>
            </a:r>
          </a:p>
          <a:p>
            <a:r>
              <a:rPr lang="en-AU" sz="2000" dirty="0" smtClean="0"/>
              <a:t>Brilliant rheology, low shrinkage and little or no cracking.</a:t>
            </a:r>
          </a:p>
          <a:p>
            <a:r>
              <a:rPr lang="en-AU" sz="2000" dirty="0" smtClean="0"/>
              <a:t>Excellent durability.</a:t>
            </a:r>
          </a:p>
          <a:p>
            <a:r>
              <a:rPr lang="en-AU" sz="2000" dirty="0" smtClean="0"/>
              <a:t>A solution to autogenous shrinkage?</a:t>
            </a:r>
          </a:p>
          <a:p>
            <a:r>
              <a:rPr lang="en-US" sz="2000" dirty="0" smtClean="0"/>
              <a:t>Mixes with MgO can tolerate carbon in fly ash and clays to some extent.</a:t>
            </a:r>
          </a:p>
          <a:p>
            <a:r>
              <a:rPr lang="en-US" sz="2000" dirty="0" smtClean="0"/>
              <a:t>Mg++ combines with </a:t>
            </a:r>
            <a:r>
              <a:rPr lang="en-US" sz="2000" u="sng" dirty="0" smtClean="0"/>
              <a:t>chloride or sulfate immobilising these cations</a:t>
            </a:r>
          </a:p>
          <a:p>
            <a:r>
              <a:rPr lang="en-US" sz="2000" dirty="0"/>
              <a:t>Mg++ </a:t>
            </a:r>
            <a:r>
              <a:rPr lang="en-US" sz="2000" dirty="0" smtClean="0"/>
              <a:t>neutralises humus in sands</a:t>
            </a:r>
          </a:p>
          <a:p>
            <a:r>
              <a:rPr lang="en-US" sz="2000" u="sng" dirty="0" smtClean="0"/>
              <a:t>Mg(OH)</a:t>
            </a:r>
            <a:r>
              <a:rPr lang="en-US" sz="2000" u="sng" baseline="-25000" dirty="0" smtClean="0"/>
              <a:t>2</a:t>
            </a:r>
            <a:r>
              <a:rPr lang="en-US" sz="2000" u="sng" dirty="0" smtClean="0"/>
              <a:t> provides long term pH control protecting steel.</a:t>
            </a:r>
            <a:endParaRPr lang="en-AU" sz="2000" u="sng" dirty="0"/>
          </a:p>
          <a:p>
            <a:endParaRPr lang="en-AU" sz="2000" u="sng" dirty="0"/>
          </a:p>
        </p:txBody>
      </p:sp>
      <p:sp>
        <p:nvSpPr>
          <p:cNvPr id="5" name="Slide Number Placeholder 4"/>
          <p:cNvSpPr>
            <a:spLocks noGrp="1"/>
          </p:cNvSpPr>
          <p:nvPr>
            <p:ph type="sldNum" sz="quarter" idx="12"/>
          </p:nvPr>
        </p:nvSpPr>
        <p:spPr/>
        <p:txBody>
          <a:bodyPr/>
          <a:lstStyle/>
          <a:p>
            <a:pPr>
              <a:defRPr/>
            </a:pPr>
            <a:fld id="{C487EC9C-28F4-44BB-9C83-313754E2EF7D}" type="slidenum">
              <a:rPr lang="en-AU" smtClean="0"/>
              <a:pPr>
                <a:defRPr/>
              </a:pPr>
              <a:t>102</a:t>
            </a:fld>
            <a:endParaRPr lang="en-AU" dirty="0"/>
          </a:p>
        </p:txBody>
      </p:sp>
      <p:sp>
        <p:nvSpPr>
          <p:cNvPr id="9" name="Footer Placeholder 8"/>
          <p:cNvSpPr>
            <a:spLocks noGrp="1"/>
          </p:cNvSpPr>
          <p:nvPr>
            <p:ph type="ftr" sz="quarter" idx="11"/>
          </p:nvPr>
        </p:nvSpPr>
        <p:spPr/>
        <p:txBody>
          <a:bodyPr/>
          <a:lstStyle/>
          <a:p>
            <a:pPr>
              <a:defRPr/>
            </a:pPr>
            <a:r>
              <a:rPr lang="en-US" dirty="0" smtClean="0"/>
              <a:t>www.tececo.com  www.gaiaengineering.com</a:t>
            </a:r>
            <a:endParaRPr lang="en-AU" dirty="0"/>
          </a:p>
        </p:txBody>
      </p:sp>
    </p:spTree>
    <p:extLst>
      <p:ext uri="{BB962C8B-B14F-4D97-AF65-F5344CB8AC3E}">
        <p14:creationId xmlns:p14="http://schemas.microsoft.com/office/powerpoint/2010/main" val="3817420614"/>
      </p:ext>
    </p:extLst>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049" y="1"/>
            <a:ext cx="8707008" cy="798286"/>
          </a:xfrm>
        </p:spPr>
        <p:txBody>
          <a:bodyPr/>
          <a:lstStyle/>
          <a:p>
            <a:r>
              <a:rPr lang="en-AU" dirty="0" smtClean="0"/>
              <a:t>Example Results for TecEco</a:t>
            </a:r>
            <a:endParaRPr lang="en-AU" dirty="0"/>
          </a:p>
        </p:txBody>
      </p:sp>
      <p:sp>
        <p:nvSpPr>
          <p:cNvPr id="10" name="Footer Placeholder 9"/>
          <p:cNvSpPr>
            <a:spLocks noGrp="1"/>
          </p:cNvSpPr>
          <p:nvPr>
            <p:ph type="ftr" sz="quarter" idx="11"/>
          </p:nvPr>
        </p:nvSpPr>
        <p:spPr/>
        <p:txBody>
          <a:bodyPr/>
          <a:lstStyle/>
          <a:p>
            <a:r>
              <a:rPr lang="en-US" dirty="0" smtClean="0"/>
              <a:t>www.tececo.com  www.gaiaengineering.com</a:t>
            </a:r>
            <a:endParaRPr lang="en-AU" dirty="0"/>
          </a:p>
        </p:txBody>
      </p:sp>
      <p:sp>
        <p:nvSpPr>
          <p:cNvPr id="3" name="Slide Number Placeholder 2"/>
          <p:cNvSpPr>
            <a:spLocks noGrp="1"/>
          </p:cNvSpPr>
          <p:nvPr>
            <p:ph type="sldNum" sz="quarter" idx="12"/>
          </p:nvPr>
        </p:nvSpPr>
        <p:spPr/>
        <p:txBody>
          <a:bodyPr/>
          <a:lstStyle/>
          <a:p>
            <a:fld id="{C487EC9C-28F4-44BB-9C83-313754E2EF7D}" type="slidenum">
              <a:rPr lang="en-AU" smtClean="0"/>
              <a:pPr/>
              <a:t>103</a:t>
            </a:fld>
            <a:endParaRPr lang="en-AU" dirty="0"/>
          </a:p>
        </p:txBody>
      </p:sp>
      <p:graphicFrame>
        <p:nvGraphicFramePr>
          <p:cNvPr id="5" name="Table 4"/>
          <p:cNvGraphicFramePr>
            <a:graphicFrameLocks noGrp="1"/>
          </p:cNvGraphicFramePr>
          <p:nvPr>
            <p:extLst>
              <p:ext uri="{D42A27DB-BD31-4B8C-83A1-F6EECF244321}">
                <p14:modId xmlns:p14="http://schemas.microsoft.com/office/powerpoint/2010/main" val="3725786262"/>
              </p:ext>
            </p:extLst>
          </p:nvPr>
        </p:nvGraphicFramePr>
        <p:xfrm>
          <a:off x="391687" y="668178"/>
          <a:ext cx="4579467" cy="5891340"/>
        </p:xfrm>
        <a:graphic>
          <a:graphicData uri="http://schemas.openxmlformats.org/drawingml/2006/table">
            <a:tbl>
              <a:tblPr firstRow="1">
                <a:tableStyleId>{5C22544A-7EE6-4342-B048-85BDC9FD1C3A}</a:tableStyleId>
              </a:tblPr>
              <a:tblGrid>
                <a:gridCol w="2320361"/>
                <a:gridCol w="658906"/>
                <a:gridCol w="457200"/>
                <a:gridCol w="641857"/>
                <a:gridCol w="501143"/>
              </a:tblGrid>
              <a:tr h="284892">
                <a:tc>
                  <a:txBody>
                    <a:bodyPr/>
                    <a:lstStyle/>
                    <a:p>
                      <a:pPr algn="l" fontAlgn="b"/>
                      <a:r>
                        <a:rPr lang="en-AU" sz="1000" u="none" strike="noStrike" dirty="0">
                          <a:effectLst/>
                        </a:rPr>
                        <a:t>Date of Trial Mix</a:t>
                      </a:r>
                      <a:endParaRPr lang="en-AU" sz="1000" b="0" i="0" u="none" strike="noStrike" dirty="0">
                        <a:effectLst/>
                        <a:latin typeface="Arial"/>
                      </a:endParaRPr>
                    </a:p>
                  </a:txBody>
                  <a:tcPr marL="7015" marR="7015" marT="7015" marB="0">
                    <a:solidFill>
                      <a:schemeClr val="accent1">
                        <a:lumMod val="60000"/>
                        <a:lumOff val="40000"/>
                      </a:schemeClr>
                    </a:solidFill>
                  </a:tcPr>
                </a:tc>
                <a:tc gridSpan="2">
                  <a:txBody>
                    <a:bodyPr/>
                    <a:lstStyle/>
                    <a:p>
                      <a:pPr algn="ctr" fontAlgn="b"/>
                      <a:r>
                        <a:rPr lang="en-AU" sz="1000" u="none" strike="noStrike" dirty="0">
                          <a:effectLst/>
                        </a:rPr>
                        <a:t>30/10/2010</a:t>
                      </a:r>
                      <a:endParaRPr lang="en-AU" sz="1000" b="0" i="0" u="none" strike="noStrike" dirty="0">
                        <a:effectLst/>
                        <a:latin typeface="Arial"/>
                      </a:endParaRPr>
                    </a:p>
                    <a:p>
                      <a:pPr algn="ctr" fontAlgn="b"/>
                      <a:r>
                        <a:rPr lang="en-AU" sz="1000" u="none" strike="noStrike" dirty="0">
                          <a:effectLst/>
                        </a:rPr>
                        <a:t>20MPa</a:t>
                      </a:r>
                      <a:endParaRPr lang="en-AU" sz="1000" b="1" i="0" u="none" strike="noStrike" dirty="0">
                        <a:effectLst/>
                        <a:latin typeface="Arial"/>
                      </a:endParaRPr>
                    </a:p>
                  </a:txBody>
                  <a:tcPr marL="7015" marR="7015" marT="7015" marB="0" anchor="b">
                    <a:solidFill>
                      <a:schemeClr val="accent1">
                        <a:lumMod val="60000"/>
                        <a:lumOff val="40000"/>
                      </a:schemeClr>
                    </a:solidFill>
                  </a:tcPr>
                </a:tc>
                <a:tc hMerge="1">
                  <a:txBody>
                    <a:bodyPr/>
                    <a:lstStyle/>
                    <a:p>
                      <a:pPr algn="ctr" fontAlgn="b"/>
                      <a:endParaRPr lang="en-AU" sz="800" b="0" i="0" u="none" strike="noStrike" dirty="0">
                        <a:effectLst/>
                        <a:latin typeface="Arial"/>
                      </a:endParaRPr>
                    </a:p>
                  </a:txBody>
                  <a:tcPr marL="7015" marR="7015" marT="7015" marB="0" anchor="b"/>
                </a:tc>
                <a:tc gridSpan="2">
                  <a:txBody>
                    <a:bodyPr/>
                    <a:lstStyle/>
                    <a:p>
                      <a:pPr algn="ctr" fontAlgn="b"/>
                      <a:r>
                        <a:rPr lang="en-AU" sz="1000" u="none" strike="noStrike" dirty="0">
                          <a:effectLst/>
                        </a:rPr>
                        <a:t>3/12/2010</a:t>
                      </a:r>
                      <a:endParaRPr lang="en-AU" sz="1000" b="0" i="0" u="none" strike="noStrike" dirty="0">
                        <a:effectLst/>
                        <a:latin typeface="Arial"/>
                      </a:endParaRPr>
                    </a:p>
                    <a:p>
                      <a:pPr algn="ctr" fontAlgn="b"/>
                      <a:r>
                        <a:rPr lang="en-AU" sz="1000" u="none" strike="noStrike" dirty="0">
                          <a:effectLst/>
                        </a:rPr>
                        <a:t>32MPa</a:t>
                      </a:r>
                      <a:endParaRPr lang="en-AU" sz="1000" b="1" i="0" u="none" strike="noStrike" dirty="0">
                        <a:effectLst/>
                        <a:latin typeface="Arial"/>
                      </a:endParaRPr>
                    </a:p>
                  </a:txBody>
                  <a:tcPr marL="7015" marR="7015" marT="7015" marB="0" anchor="b">
                    <a:solidFill>
                      <a:schemeClr val="accent1">
                        <a:lumMod val="60000"/>
                        <a:lumOff val="40000"/>
                      </a:schemeClr>
                    </a:solidFill>
                  </a:tcPr>
                </a:tc>
                <a:tc hMerge="1">
                  <a:txBody>
                    <a:bodyPr/>
                    <a:lstStyle/>
                    <a:p>
                      <a:pPr algn="ctr" fontAlgn="b"/>
                      <a:endParaRPr lang="en-AU" sz="800" b="0" i="0" u="none" strike="noStrike" dirty="0">
                        <a:effectLst/>
                        <a:latin typeface="Arial"/>
                      </a:endParaRPr>
                    </a:p>
                  </a:txBody>
                  <a:tcPr marL="7015" marR="7015" marT="7015" marB="0" anchor="b"/>
                </a:tc>
              </a:tr>
              <a:tr h="145651">
                <a:tc>
                  <a:txBody>
                    <a:bodyPr/>
                    <a:lstStyle/>
                    <a:p>
                      <a:pPr algn="l" fontAlgn="b"/>
                      <a:r>
                        <a:rPr lang="en-AU" sz="1000" u="none" strike="noStrike" dirty="0">
                          <a:effectLst/>
                        </a:rPr>
                        <a:t> </a:t>
                      </a:r>
                      <a:endParaRPr lang="en-AU" sz="1000" b="0" i="0" u="none" strike="noStrike" dirty="0">
                        <a:effectLst/>
                        <a:latin typeface="Arial"/>
                      </a:endParaRPr>
                    </a:p>
                  </a:txBody>
                  <a:tcPr marL="7015" marR="7015" marT="7015" marB="0" anchor="b"/>
                </a:tc>
                <a:tc>
                  <a:txBody>
                    <a:bodyPr/>
                    <a:lstStyle/>
                    <a:p>
                      <a:pPr algn="ctr" fontAlgn="b"/>
                      <a:r>
                        <a:rPr lang="en-AU" sz="1000" u="none" strike="noStrike" dirty="0">
                          <a:effectLst/>
                        </a:rPr>
                        <a:t> </a:t>
                      </a:r>
                      <a:endParaRPr lang="en-AU" sz="1000" b="0" i="0" u="none" strike="noStrike" dirty="0">
                        <a:effectLst/>
                        <a:latin typeface="Arial"/>
                      </a:endParaRPr>
                    </a:p>
                  </a:txBody>
                  <a:tcPr marL="7015" marR="7015" marT="7015" marB="0" anchor="b"/>
                </a:tc>
                <a:tc>
                  <a:txBody>
                    <a:bodyPr/>
                    <a:lstStyle/>
                    <a:p>
                      <a:pPr algn="ctr" fontAlgn="b"/>
                      <a:endParaRPr lang="en-AU" sz="1000" b="0" i="0" u="none" strike="noStrike" dirty="0">
                        <a:effectLst/>
                        <a:latin typeface="Arial"/>
                      </a:endParaRPr>
                    </a:p>
                  </a:txBody>
                  <a:tcPr marL="7015" marR="7015" marT="7015" marB="0" anchor="b"/>
                </a:tc>
                <a:tc>
                  <a:txBody>
                    <a:bodyPr/>
                    <a:lstStyle/>
                    <a:p>
                      <a:pPr algn="ctr" fontAlgn="b"/>
                      <a:r>
                        <a:rPr lang="en-AU" sz="1000" u="none" strike="noStrike" dirty="0">
                          <a:effectLst/>
                        </a:rPr>
                        <a:t> </a:t>
                      </a:r>
                      <a:endParaRPr lang="en-AU" sz="1000" b="0" i="0" u="none" strike="noStrike" dirty="0">
                        <a:effectLst/>
                        <a:latin typeface="Arial"/>
                      </a:endParaRPr>
                    </a:p>
                  </a:txBody>
                  <a:tcPr marL="7015" marR="7015" marT="7015" marB="0" anchor="b"/>
                </a:tc>
                <a:tc>
                  <a:txBody>
                    <a:bodyPr/>
                    <a:lstStyle/>
                    <a:p>
                      <a:pPr algn="ctr" fontAlgn="b"/>
                      <a:endParaRPr lang="en-AU" sz="1000" b="0" i="0" u="none" strike="noStrike" dirty="0">
                        <a:effectLst/>
                        <a:latin typeface="Arial"/>
                      </a:endParaRPr>
                    </a:p>
                  </a:txBody>
                  <a:tcPr marL="7015" marR="7015" marT="7015" marB="0" anchor="b"/>
                </a:tc>
              </a:tr>
              <a:tr h="145651">
                <a:tc>
                  <a:txBody>
                    <a:bodyPr/>
                    <a:lstStyle/>
                    <a:p>
                      <a:pPr algn="l" fontAlgn="b"/>
                      <a:r>
                        <a:rPr lang="en-AU" sz="1000" b="1" u="none" strike="noStrike" dirty="0">
                          <a:effectLst/>
                        </a:rPr>
                        <a:t>Constituents</a:t>
                      </a:r>
                      <a:endParaRPr lang="en-AU" sz="1000" b="1" i="0" u="none" strike="noStrike" dirty="0">
                        <a:effectLst/>
                        <a:latin typeface="Arial"/>
                      </a:endParaRPr>
                    </a:p>
                  </a:txBody>
                  <a:tcPr marL="7015" marR="7015" marT="7015" marB="0" anchor="b"/>
                </a:tc>
                <a:tc>
                  <a:txBody>
                    <a:bodyPr/>
                    <a:lstStyle/>
                    <a:p>
                      <a:pPr algn="ctr" fontAlgn="b"/>
                      <a:r>
                        <a:rPr lang="en-AU" sz="1000" u="none" strike="noStrike" dirty="0" smtClean="0">
                          <a:effectLst/>
                        </a:rPr>
                        <a:t>Kg</a:t>
                      </a:r>
                      <a:r>
                        <a:rPr lang="en-AU" sz="1000" u="none" strike="noStrike" dirty="0">
                          <a:effectLst/>
                        </a:rPr>
                        <a:t> </a:t>
                      </a:r>
                      <a:endParaRPr lang="en-AU" sz="1000" b="0" i="0" u="none" strike="noStrike" dirty="0">
                        <a:effectLst/>
                        <a:latin typeface="Arial"/>
                      </a:endParaRPr>
                    </a:p>
                  </a:txBody>
                  <a:tcPr marL="7015" marR="7015" marT="7015" marB="0" anchor="b"/>
                </a:tc>
                <a:tc>
                  <a:txBody>
                    <a:bodyPr/>
                    <a:lstStyle/>
                    <a:p>
                      <a:pPr algn="ctr" fontAlgn="b"/>
                      <a:r>
                        <a:rPr lang="en-AU" sz="1000" b="0" i="0" u="none" strike="noStrike" dirty="0" smtClean="0">
                          <a:effectLst/>
                          <a:latin typeface="Arial"/>
                        </a:rPr>
                        <a:t>%</a:t>
                      </a:r>
                      <a:endParaRPr lang="en-AU" sz="1000" b="0" i="0" u="none" strike="noStrike" dirty="0">
                        <a:effectLst/>
                        <a:latin typeface="Arial"/>
                      </a:endParaRPr>
                    </a:p>
                  </a:txBody>
                  <a:tcPr marL="7015" marR="7015" marT="7015" marB="0" anchor="b"/>
                </a:tc>
                <a:tc>
                  <a:txBody>
                    <a:bodyPr/>
                    <a:lstStyle/>
                    <a:p>
                      <a:pPr algn="ctr" fontAlgn="b"/>
                      <a:r>
                        <a:rPr lang="en-AU" sz="1000" u="none" strike="noStrike" dirty="0" smtClean="0">
                          <a:effectLst/>
                        </a:rPr>
                        <a:t>Kg</a:t>
                      </a:r>
                      <a:endParaRPr lang="en-AU" sz="1000" b="0" i="0" u="none" strike="noStrike" dirty="0">
                        <a:effectLst/>
                        <a:latin typeface="Arial"/>
                      </a:endParaRPr>
                    </a:p>
                  </a:txBody>
                  <a:tcPr marL="7015" marR="7015" marT="7015" marB="0" anchor="b"/>
                </a:tc>
                <a:tc>
                  <a:txBody>
                    <a:bodyPr/>
                    <a:lstStyle/>
                    <a:p>
                      <a:pPr algn="ctr" fontAlgn="b"/>
                      <a:r>
                        <a:rPr lang="en-AU" sz="1000" b="0" i="0" u="none" strike="noStrike" dirty="0" smtClean="0">
                          <a:effectLst/>
                          <a:latin typeface="Arial"/>
                        </a:rPr>
                        <a:t>%</a:t>
                      </a:r>
                      <a:endParaRPr lang="en-AU" sz="1000" b="0" i="0" u="none" strike="noStrike" dirty="0">
                        <a:effectLst/>
                        <a:latin typeface="Arial"/>
                      </a:endParaRPr>
                    </a:p>
                  </a:txBody>
                  <a:tcPr marL="7015" marR="7015" marT="7015" marB="0" anchor="b"/>
                </a:tc>
              </a:tr>
              <a:tr h="145651">
                <a:tc>
                  <a:txBody>
                    <a:bodyPr/>
                    <a:lstStyle/>
                    <a:p>
                      <a:pPr algn="l" fontAlgn="b"/>
                      <a:r>
                        <a:rPr lang="en-AU" sz="1000" u="none" strike="noStrike" dirty="0">
                          <a:effectLst/>
                        </a:rPr>
                        <a:t>GP </a:t>
                      </a:r>
                      <a:r>
                        <a:rPr lang="en-AU" sz="1000" u="none" strike="noStrike" dirty="0" smtClean="0">
                          <a:effectLst/>
                        </a:rPr>
                        <a:t>PC, kg/m3</a:t>
                      </a:r>
                      <a:endParaRPr lang="en-AU" sz="1000" b="0" i="0" u="none" strike="noStrike" dirty="0">
                        <a:effectLst/>
                        <a:latin typeface="Arial"/>
                      </a:endParaRPr>
                    </a:p>
                  </a:txBody>
                  <a:tcPr marL="7015" marR="7015" marT="7015" marB="0" anchor="b"/>
                </a:tc>
                <a:tc>
                  <a:txBody>
                    <a:bodyPr/>
                    <a:lstStyle/>
                    <a:p>
                      <a:pPr algn="ctr" fontAlgn="b"/>
                      <a:r>
                        <a:rPr lang="en-AU" sz="1000" u="none" strike="noStrike" dirty="0">
                          <a:effectLst/>
                        </a:rPr>
                        <a:t>116</a:t>
                      </a:r>
                      <a:endParaRPr lang="en-AU" sz="1000" b="0" i="0" u="none" strike="noStrike" dirty="0">
                        <a:effectLst/>
                        <a:latin typeface="Arial"/>
                      </a:endParaRPr>
                    </a:p>
                  </a:txBody>
                  <a:tcPr marL="7015" marR="7015" marT="7015" marB="0" anchor="b"/>
                </a:tc>
                <a:tc>
                  <a:txBody>
                    <a:bodyPr/>
                    <a:lstStyle/>
                    <a:p>
                      <a:pPr algn="ctr" fontAlgn="b"/>
                      <a:r>
                        <a:rPr lang="en-AU" sz="1000" dirty="0" smtClean="0"/>
                        <a:t>47.93</a:t>
                      </a:r>
                      <a:endParaRPr lang="en-AU" sz="1000" b="0" i="0" u="none" strike="noStrike" dirty="0">
                        <a:effectLst/>
                        <a:latin typeface="Arial"/>
                      </a:endParaRPr>
                    </a:p>
                  </a:txBody>
                  <a:tcPr marL="7015" marR="7015" marT="7015" marB="0" anchor="b"/>
                </a:tc>
                <a:tc>
                  <a:txBody>
                    <a:bodyPr/>
                    <a:lstStyle/>
                    <a:p>
                      <a:pPr algn="ctr" fontAlgn="b"/>
                      <a:r>
                        <a:rPr lang="en-AU" sz="1000" u="none" strike="noStrike" dirty="0">
                          <a:effectLst/>
                        </a:rPr>
                        <a:t>155</a:t>
                      </a:r>
                      <a:endParaRPr lang="en-AU" sz="1000" b="0" i="0" u="none" strike="noStrike" dirty="0">
                        <a:effectLst/>
                        <a:latin typeface="Arial"/>
                      </a:endParaRPr>
                    </a:p>
                  </a:txBody>
                  <a:tcPr marL="7015" marR="7015" marT="7015" marB="0" anchor="b"/>
                </a:tc>
                <a:tc>
                  <a:txBody>
                    <a:bodyPr/>
                    <a:lstStyle/>
                    <a:p>
                      <a:pPr algn="ctr" fontAlgn="b"/>
                      <a:r>
                        <a:rPr lang="en-AU" sz="1000" b="0" i="0" u="none" strike="noStrike" dirty="0" smtClean="0">
                          <a:effectLst/>
                          <a:latin typeface="Arial"/>
                        </a:rPr>
                        <a:t>47.78</a:t>
                      </a:r>
                      <a:endParaRPr lang="en-AU" sz="1000" b="0" i="0" u="none" strike="noStrike" dirty="0">
                        <a:effectLst/>
                        <a:latin typeface="Arial"/>
                      </a:endParaRPr>
                    </a:p>
                  </a:txBody>
                  <a:tcPr marL="7015" marR="7015" marT="7015" marB="0" anchor="b"/>
                </a:tc>
              </a:tr>
              <a:tr h="145651">
                <a:tc>
                  <a:txBody>
                    <a:bodyPr/>
                    <a:lstStyle/>
                    <a:p>
                      <a:pPr algn="l" fontAlgn="b"/>
                      <a:r>
                        <a:rPr lang="en-AU" sz="1000" u="none" strike="noStrike" dirty="0" smtClean="0">
                          <a:effectLst/>
                        </a:rPr>
                        <a:t>Fly ash, </a:t>
                      </a:r>
                      <a:r>
                        <a:rPr lang="en-AU" sz="1000" u="none" strike="noStrike" dirty="0">
                          <a:effectLst/>
                        </a:rPr>
                        <a:t>kg/m3</a:t>
                      </a:r>
                      <a:endParaRPr lang="en-AU" sz="1000" b="0" i="0" u="none" strike="noStrike" dirty="0">
                        <a:effectLst/>
                        <a:latin typeface="Arial"/>
                      </a:endParaRPr>
                    </a:p>
                  </a:txBody>
                  <a:tcPr marL="7015" marR="7015" marT="7015" marB="0" anchor="b"/>
                </a:tc>
                <a:tc>
                  <a:txBody>
                    <a:bodyPr/>
                    <a:lstStyle/>
                    <a:p>
                      <a:pPr algn="ctr" fontAlgn="b"/>
                      <a:r>
                        <a:rPr lang="en-AU" sz="1000" u="none" strike="noStrike" dirty="0">
                          <a:effectLst/>
                        </a:rPr>
                        <a:t>58</a:t>
                      </a:r>
                      <a:endParaRPr lang="en-AU" sz="1000" b="0" i="0" u="none" strike="noStrike" dirty="0">
                        <a:effectLst/>
                        <a:latin typeface="Arial"/>
                      </a:endParaRPr>
                    </a:p>
                  </a:txBody>
                  <a:tcPr marL="7015" marR="7015" marT="7015" marB="0" anchor="b"/>
                </a:tc>
                <a:tc>
                  <a:txBody>
                    <a:bodyPr/>
                    <a:lstStyle/>
                    <a:p>
                      <a:pPr algn="ctr" fontAlgn="b"/>
                      <a:r>
                        <a:rPr lang="en-AU" sz="1000" b="0" i="0" u="none" strike="noStrike" dirty="0" smtClean="0">
                          <a:effectLst/>
                          <a:latin typeface="Arial"/>
                        </a:rPr>
                        <a:t>23.97</a:t>
                      </a:r>
                      <a:endParaRPr lang="en-AU" sz="1000" b="0" i="0" u="none" strike="noStrike" dirty="0">
                        <a:effectLst/>
                        <a:latin typeface="Arial"/>
                      </a:endParaRPr>
                    </a:p>
                  </a:txBody>
                  <a:tcPr marL="7015" marR="7015" marT="7015" marB="0" anchor="b"/>
                </a:tc>
                <a:tc>
                  <a:txBody>
                    <a:bodyPr/>
                    <a:lstStyle/>
                    <a:p>
                      <a:pPr algn="ctr" fontAlgn="b"/>
                      <a:r>
                        <a:rPr lang="en-AU" sz="1000" u="none" strike="noStrike" dirty="0">
                          <a:effectLst/>
                        </a:rPr>
                        <a:t>78</a:t>
                      </a:r>
                      <a:endParaRPr lang="en-AU" sz="1000" b="0" i="0" u="none" strike="noStrike" dirty="0">
                        <a:effectLst/>
                        <a:latin typeface="Arial"/>
                      </a:endParaRPr>
                    </a:p>
                  </a:txBody>
                  <a:tcPr marL="7015" marR="7015" marT="7015" marB="0" anchor="b"/>
                </a:tc>
                <a:tc>
                  <a:txBody>
                    <a:bodyPr/>
                    <a:lstStyle/>
                    <a:p>
                      <a:pPr algn="ctr" fontAlgn="b"/>
                      <a:r>
                        <a:rPr lang="en-AU" sz="1000" b="0" i="0" u="none" strike="noStrike" dirty="0" smtClean="0">
                          <a:effectLst/>
                          <a:latin typeface="Arial"/>
                        </a:rPr>
                        <a:t>24.04</a:t>
                      </a:r>
                      <a:endParaRPr lang="en-AU" sz="1000" b="0" i="0" u="none" strike="noStrike" dirty="0">
                        <a:effectLst/>
                        <a:latin typeface="Arial"/>
                      </a:endParaRPr>
                    </a:p>
                  </a:txBody>
                  <a:tcPr marL="7015" marR="7015" marT="7015" marB="0" anchor="b"/>
                </a:tc>
              </a:tr>
              <a:tr h="145651">
                <a:tc>
                  <a:txBody>
                    <a:bodyPr/>
                    <a:lstStyle/>
                    <a:p>
                      <a:pPr algn="l" fontAlgn="b"/>
                      <a:r>
                        <a:rPr lang="en-AU" sz="1000" u="none" strike="noStrike" dirty="0" smtClean="0">
                          <a:effectLst/>
                        </a:rPr>
                        <a:t>Slag, </a:t>
                      </a:r>
                      <a:r>
                        <a:rPr lang="en-AU" sz="1000" u="none" strike="noStrike" dirty="0">
                          <a:effectLst/>
                        </a:rPr>
                        <a:t>kg/m3</a:t>
                      </a:r>
                      <a:endParaRPr lang="en-AU" sz="1000" b="0" i="0" u="none" strike="noStrike" dirty="0">
                        <a:effectLst/>
                        <a:latin typeface="Arial"/>
                      </a:endParaRPr>
                    </a:p>
                  </a:txBody>
                  <a:tcPr marL="7015" marR="7015" marT="7015" marB="0" anchor="b"/>
                </a:tc>
                <a:tc>
                  <a:txBody>
                    <a:bodyPr/>
                    <a:lstStyle/>
                    <a:p>
                      <a:pPr algn="ctr" fontAlgn="b"/>
                      <a:r>
                        <a:rPr lang="en-AU" sz="1000" u="none" strike="noStrike" dirty="0">
                          <a:effectLst/>
                        </a:rPr>
                        <a:t>58</a:t>
                      </a:r>
                      <a:endParaRPr lang="en-AU" sz="1000" b="0" i="0" u="none" strike="noStrike" dirty="0">
                        <a:effectLst/>
                        <a:latin typeface="Arial"/>
                      </a:endParaRPr>
                    </a:p>
                  </a:txBody>
                  <a:tcPr marL="7015" marR="7015" marT="7015" marB="0" anchor="b"/>
                </a:tc>
                <a:tc>
                  <a:txBody>
                    <a:bodyPr/>
                    <a:lstStyle/>
                    <a:p>
                      <a:pPr algn="ctr" fontAlgn="b"/>
                      <a:r>
                        <a:rPr lang="en-AU" sz="1000" b="0" i="0" u="none" strike="noStrike" dirty="0" smtClean="0">
                          <a:effectLst/>
                          <a:latin typeface="Arial"/>
                        </a:rPr>
                        <a:t>23.97</a:t>
                      </a:r>
                      <a:endParaRPr lang="en-AU" sz="1000" b="0" i="0" u="none" strike="noStrike" dirty="0">
                        <a:effectLst/>
                        <a:latin typeface="Arial"/>
                      </a:endParaRPr>
                    </a:p>
                  </a:txBody>
                  <a:tcPr marL="7015" marR="7015" marT="7015" marB="0" anchor="b"/>
                </a:tc>
                <a:tc>
                  <a:txBody>
                    <a:bodyPr/>
                    <a:lstStyle/>
                    <a:p>
                      <a:pPr algn="ctr" fontAlgn="b"/>
                      <a:r>
                        <a:rPr lang="en-AU" sz="1000" u="none" strike="noStrike" dirty="0">
                          <a:effectLst/>
                        </a:rPr>
                        <a:t>78</a:t>
                      </a:r>
                      <a:endParaRPr lang="en-AU" sz="1000" b="0" i="0" u="none" strike="noStrike" dirty="0">
                        <a:effectLst/>
                        <a:latin typeface="Arial"/>
                      </a:endParaRPr>
                    </a:p>
                  </a:txBody>
                  <a:tcPr marL="7015" marR="7015" marT="7015" marB="0" anchor="b"/>
                </a:tc>
                <a:tc>
                  <a:txBody>
                    <a:bodyPr/>
                    <a:lstStyle/>
                    <a:p>
                      <a:pPr algn="ctr" fontAlgn="b"/>
                      <a:r>
                        <a:rPr lang="en-AU" sz="1000" b="0" i="0" u="none" strike="noStrike" dirty="0" smtClean="0">
                          <a:effectLst/>
                          <a:latin typeface="Arial"/>
                        </a:rPr>
                        <a:t>24.04</a:t>
                      </a:r>
                      <a:endParaRPr lang="en-AU" sz="1000" b="0" i="0" u="none" strike="noStrike" dirty="0">
                        <a:effectLst/>
                        <a:latin typeface="Arial"/>
                      </a:endParaRPr>
                    </a:p>
                  </a:txBody>
                  <a:tcPr marL="7015" marR="7015" marT="7015" marB="0" anchor="b"/>
                </a:tc>
              </a:tr>
              <a:tr h="145651">
                <a:tc>
                  <a:txBody>
                    <a:bodyPr/>
                    <a:lstStyle/>
                    <a:p>
                      <a:pPr algn="l" fontAlgn="b"/>
                      <a:r>
                        <a:rPr lang="en-AU" sz="1000" u="none" strike="noStrike" dirty="0" smtClean="0">
                          <a:effectLst/>
                        </a:rPr>
                        <a:t>Reactive Magnesia, </a:t>
                      </a:r>
                      <a:r>
                        <a:rPr lang="en-AU" sz="1000" u="none" strike="noStrike" dirty="0">
                          <a:effectLst/>
                        </a:rPr>
                        <a:t>kg/m3</a:t>
                      </a:r>
                      <a:endParaRPr lang="en-AU" sz="1000" b="0" i="0" u="none" strike="noStrike" dirty="0">
                        <a:effectLst/>
                        <a:latin typeface="Arial"/>
                      </a:endParaRPr>
                    </a:p>
                  </a:txBody>
                  <a:tcPr marL="7015" marR="7015" marT="7015" marB="0" anchor="b"/>
                </a:tc>
                <a:tc>
                  <a:txBody>
                    <a:bodyPr/>
                    <a:lstStyle/>
                    <a:p>
                      <a:pPr algn="ctr" fontAlgn="b"/>
                      <a:r>
                        <a:rPr lang="en-AU" sz="1000" u="none" strike="noStrike" dirty="0">
                          <a:effectLst/>
                        </a:rPr>
                        <a:t>10</a:t>
                      </a:r>
                      <a:endParaRPr lang="en-AU" sz="1000" b="0" i="0" u="none" strike="noStrike" dirty="0">
                        <a:effectLst/>
                        <a:latin typeface="Arial"/>
                      </a:endParaRPr>
                    </a:p>
                  </a:txBody>
                  <a:tcPr marL="7015" marR="7015" marT="7015" marB="0" anchor="b"/>
                </a:tc>
                <a:tc>
                  <a:txBody>
                    <a:bodyPr/>
                    <a:lstStyle/>
                    <a:p>
                      <a:pPr algn="ctr" fontAlgn="b"/>
                      <a:r>
                        <a:rPr lang="en-AU" sz="1000" b="0" i="0" u="none" strike="noStrike" dirty="0" smtClean="0">
                          <a:effectLst/>
                          <a:latin typeface="Arial"/>
                        </a:rPr>
                        <a:t>4.13</a:t>
                      </a:r>
                      <a:endParaRPr lang="en-AU" sz="1000" b="0" i="0" u="none" strike="noStrike" dirty="0">
                        <a:effectLst/>
                        <a:latin typeface="Arial"/>
                      </a:endParaRPr>
                    </a:p>
                  </a:txBody>
                  <a:tcPr marL="7015" marR="7015" marT="7015" marB="0" anchor="b"/>
                </a:tc>
                <a:tc>
                  <a:txBody>
                    <a:bodyPr/>
                    <a:lstStyle/>
                    <a:p>
                      <a:pPr algn="ctr" fontAlgn="b"/>
                      <a:r>
                        <a:rPr lang="en-AU" sz="1000" u="none" strike="noStrike" dirty="0">
                          <a:effectLst/>
                        </a:rPr>
                        <a:t>13.4</a:t>
                      </a:r>
                      <a:endParaRPr lang="en-AU" sz="1000" b="0" i="0" u="none" strike="noStrike" dirty="0">
                        <a:effectLst/>
                        <a:latin typeface="Arial"/>
                      </a:endParaRPr>
                    </a:p>
                  </a:txBody>
                  <a:tcPr marL="7015" marR="7015" marT="7015" marB="0" anchor="b"/>
                </a:tc>
                <a:tc>
                  <a:txBody>
                    <a:bodyPr/>
                    <a:lstStyle/>
                    <a:p>
                      <a:pPr algn="ctr" fontAlgn="b"/>
                      <a:r>
                        <a:rPr lang="en-AU" sz="1000" b="0" i="0" u="none" strike="noStrike" dirty="0" smtClean="0">
                          <a:effectLst/>
                          <a:latin typeface="Arial"/>
                        </a:rPr>
                        <a:t>4.13</a:t>
                      </a:r>
                      <a:endParaRPr lang="en-AU" sz="1000" b="0" i="0" u="none" strike="noStrike" dirty="0">
                        <a:effectLst/>
                        <a:latin typeface="Arial"/>
                      </a:endParaRPr>
                    </a:p>
                  </a:txBody>
                  <a:tcPr marL="7015" marR="7015" marT="7015" marB="0" anchor="b"/>
                </a:tc>
              </a:tr>
              <a:tr h="145651">
                <a:tc>
                  <a:txBody>
                    <a:bodyPr/>
                    <a:lstStyle/>
                    <a:p>
                      <a:pPr algn="l" fontAlgn="b"/>
                      <a:r>
                        <a:rPr lang="en-AU" sz="1000" b="0" i="0" u="none" strike="noStrike" dirty="0" smtClean="0">
                          <a:effectLst/>
                          <a:latin typeface="Arial"/>
                        </a:rPr>
                        <a:t>MgO relative</a:t>
                      </a:r>
                      <a:r>
                        <a:rPr lang="en-AU" sz="1000" b="0" i="0" u="none" strike="noStrike" baseline="0" dirty="0" smtClean="0">
                          <a:effectLst/>
                          <a:latin typeface="Arial"/>
                        </a:rPr>
                        <a:t> to PC</a:t>
                      </a:r>
                      <a:endParaRPr lang="en-AU" sz="1000" b="0" i="0" u="none" strike="noStrike" dirty="0">
                        <a:effectLst/>
                        <a:latin typeface="Arial"/>
                      </a:endParaRPr>
                    </a:p>
                  </a:txBody>
                  <a:tcPr marL="7015" marR="7015" marT="7015" marB="0" anchor="b"/>
                </a:tc>
                <a:tc>
                  <a:txBody>
                    <a:bodyPr/>
                    <a:lstStyle/>
                    <a:p>
                      <a:pPr algn="ctr" fontAlgn="b"/>
                      <a:endParaRPr lang="en-AU" sz="1000" b="0" i="0" u="none" strike="noStrike" dirty="0">
                        <a:effectLst/>
                        <a:latin typeface="Arial"/>
                      </a:endParaRPr>
                    </a:p>
                  </a:txBody>
                  <a:tcPr marL="7015" marR="7015" marT="7015" marB="0" anchor="b"/>
                </a:tc>
                <a:tc>
                  <a:txBody>
                    <a:bodyPr/>
                    <a:lstStyle/>
                    <a:p>
                      <a:pPr algn="ctr" fontAlgn="b"/>
                      <a:r>
                        <a:rPr lang="en-AU" sz="1000" b="1" i="0" u="none" strike="noStrike" dirty="0" smtClean="0">
                          <a:effectLst/>
                          <a:latin typeface="Arial"/>
                        </a:rPr>
                        <a:t>8.7</a:t>
                      </a:r>
                      <a:endParaRPr lang="en-AU" sz="1000" b="1" i="0" u="none" strike="noStrike" dirty="0">
                        <a:effectLst/>
                        <a:latin typeface="Arial"/>
                      </a:endParaRPr>
                    </a:p>
                  </a:txBody>
                  <a:tcPr marL="7015" marR="7015" marT="7015" marB="0" anchor="b"/>
                </a:tc>
                <a:tc>
                  <a:txBody>
                    <a:bodyPr/>
                    <a:lstStyle/>
                    <a:p>
                      <a:pPr algn="ctr" fontAlgn="b"/>
                      <a:endParaRPr lang="en-AU" sz="1000" b="1" i="0" u="none" strike="noStrike" dirty="0">
                        <a:effectLst/>
                        <a:latin typeface="Arial"/>
                      </a:endParaRPr>
                    </a:p>
                  </a:txBody>
                  <a:tcPr marL="7015" marR="7015" marT="7015" marB="0" anchor="b"/>
                </a:tc>
                <a:tc>
                  <a:txBody>
                    <a:bodyPr/>
                    <a:lstStyle/>
                    <a:p>
                      <a:pPr algn="ctr" fontAlgn="b"/>
                      <a:r>
                        <a:rPr lang="en-AU" sz="1000" b="1" i="0" u="none" strike="noStrike" dirty="0" smtClean="0">
                          <a:effectLst/>
                          <a:latin typeface="Arial"/>
                        </a:rPr>
                        <a:t>8.7</a:t>
                      </a:r>
                      <a:endParaRPr lang="en-AU" sz="1000" b="1" i="0" u="none" strike="noStrike" dirty="0">
                        <a:effectLst/>
                        <a:latin typeface="Arial"/>
                      </a:endParaRPr>
                    </a:p>
                  </a:txBody>
                  <a:tcPr marL="7015" marR="7015" marT="7015" marB="0" anchor="b"/>
                </a:tc>
              </a:tr>
              <a:tr h="145651">
                <a:tc>
                  <a:txBody>
                    <a:bodyPr/>
                    <a:lstStyle/>
                    <a:p>
                      <a:pPr algn="l" fontAlgn="b"/>
                      <a:r>
                        <a:rPr lang="en-AU" sz="1000" u="none" strike="noStrike" dirty="0">
                          <a:effectLst/>
                        </a:rPr>
                        <a:t> </a:t>
                      </a:r>
                      <a:endParaRPr lang="en-AU" sz="1000" b="0" i="0" u="none" strike="noStrike" dirty="0">
                        <a:effectLst/>
                        <a:latin typeface="Arial"/>
                      </a:endParaRPr>
                    </a:p>
                  </a:txBody>
                  <a:tcPr marL="7015" marR="7015" marT="7015" marB="0" anchor="b"/>
                </a:tc>
                <a:tc>
                  <a:txBody>
                    <a:bodyPr/>
                    <a:lstStyle/>
                    <a:p>
                      <a:pPr algn="ctr" fontAlgn="b"/>
                      <a:r>
                        <a:rPr lang="en-AU" sz="1000" u="none" strike="noStrike" dirty="0">
                          <a:effectLst/>
                        </a:rPr>
                        <a:t> </a:t>
                      </a:r>
                      <a:endParaRPr lang="en-AU" sz="1000" b="0" i="0" u="none" strike="noStrike" dirty="0">
                        <a:effectLst/>
                        <a:latin typeface="Arial"/>
                      </a:endParaRPr>
                    </a:p>
                  </a:txBody>
                  <a:tcPr marL="7015" marR="7015" marT="7015" marB="0" anchor="b"/>
                </a:tc>
                <a:tc>
                  <a:txBody>
                    <a:bodyPr/>
                    <a:lstStyle/>
                    <a:p>
                      <a:pPr algn="ctr" fontAlgn="b"/>
                      <a:endParaRPr lang="en-AU" sz="1000" b="0" i="0" u="none" strike="noStrike" dirty="0">
                        <a:effectLst/>
                        <a:latin typeface="Arial"/>
                      </a:endParaRPr>
                    </a:p>
                  </a:txBody>
                  <a:tcPr marL="7015" marR="7015" marT="7015" marB="0" anchor="b"/>
                </a:tc>
                <a:tc>
                  <a:txBody>
                    <a:bodyPr/>
                    <a:lstStyle/>
                    <a:p>
                      <a:pPr algn="ctr" fontAlgn="b"/>
                      <a:r>
                        <a:rPr lang="en-AU" sz="1000" u="none" strike="noStrike" dirty="0">
                          <a:effectLst/>
                        </a:rPr>
                        <a:t> </a:t>
                      </a:r>
                      <a:endParaRPr lang="en-AU" sz="1000" b="0" i="0" u="none" strike="noStrike" dirty="0">
                        <a:effectLst/>
                        <a:latin typeface="Arial"/>
                      </a:endParaRPr>
                    </a:p>
                  </a:txBody>
                  <a:tcPr marL="7015" marR="7015" marT="7015" marB="0" anchor="b"/>
                </a:tc>
                <a:tc>
                  <a:txBody>
                    <a:bodyPr/>
                    <a:lstStyle/>
                    <a:p>
                      <a:pPr algn="ctr" fontAlgn="b"/>
                      <a:endParaRPr lang="en-AU" sz="1000" b="0" i="0" u="none" strike="noStrike" dirty="0">
                        <a:effectLst/>
                        <a:latin typeface="Arial"/>
                      </a:endParaRPr>
                    </a:p>
                  </a:txBody>
                  <a:tcPr marL="7015" marR="7015" marT="7015" marB="0" anchor="b"/>
                </a:tc>
              </a:tr>
              <a:tr h="145651">
                <a:tc>
                  <a:txBody>
                    <a:bodyPr/>
                    <a:lstStyle/>
                    <a:p>
                      <a:pPr algn="l" fontAlgn="b"/>
                      <a:r>
                        <a:rPr lang="en-AU" sz="1000" u="none" strike="noStrike" dirty="0" smtClean="0">
                          <a:effectLst/>
                        </a:rPr>
                        <a:t>20mm, kg/m3</a:t>
                      </a:r>
                      <a:endParaRPr lang="en-AU" sz="1000" b="0" i="0" u="none" strike="noStrike" dirty="0">
                        <a:effectLst/>
                        <a:latin typeface="Arial"/>
                      </a:endParaRPr>
                    </a:p>
                  </a:txBody>
                  <a:tcPr marL="7015" marR="7015" marT="7015" marB="0" anchor="b"/>
                </a:tc>
                <a:tc>
                  <a:txBody>
                    <a:bodyPr/>
                    <a:lstStyle/>
                    <a:p>
                      <a:pPr algn="ctr" fontAlgn="b"/>
                      <a:r>
                        <a:rPr lang="en-AU" sz="1000" u="none" strike="noStrike" dirty="0">
                          <a:effectLst/>
                        </a:rPr>
                        <a:t>710</a:t>
                      </a:r>
                      <a:endParaRPr lang="en-AU" sz="1000" b="0" i="0" u="none" strike="noStrike" dirty="0">
                        <a:effectLst/>
                        <a:latin typeface="Arial"/>
                      </a:endParaRPr>
                    </a:p>
                  </a:txBody>
                  <a:tcPr marL="7015" marR="7015" marT="7015" marB="0" anchor="b"/>
                </a:tc>
                <a:tc>
                  <a:txBody>
                    <a:bodyPr/>
                    <a:lstStyle/>
                    <a:p>
                      <a:pPr algn="ctr" fontAlgn="b"/>
                      <a:endParaRPr lang="en-AU" sz="1000" b="0" i="0" u="none" strike="noStrike" dirty="0">
                        <a:effectLst/>
                        <a:latin typeface="Arial"/>
                      </a:endParaRPr>
                    </a:p>
                  </a:txBody>
                  <a:tcPr marL="7015" marR="7015" marT="7015" marB="0" anchor="b"/>
                </a:tc>
                <a:tc>
                  <a:txBody>
                    <a:bodyPr/>
                    <a:lstStyle/>
                    <a:p>
                      <a:pPr algn="ctr" fontAlgn="b"/>
                      <a:r>
                        <a:rPr lang="en-AU" sz="1000" u="none" strike="noStrike" dirty="0">
                          <a:effectLst/>
                        </a:rPr>
                        <a:t>730</a:t>
                      </a:r>
                      <a:endParaRPr lang="en-AU" sz="1000" b="0" i="0" u="none" strike="noStrike" dirty="0">
                        <a:effectLst/>
                        <a:latin typeface="Arial"/>
                      </a:endParaRPr>
                    </a:p>
                  </a:txBody>
                  <a:tcPr marL="7015" marR="7015" marT="7015" marB="0" anchor="b"/>
                </a:tc>
                <a:tc>
                  <a:txBody>
                    <a:bodyPr/>
                    <a:lstStyle/>
                    <a:p>
                      <a:pPr algn="ctr" fontAlgn="b"/>
                      <a:endParaRPr lang="en-AU" sz="1000" b="0" i="0" u="none" strike="noStrike" dirty="0">
                        <a:effectLst/>
                        <a:latin typeface="Arial"/>
                      </a:endParaRPr>
                    </a:p>
                  </a:txBody>
                  <a:tcPr marL="7015" marR="7015" marT="7015" marB="0" anchor="b"/>
                </a:tc>
              </a:tr>
              <a:tr h="145651">
                <a:tc>
                  <a:txBody>
                    <a:bodyPr/>
                    <a:lstStyle/>
                    <a:p>
                      <a:pPr algn="l" fontAlgn="b"/>
                      <a:r>
                        <a:rPr lang="en-AU" sz="1000" u="none" strike="noStrike" dirty="0" smtClean="0">
                          <a:effectLst/>
                        </a:rPr>
                        <a:t>10mm, kg/m3</a:t>
                      </a:r>
                      <a:endParaRPr lang="en-AU" sz="1000" b="0" i="0" u="none" strike="noStrike" dirty="0">
                        <a:effectLst/>
                        <a:latin typeface="Arial"/>
                      </a:endParaRPr>
                    </a:p>
                  </a:txBody>
                  <a:tcPr marL="7015" marR="7015" marT="7015" marB="0" anchor="b"/>
                </a:tc>
                <a:tc>
                  <a:txBody>
                    <a:bodyPr/>
                    <a:lstStyle/>
                    <a:p>
                      <a:pPr algn="ctr" fontAlgn="b"/>
                      <a:r>
                        <a:rPr lang="en-AU" sz="1000" u="none" strike="noStrike" dirty="0">
                          <a:effectLst/>
                        </a:rPr>
                        <a:t>275</a:t>
                      </a:r>
                      <a:endParaRPr lang="en-AU" sz="1000" b="0" i="0" u="none" strike="noStrike" dirty="0">
                        <a:effectLst/>
                        <a:latin typeface="Arial"/>
                      </a:endParaRPr>
                    </a:p>
                  </a:txBody>
                  <a:tcPr marL="7015" marR="7015" marT="7015" marB="0" anchor="b"/>
                </a:tc>
                <a:tc>
                  <a:txBody>
                    <a:bodyPr/>
                    <a:lstStyle/>
                    <a:p>
                      <a:pPr algn="ctr" fontAlgn="b"/>
                      <a:endParaRPr lang="en-AU" sz="1000" b="0" i="0" u="none" strike="noStrike" dirty="0">
                        <a:effectLst/>
                        <a:latin typeface="Arial"/>
                      </a:endParaRPr>
                    </a:p>
                  </a:txBody>
                  <a:tcPr marL="7015" marR="7015" marT="7015" marB="0" anchor="b"/>
                </a:tc>
                <a:tc>
                  <a:txBody>
                    <a:bodyPr/>
                    <a:lstStyle/>
                    <a:p>
                      <a:pPr algn="ctr" fontAlgn="b"/>
                      <a:r>
                        <a:rPr lang="en-AU" sz="1000" u="none" strike="noStrike" dirty="0">
                          <a:effectLst/>
                        </a:rPr>
                        <a:t>280</a:t>
                      </a:r>
                      <a:endParaRPr lang="en-AU" sz="1000" b="0" i="0" u="none" strike="noStrike" dirty="0">
                        <a:effectLst/>
                        <a:latin typeface="Arial"/>
                      </a:endParaRPr>
                    </a:p>
                  </a:txBody>
                  <a:tcPr marL="7015" marR="7015" marT="7015" marB="0" anchor="b"/>
                </a:tc>
                <a:tc>
                  <a:txBody>
                    <a:bodyPr/>
                    <a:lstStyle/>
                    <a:p>
                      <a:pPr algn="ctr" fontAlgn="b"/>
                      <a:endParaRPr lang="en-AU" sz="1000" b="0" i="0" u="none" strike="noStrike" dirty="0">
                        <a:effectLst/>
                        <a:latin typeface="Arial"/>
                      </a:endParaRPr>
                    </a:p>
                  </a:txBody>
                  <a:tcPr marL="7015" marR="7015" marT="7015" marB="0" anchor="b"/>
                </a:tc>
              </a:tr>
              <a:tr h="145651">
                <a:tc>
                  <a:txBody>
                    <a:bodyPr/>
                    <a:lstStyle/>
                    <a:p>
                      <a:pPr algn="l" fontAlgn="b"/>
                      <a:r>
                        <a:rPr lang="en-AU" sz="1000" u="none" strike="noStrike" dirty="0">
                          <a:effectLst/>
                        </a:rPr>
                        <a:t>Total Coarse Aggregate</a:t>
                      </a:r>
                      <a:endParaRPr lang="en-AU" sz="1000" b="1" i="0" u="none" strike="noStrike" dirty="0">
                        <a:effectLst/>
                        <a:latin typeface="Times New Roman"/>
                      </a:endParaRPr>
                    </a:p>
                  </a:txBody>
                  <a:tcPr marL="7015" marR="7015" marT="7015" marB="0" anchor="b"/>
                </a:tc>
                <a:tc>
                  <a:txBody>
                    <a:bodyPr/>
                    <a:lstStyle/>
                    <a:p>
                      <a:pPr algn="ctr" fontAlgn="b"/>
                      <a:r>
                        <a:rPr lang="en-AU" sz="1000" u="none" strike="noStrike" dirty="0">
                          <a:effectLst/>
                        </a:rPr>
                        <a:t>985</a:t>
                      </a:r>
                      <a:endParaRPr lang="en-AU" sz="1000" b="1" i="0" u="none" strike="noStrike" dirty="0">
                        <a:effectLst/>
                        <a:latin typeface="Times New Roman"/>
                      </a:endParaRPr>
                    </a:p>
                  </a:txBody>
                  <a:tcPr marL="7015" marR="7015" marT="7015" marB="0" anchor="b"/>
                </a:tc>
                <a:tc>
                  <a:txBody>
                    <a:bodyPr/>
                    <a:lstStyle/>
                    <a:p>
                      <a:pPr algn="ctr" fontAlgn="b"/>
                      <a:endParaRPr lang="en-AU" sz="1000" b="1" i="0" u="none" strike="noStrike" dirty="0">
                        <a:effectLst/>
                        <a:latin typeface="Times New Roman"/>
                      </a:endParaRPr>
                    </a:p>
                  </a:txBody>
                  <a:tcPr marL="7015" marR="7015" marT="7015" marB="0" anchor="b"/>
                </a:tc>
                <a:tc>
                  <a:txBody>
                    <a:bodyPr/>
                    <a:lstStyle/>
                    <a:p>
                      <a:pPr algn="ctr" fontAlgn="b"/>
                      <a:r>
                        <a:rPr lang="en-AU" sz="1000" u="none" strike="noStrike" dirty="0">
                          <a:effectLst/>
                        </a:rPr>
                        <a:t>1010</a:t>
                      </a:r>
                      <a:endParaRPr lang="en-AU" sz="1000" b="1" i="0" u="none" strike="noStrike" dirty="0">
                        <a:effectLst/>
                        <a:latin typeface="Times New Roman"/>
                      </a:endParaRPr>
                    </a:p>
                  </a:txBody>
                  <a:tcPr marL="7015" marR="7015" marT="7015" marB="0" anchor="b"/>
                </a:tc>
                <a:tc>
                  <a:txBody>
                    <a:bodyPr/>
                    <a:lstStyle/>
                    <a:p>
                      <a:pPr algn="ctr" fontAlgn="b"/>
                      <a:endParaRPr lang="en-AU" sz="1000" b="1" i="0" u="none" strike="noStrike" dirty="0">
                        <a:effectLst/>
                        <a:latin typeface="Times New Roman"/>
                      </a:endParaRPr>
                    </a:p>
                  </a:txBody>
                  <a:tcPr marL="7015" marR="7015" marT="7015" marB="0" anchor="b"/>
                </a:tc>
              </a:tr>
              <a:tr h="145651">
                <a:tc>
                  <a:txBody>
                    <a:bodyPr/>
                    <a:lstStyle/>
                    <a:p>
                      <a:pPr algn="l" fontAlgn="b"/>
                      <a:r>
                        <a:rPr lang="en-AU" sz="1000" u="none" strike="noStrike" dirty="0">
                          <a:effectLst/>
                        </a:rPr>
                        <a:t> </a:t>
                      </a:r>
                      <a:endParaRPr lang="en-AU" sz="1000" b="0" i="0" u="none" strike="noStrike" dirty="0">
                        <a:effectLst/>
                        <a:latin typeface="Arial"/>
                      </a:endParaRPr>
                    </a:p>
                  </a:txBody>
                  <a:tcPr marL="7015" marR="7015" marT="7015" marB="0" anchor="b"/>
                </a:tc>
                <a:tc>
                  <a:txBody>
                    <a:bodyPr/>
                    <a:lstStyle/>
                    <a:p>
                      <a:pPr algn="ctr" fontAlgn="b"/>
                      <a:r>
                        <a:rPr lang="en-AU" sz="1000" u="none" strike="noStrike" dirty="0">
                          <a:effectLst/>
                        </a:rPr>
                        <a:t> </a:t>
                      </a:r>
                      <a:endParaRPr lang="en-AU" sz="1000" b="0" i="0" u="none" strike="noStrike" dirty="0">
                        <a:effectLst/>
                        <a:latin typeface="Arial"/>
                      </a:endParaRPr>
                    </a:p>
                  </a:txBody>
                  <a:tcPr marL="7015" marR="7015" marT="7015" marB="0" anchor="b"/>
                </a:tc>
                <a:tc>
                  <a:txBody>
                    <a:bodyPr/>
                    <a:lstStyle/>
                    <a:p>
                      <a:pPr algn="ctr" fontAlgn="b"/>
                      <a:endParaRPr lang="en-AU" sz="1000" b="0" i="0" u="none" strike="noStrike" dirty="0">
                        <a:effectLst/>
                        <a:latin typeface="Arial"/>
                      </a:endParaRPr>
                    </a:p>
                  </a:txBody>
                  <a:tcPr marL="7015" marR="7015" marT="7015" marB="0" anchor="b"/>
                </a:tc>
                <a:tc>
                  <a:txBody>
                    <a:bodyPr/>
                    <a:lstStyle/>
                    <a:p>
                      <a:pPr algn="ctr" fontAlgn="b"/>
                      <a:r>
                        <a:rPr lang="en-AU" sz="1000" u="none" strike="noStrike" dirty="0">
                          <a:effectLst/>
                        </a:rPr>
                        <a:t> </a:t>
                      </a:r>
                      <a:endParaRPr lang="en-AU" sz="1000" b="0" i="0" u="none" strike="noStrike" dirty="0">
                        <a:effectLst/>
                        <a:latin typeface="Arial"/>
                      </a:endParaRPr>
                    </a:p>
                  </a:txBody>
                  <a:tcPr marL="7015" marR="7015" marT="7015" marB="0" anchor="b"/>
                </a:tc>
                <a:tc>
                  <a:txBody>
                    <a:bodyPr/>
                    <a:lstStyle/>
                    <a:p>
                      <a:pPr algn="ctr" fontAlgn="b"/>
                      <a:endParaRPr lang="en-AU" sz="1000" b="0" i="0" u="none" strike="noStrike" dirty="0">
                        <a:effectLst/>
                        <a:latin typeface="Arial"/>
                      </a:endParaRPr>
                    </a:p>
                  </a:txBody>
                  <a:tcPr marL="7015" marR="7015" marT="7015" marB="0" anchor="b"/>
                </a:tc>
              </a:tr>
              <a:tr h="145651">
                <a:tc>
                  <a:txBody>
                    <a:bodyPr/>
                    <a:lstStyle/>
                    <a:p>
                      <a:pPr algn="l" fontAlgn="b"/>
                      <a:r>
                        <a:rPr lang="en-AU" sz="1000" u="none" strike="noStrike" dirty="0">
                          <a:effectLst/>
                        </a:rPr>
                        <a:t>Manufactured </a:t>
                      </a:r>
                      <a:r>
                        <a:rPr lang="en-AU" sz="1000" u="none" strike="noStrike" dirty="0" smtClean="0">
                          <a:effectLst/>
                        </a:rPr>
                        <a:t>Sand, kg/m3</a:t>
                      </a:r>
                      <a:endParaRPr lang="en-AU" sz="1000" b="0" i="0" u="none" strike="noStrike" dirty="0">
                        <a:effectLst/>
                        <a:latin typeface="Arial"/>
                      </a:endParaRPr>
                    </a:p>
                  </a:txBody>
                  <a:tcPr marL="7015" marR="7015" marT="7015" marB="0" anchor="b"/>
                </a:tc>
                <a:tc>
                  <a:txBody>
                    <a:bodyPr/>
                    <a:lstStyle/>
                    <a:p>
                      <a:pPr algn="ctr" fontAlgn="b"/>
                      <a:r>
                        <a:rPr lang="en-AU" sz="1000" u="none" strike="noStrike" dirty="0">
                          <a:effectLst/>
                        </a:rPr>
                        <a:t>490</a:t>
                      </a:r>
                      <a:endParaRPr lang="en-AU" sz="1000" b="0" i="0" u="none" strike="noStrike" dirty="0">
                        <a:effectLst/>
                        <a:latin typeface="Arial"/>
                      </a:endParaRPr>
                    </a:p>
                  </a:txBody>
                  <a:tcPr marL="7015" marR="7015" marT="7015" marB="0" anchor="b"/>
                </a:tc>
                <a:tc>
                  <a:txBody>
                    <a:bodyPr/>
                    <a:lstStyle/>
                    <a:p>
                      <a:pPr algn="ctr" fontAlgn="b"/>
                      <a:endParaRPr lang="en-AU" sz="1000" b="0" i="0" u="none" strike="noStrike" dirty="0">
                        <a:effectLst/>
                        <a:latin typeface="Arial"/>
                      </a:endParaRPr>
                    </a:p>
                  </a:txBody>
                  <a:tcPr marL="7015" marR="7015" marT="7015" marB="0" anchor="b"/>
                </a:tc>
                <a:tc>
                  <a:txBody>
                    <a:bodyPr/>
                    <a:lstStyle/>
                    <a:p>
                      <a:pPr algn="ctr" fontAlgn="b"/>
                      <a:r>
                        <a:rPr lang="en-AU" sz="1000" u="none" strike="noStrike" dirty="0">
                          <a:effectLst/>
                        </a:rPr>
                        <a:t>440</a:t>
                      </a:r>
                      <a:endParaRPr lang="en-AU" sz="1000" b="0" i="0" u="none" strike="noStrike" dirty="0">
                        <a:effectLst/>
                        <a:latin typeface="Arial"/>
                      </a:endParaRPr>
                    </a:p>
                  </a:txBody>
                  <a:tcPr marL="7015" marR="7015" marT="7015" marB="0" anchor="b"/>
                </a:tc>
                <a:tc>
                  <a:txBody>
                    <a:bodyPr/>
                    <a:lstStyle/>
                    <a:p>
                      <a:pPr algn="ctr" fontAlgn="b"/>
                      <a:endParaRPr lang="en-AU" sz="1000" b="0" i="0" u="none" strike="noStrike" dirty="0">
                        <a:effectLst/>
                        <a:latin typeface="Arial"/>
                      </a:endParaRPr>
                    </a:p>
                  </a:txBody>
                  <a:tcPr marL="7015" marR="7015" marT="7015" marB="0" anchor="b"/>
                </a:tc>
              </a:tr>
              <a:tr h="145651">
                <a:tc>
                  <a:txBody>
                    <a:bodyPr/>
                    <a:lstStyle/>
                    <a:p>
                      <a:pPr algn="l" fontAlgn="b"/>
                      <a:r>
                        <a:rPr lang="en-AU" sz="1000" u="none" strike="noStrike" dirty="0">
                          <a:effectLst/>
                        </a:rPr>
                        <a:t>Fine </a:t>
                      </a:r>
                      <a:r>
                        <a:rPr lang="en-AU" sz="1000" u="none" strike="noStrike" dirty="0" smtClean="0">
                          <a:effectLst/>
                        </a:rPr>
                        <a:t>Sand, kg/m3</a:t>
                      </a:r>
                      <a:endParaRPr lang="en-AU" sz="1000" b="0" i="0" u="none" strike="noStrike" dirty="0">
                        <a:effectLst/>
                        <a:latin typeface="Arial"/>
                      </a:endParaRPr>
                    </a:p>
                  </a:txBody>
                  <a:tcPr marL="7015" marR="7015" marT="7015" marB="0" anchor="b"/>
                </a:tc>
                <a:tc>
                  <a:txBody>
                    <a:bodyPr/>
                    <a:lstStyle/>
                    <a:p>
                      <a:pPr algn="ctr" fontAlgn="b"/>
                      <a:r>
                        <a:rPr lang="en-AU" sz="1000" u="none" strike="noStrike" dirty="0">
                          <a:effectLst/>
                        </a:rPr>
                        <a:t>390</a:t>
                      </a:r>
                      <a:endParaRPr lang="en-AU" sz="1000" b="0" i="0" u="none" strike="noStrike" dirty="0">
                        <a:effectLst/>
                        <a:latin typeface="Arial"/>
                      </a:endParaRPr>
                    </a:p>
                  </a:txBody>
                  <a:tcPr marL="7015" marR="7015" marT="7015" marB="0" anchor="b"/>
                </a:tc>
                <a:tc>
                  <a:txBody>
                    <a:bodyPr/>
                    <a:lstStyle/>
                    <a:p>
                      <a:pPr algn="ctr" fontAlgn="b"/>
                      <a:endParaRPr lang="en-AU" sz="1000" b="0" i="0" u="none" strike="noStrike" dirty="0">
                        <a:effectLst/>
                        <a:latin typeface="Arial"/>
                      </a:endParaRPr>
                    </a:p>
                  </a:txBody>
                  <a:tcPr marL="7015" marR="7015" marT="7015" marB="0" anchor="b"/>
                </a:tc>
                <a:tc>
                  <a:txBody>
                    <a:bodyPr/>
                    <a:lstStyle/>
                    <a:p>
                      <a:pPr algn="ctr" fontAlgn="b"/>
                      <a:r>
                        <a:rPr lang="en-AU" sz="1000" u="none" strike="noStrike" dirty="0">
                          <a:effectLst/>
                        </a:rPr>
                        <a:t>350</a:t>
                      </a:r>
                      <a:endParaRPr lang="en-AU" sz="1000" b="0" i="0" u="none" strike="noStrike" dirty="0">
                        <a:effectLst/>
                        <a:latin typeface="Arial"/>
                      </a:endParaRPr>
                    </a:p>
                  </a:txBody>
                  <a:tcPr marL="7015" marR="7015" marT="7015" marB="0" anchor="b"/>
                </a:tc>
                <a:tc>
                  <a:txBody>
                    <a:bodyPr/>
                    <a:lstStyle/>
                    <a:p>
                      <a:pPr algn="ctr" fontAlgn="b"/>
                      <a:endParaRPr lang="en-AU" sz="1000" b="0" i="0" u="none" strike="noStrike" dirty="0">
                        <a:effectLst/>
                        <a:latin typeface="Arial"/>
                      </a:endParaRPr>
                    </a:p>
                  </a:txBody>
                  <a:tcPr marL="7015" marR="7015" marT="7015" marB="0" anchor="b"/>
                </a:tc>
              </a:tr>
              <a:tr h="145651">
                <a:tc>
                  <a:txBody>
                    <a:bodyPr/>
                    <a:lstStyle/>
                    <a:p>
                      <a:pPr algn="l" fontAlgn="b"/>
                      <a:r>
                        <a:rPr lang="en-AU" sz="1000" u="none" strike="noStrike" dirty="0">
                          <a:effectLst/>
                        </a:rPr>
                        <a:t>Total Fine Aggregate</a:t>
                      </a:r>
                      <a:endParaRPr lang="en-AU" sz="1000" b="1" i="0" u="none" strike="noStrike" dirty="0">
                        <a:effectLst/>
                        <a:latin typeface="Times New Roman"/>
                      </a:endParaRPr>
                    </a:p>
                  </a:txBody>
                  <a:tcPr marL="7015" marR="7015" marT="7015" marB="0" anchor="b"/>
                </a:tc>
                <a:tc>
                  <a:txBody>
                    <a:bodyPr/>
                    <a:lstStyle/>
                    <a:p>
                      <a:pPr algn="ctr" fontAlgn="b"/>
                      <a:r>
                        <a:rPr lang="en-AU" sz="1000" u="none" strike="noStrike" dirty="0">
                          <a:effectLst/>
                        </a:rPr>
                        <a:t>880</a:t>
                      </a:r>
                      <a:endParaRPr lang="en-AU" sz="1000" b="1" i="0" u="none" strike="noStrike" dirty="0">
                        <a:effectLst/>
                        <a:latin typeface="Times New Roman"/>
                      </a:endParaRPr>
                    </a:p>
                  </a:txBody>
                  <a:tcPr marL="7015" marR="7015" marT="7015" marB="0" anchor="b"/>
                </a:tc>
                <a:tc>
                  <a:txBody>
                    <a:bodyPr/>
                    <a:lstStyle/>
                    <a:p>
                      <a:pPr algn="ctr" fontAlgn="b"/>
                      <a:endParaRPr lang="en-AU" sz="1000" b="1" i="0" u="none" strike="noStrike" dirty="0">
                        <a:effectLst/>
                        <a:latin typeface="Times New Roman"/>
                      </a:endParaRPr>
                    </a:p>
                  </a:txBody>
                  <a:tcPr marL="7015" marR="7015" marT="7015" marB="0" anchor="b"/>
                </a:tc>
                <a:tc>
                  <a:txBody>
                    <a:bodyPr/>
                    <a:lstStyle/>
                    <a:p>
                      <a:pPr algn="ctr" fontAlgn="b"/>
                      <a:r>
                        <a:rPr lang="en-AU" sz="1000" u="none" strike="noStrike" dirty="0">
                          <a:effectLst/>
                        </a:rPr>
                        <a:t>790</a:t>
                      </a:r>
                      <a:endParaRPr lang="en-AU" sz="1000" b="1" i="0" u="none" strike="noStrike" dirty="0">
                        <a:effectLst/>
                        <a:latin typeface="Times New Roman"/>
                      </a:endParaRPr>
                    </a:p>
                  </a:txBody>
                  <a:tcPr marL="7015" marR="7015" marT="7015" marB="0" anchor="b"/>
                </a:tc>
                <a:tc>
                  <a:txBody>
                    <a:bodyPr/>
                    <a:lstStyle/>
                    <a:p>
                      <a:pPr algn="ctr" fontAlgn="b"/>
                      <a:endParaRPr lang="en-AU" sz="1000" b="1" i="0" u="none" strike="noStrike" dirty="0">
                        <a:effectLst/>
                        <a:latin typeface="Times New Roman"/>
                      </a:endParaRPr>
                    </a:p>
                  </a:txBody>
                  <a:tcPr marL="7015" marR="7015" marT="7015" marB="0" anchor="b"/>
                </a:tc>
              </a:tr>
              <a:tr h="145651">
                <a:tc>
                  <a:txBody>
                    <a:bodyPr/>
                    <a:lstStyle/>
                    <a:p>
                      <a:pPr algn="l" fontAlgn="b"/>
                      <a:r>
                        <a:rPr lang="en-AU" sz="1000" u="none" strike="noStrike" dirty="0">
                          <a:effectLst/>
                        </a:rPr>
                        <a:t> </a:t>
                      </a:r>
                      <a:endParaRPr lang="en-AU" sz="1000" b="0" i="0" u="none" strike="noStrike" dirty="0">
                        <a:effectLst/>
                        <a:latin typeface="Arial"/>
                      </a:endParaRPr>
                    </a:p>
                  </a:txBody>
                  <a:tcPr marL="7015" marR="7015" marT="7015" marB="0" anchor="b"/>
                </a:tc>
                <a:tc>
                  <a:txBody>
                    <a:bodyPr/>
                    <a:lstStyle/>
                    <a:p>
                      <a:pPr algn="ctr" fontAlgn="b"/>
                      <a:r>
                        <a:rPr lang="en-AU" sz="1000" u="none" strike="noStrike" dirty="0">
                          <a:effectLst/>
                        </a:rPr>
                        <a:t> </a:t>
                      </a:r>
                      <a:endParaRPr lang="en-AU" sz="1000" b="0" i="0" u="none" strike="noStrike" dirty="0">
                        <a:effectLst/>
                        <a:latin typeface="Arial"/>
                      </a:endParaRPr>
                    </a:p>
                  </a:txBody>
                  <a:tcPr marL="7015" marR="7015" marT="7015" marB="0" anchor="b"/>
                </a:tc>
                <a:tc>
                  <a:txBody>
                    <a:bodyPr/>
                    <a:lstStyle/>
                    <a:p>
                      <a:pPr algn="ctr" fontAlgn="b"/>
                      <a:endParaRPr lang="en-AU" sz="1000" b="0" i="0" u="none" strike="noStrike" dirty="0">
                        <a:effectLst/>
                        <a:latin typeface="Arial"/>
                      </a:endParaRPr>
                    </a:p>
                  </a:txBody>
                  <a:tcPr marL="7015" marR="7015" marT="7015" marB="0" anchor="b"/>
                </a:tc>
                <a:tc>
                  <a:txBody>
                    <a:bodyPr/>
                    <a:lstStyle/>
                    <a:p>
                      <a:pPr algn="ctr" fontAlgn="b"/>
                      <a:r>
                        <a:rPr lang="en-AU" sz="1000" u="none" strike="noStrike" dirty="0">
                          <a:effectLst/>
                        </a:rPr>
                        <a:t> </a:t>
                      </a:r>
                      <a:endParaRPr lang="en-AU" sz="1000" b="0" i="0" u="none" strike="noStrike" dirty="0">
                        <a:effectLst/>
                        <a:latin typeface="Arial"/>
                      </a:endParaRPr>
                    </a:p>
                  </a:txBody>
                  <a:tcPr marL="7015" marR="7015" marT="7015" marB="0" anchor="b"/>
                </a:tc>
                <a:tc>
                  <a:txBody>
                    <a:bodyPr/>
                    <a:lstStyle/>
                    <a:p>
                      <a:pPr algn="ctr" fontAlgn="b"/>
                      <a:endParaRPr lang="en-AU" sz="1000" b="0" i="0" u="none" strike="noStrike" dirty="0">
                        <a:effectLst/>
                        <a:latin typeface="Arial"/>
                      </a:endParaRPr>
                    </a:p>
                  </a:txBody>
                  <a:tcPr marL="7015" marR="7015" marT="7015" marB="0" anchor="b"/>
                </a:tc>
              </a:tr>
              <a:tr h="145651">
                <a:tc>
                  <a:txBody>
                    <a:bodyPr/>
                    <a:lstStyle/>
                    <a:p>
                      <a:pPr algn="l" fontAlgn="b"/>
                      <a:r>
                        <a:rPr lang="en-AU" sz="1000" u="none" strike="noStrike" dirty="0">
                          <a:effectLst/>
                        </a:rPr>
                        <a:t>WR (WRDA PN), ml/100kg</a:t>
                      </a:r>
                      <a:endParaRPr lang="en-AU" sz="1000" b="1" i="0" u="none" strike="noStrike" dirty="0">
                        <a:effectLst/>
                        <a:latin typeface="Arial"/>
                      </a:endParaRPr>
                    </a:p>
                  </a:txBody>
                  <a:tcPr marL="7015" marR="7015" marT="7015" marB="0" anchor="b"/>
                </a:tc>
                <a:tc>
                  <a:txBody>
                    <a:bodyPr/>
                    <a:lstStyle/>
                    <a:p>
                      <a:pPr algn="ctr" fontAlgn="b"/>
                      <a:r>
                        <a:rPr lang="en-AU" sz="1000" u="none" strike="noStrike" dirty="0">
                          <a:effectLst/>
                        </a:rPr>
                        <a:t>350</a:t>
                      </a:r>
                      <a:endParaRPr lang="en-AU" sz="1000" b="1" i="0" u="none" strike="noStrike" dirty="0">
                        <a:effectLst/>
                        <a:latin typeface="Arial"/>
                      </a:endParaRPr>
                    </a:p>
                  </a:txBody>
                  <a:tcPr marL="7015" marR="7015" marT="7015" marB="0" anchor="b"/>
                </a:tc>
                <a:tc>
                  <a:txBody>
                    <a:bodyPr/>
                    <a:lstStyle/>
                    <a:p>
                      <a:pPr algn="ctr" fontAlgn="b"/>
                      <a:endParaRPr lang="en-AU" sz="1000" b="1" i="0" u="none" strike="noStrike" dirty="0">
                        <a:effectLst/>
                        <a:latin typeface="Arial"/>
                      </a:endParaRPr>
                    </a:p>
                  </a:txBody>
                  <a:tcPr marL="7015" marR="7015" marT="7015" marB="0" anchor="b"/>
                </a:tc>
                <a:tc>
                  <a:txBody>
                    <a:bodyPr/>
                    <a:lstStyle/>
                    <a:p>
                      <a:pPr algn="ctr" fontAlgn="b"/>
                      <a:r>
                        <a:rPr lang="en-AU" sz="1000" u="none" strike="noStrike" dirty="0">
                          <a:effectLst/>
                        </a:rPr>
                        <a:t>400</a:t>
                      </a:r>
                      <a:endParaRPr lang="en-AU" sz="1000" b="1" i="0" u="none" strike="noStrike" dirty="0">
                        <a:effectLst/>
                        <a:latin typeface="Arial"/>
                      </a:endParaRPr>
                    </a:p>
                  </a:txBody>
                  <a:tcPr marL="7015" marR="7015" marT="7015" marB="0" anchor="b"/>
                </a:tc>
                <a:tc>
                  <a:txBody>
                    <a:bodyPr/>
                    <a:lstStyle/>
                    <a:p>
                      <a:pPr algn="ctr" fontAlgn="b"/>
                      <a:endParaRPr lang="en-AU" sz="1000" b="1" i="0" u="none" strike="noStrike" dirty="0">
                        <a:effectLst/>
                        <a:latin typeface="Arial"/>
                      </a:endParaRPr>
                    </a:p>
                  </a:txBody>
                  <a:tcPr marL="7015" marR="7015" marT="7015" marB="0" anchor="b"/>
                </a:tc>
              </a:tr>
              <a:tr h="145651">
                <a:tc>
                  <a:txBody>
                    <a:bodyPr/>
                    <a:lstStyle/>
                    <a:p>
                      <a:pPr algn="l" fontAlgn="b"/>
                      <a:r>
                        <a:rPr lang="en-AU" sz="1000" u="none" strike="noStrike" dirty="0">
                          <a:effectLst/>
                        </a:rPr>
                        <a:t> </a:t>
                      </a:r>
                      <a:endParaRPr lang="en-AU" sz="1000" b="0" i="0" u="none" strike="noStrike" dirty="0">
                        <a:effectLst/>
                        <a:latin typeface="Arial"/>
                      </a:endParaRPr>
                    </a:p>
                  </a:txBody>
                  <a:tcPr marL="7015" marR="7015" marT="7015" marB="0" anchor="b"/>
                </a:tc>
                <a:tc>
                  <a:txBody>
                    <a:bodyPr/>
                    <a:lstStyle/>
                    <a:p>
                      <a:pPr algn="ctr" fontAlgn="b"/>
                      <a:r>
                        <a:rPr lang="en-AU" sz="1000" u="none" strike="noStrike" dirty="0">
                          <a:effectLst/>
                        </a:rPr>
                        <a:t> </a:t>
                      </a:r>
                      <a:endParaRPr lang="en-AU" sz="1000" b="0" i="0" u="none" strike="noStrike" dirty="0">
                        <a:effectLst/>
                        <a:latin typeface="Arial"/>
                      </a:endParaRPr>
                    </a:p>
                  </a:txBody>
                  <a:tcPr marL="7015" marR="7015" marT="7015" marB="0" anchor="b"/>
                </a:tc>
                <a:tc>
                  <a:txBody>
                    <a:bodyPr/>
                    <a:lstStyle/>
                    <a:p>
                      <a:pPr algn="ctr" fontAlgn="b"/>
                      <a:endParaRPr lang="en-AU" sz="1000" b="0" i="0" u="none" strike="noStrike" dirty="0">
                        <a:effectLst/>
                        <a:latin typeface="Arial"/>
                      </a:endParaRPr>
                    </a:p>
                  </a:txBody>
                  <a:tcPr marL="7015" marR="7015" marT="7015" marB="0" anchor="b"/>
                </a:tc>
                <a:tc>
                  <a:txBody>
                    <a:bodyPr/>
                    <a:lstStyle/>
                    <a:p>
                      <a:pPr algn="ctr" fontAlgn="b"/>
                      <a:r>
                        <a:rPr lang="en-AU" sz="1000" u="none" strike="noStrike" dirty="0">
                          <a:effectLst/>
                        </a:rPr>
                        <a:t> </a:t>
                      </a:r>
                      <a:endParaRPr lang="en-AU" sz="1000" b="0" i="0" u="none" strike="noStrike" dirty="0">
                        <a:effectLst/>
                        <a:latin typeface="Arial"/>
                      </a:endParaRPr>
                    </a:p>
                  </a:txBody>
                  <a:tcPr marL="7015" marR="7015" marT="7015" marB="0" anchor="b"/>
                </a:tc>
                <a:tc>
                  <a:txBody>
                    <a:bodyPr/>
                    <a:lstStyle/>
                    <a:p>
                      <a:pPr algn="ctr" fontAlgn="b"/>
                      <a:endParaRPr lang="en-AU" sz="1000" b="0" i="0" u="none" strike="noStrike" dirty="0">
                        <a:effectLst/>
                        <a:latin typeface="Arial"/>
                      </a:endParaRPr>
                    </a:p>
                  </a:txBody>
                  <a:tcPr marL="7015" marR="7015" marT="7015" marB="0" anchor="b"/>
                </a:tc>
              </a:tr>
              <a:tr h="145651">
                <a:tc>
                  <a:txBody>
                    <a:bodyPr/>
                    <a:lstStyle/>
                    <a:p>
                      <a:pPr algn="l" fontAlgn="b"/>
                      <a:r>
                        <a:rPr lang="en-AU" sz="1000" u="none" strike="noStrike" dirty="0">
                          <a:effectLst/>
                        </a:rPr>
                        <a:t>Water, lt/m3</a:t>
                      </a:r>
                      <a:endParaRPr lang="en-AU" sz="1000" b="0" i="0" u="none" strike="noStrike" dirty="0">
                        <a:effectLst/>
                        <a:latin typeface="Arial"/>
                      </a:endParaRPr>
                    </a:p>
                  </a:txBody>
                  <a:tcPr marL="7015" marR="7015" marT="7015" marB="0" anchor="b"/>
                </a:tc>
                <a:tc>
                  <a:txBody>
                    <a:bodyPr/>
                    <a:lstStyle/>
                    <a:p>
                      <a:pPr algn="ctr" fontAlgn="b"/>
                      <a:r>
                        <a:rPr lang="en-AU" sz="1000" u="none" strike="noStrike" dirty="0">
                          <a:effectLst/>
                        </a:rPr>
                        <a:t>185</a:t>
                      </a:r>
                      <a:endParaRPr lang="en-AU" sz="1000" b="0" i="0" u="none" strike="noStrike" dirty="0">
                        <a:effectLst/>
                        <a:latin typeface="Arial"/>
                      </a:endParaRPr>
                    </a:p>
                  </a:txBody>
                  <a:tcPr marL="7015" marR="7015" marT="7015" marB="0" anchor="b"/>
                </a:tc>
                <a:tc>
                  <a:txBody>
                    <a:bodyPr/>
                    <a:lstStyle/>
                    <a:p>
                      <a:pPr algn="ctr" fontAlgn="b"/>
                      <a:endParaRPr lang="en-AU" sz="1000" b="0" i="0" u="none" strike="noStrike" dirty="0">
                        <a:effectLst/>
                        <a:latin typeface="Arial"/>
                      </a:endParaRPr>
                    </a:p>
                  </a:txBody>
                  <a:tcPr marL="7015" marR="7015" marT="7015" marB="0" anchor="b"/>
                </a:tc>
                <a:tc>
                  <a:txBody>
                    <a:bodyPr/>
                    <a:lstStyle/>
                    <a:p>
                      <a:pPr algn="ctr" fontAlgn="b"/>
                      <a:r>
                        <a:rPr lang="en-AU" sz="1000" u="none" strike="noStrike" dirty="0">
                          <a:effectLst/>
                        </a:rPr>
                        <a:t>199</a:t>
                      </a:r>
                      <a:endParaRPr lang="en-AU" sz="1000" b="0" i="0" u="none" strike="noStrike" dirty="0">
                        <a:effectLst/>
                        <a:latin typeface="Arial"/>
                      </a:endParaRPr>
                    </a:p>
                  </a:txBody>
                  <a:tcPr marL="7015" marR="7015" marT="7015" marB="0" anchor="b"/>
                </a:tc>
                <a:tc>
                  <a:txBody>
                    <a:bodyPr/>
                    <a:lstStyle/>
                    <a:p>
                      <a:pPr algn="ctr" fontAlgn="b"/>
                      <a:endParaRPr lang="en-AU" sz="1000" b="0" i="0" u="none" strike="noStrike" dirty="0">
                        <a:effectLst/>
                        <a:latin typeface="Arial"/>
                      </a:endParaRPr>
                    </a:p>
                  </a:txBody>
                  <a:tcPr marL="7015" marR="7015" marT="7015" marB="0" anchor="b"/>
                </a:tc>
              </a:tr>
              <a:tr h="145651">
                <a:tc>
                  <a:txBody>
                    <a:bodyPr/>
                    <a:lstStyle/>
                    <a:p>
                      <a:pPr algn="l" fontAlgn="b"/>
                      <a:r>
                        <a:rPr lang="en-AU" sz="1000" u="none" strike="noStrike" dirty="0">
                          <a:effectLst/>
                        </a:rPr>
                        <a:t> </a:t>
                      </a:r>
                      <a:endParaRPr lang="en-AU" sz="1000" b="0" i="0" u="none" strike="noStrike" dirty="0">
                        <a:effectLst/>
                        <a:latin typeface="Arial"/>
                      </a:endParaRPr>
                    </a:p>
                  </a:txBody>
                  <a:tcPr marL="7015" marR="7015" marT="7015" marB="0" anchor="b"/>
                </a:tc>
                <a:tc>
                  <a:txBody>
                    <a:bodyPr/>
                    <a:lstStyle/>
                    <a:p>
                      <a:pPr algn="ctr" fontAlgn="b"/>
                      <a:r>
                        <a:rPr lang="en-AU" sz="1000" u="none" strike="noStrike" dirty="0">
                          <a:effectLst/>
                        </a:rPr>
                        <a:t> </a:t>
                      </a:r>
                      <a:endParaRPr lang="en-AU" sz="1000" b="0" i="0" u="none" strike="noStrike" dirty="0">
                        <a:effectLst/>
                        <a:latin typeface="Arial"/>
                      </a:endParaRPr>
                    </a:p>
                  </a:txBody>
                  <a:tcPr marL="7015" marR="7015" marT="7015" marB="0" anchor="b"/>
                </a:tc>
                <a:tc>
                  <a:txBody>
                    <a:bodyPr/>
                    <a:lstStyle/>
                    <a:p>
                      <a:pPr algn="ctr" fontAlgn="b"/>
                      <a:endParaRPr lang="en-AU" sz="1000" b="0" i="0" u="none" strike="noStrike" dirty="0">
                        <a:effectLst/>
                        <a:latin typeface="Arial"/>
                      </a:endParaRPr>
                    </a:p>
                  </a:txBody>
                  <a:tcPr marL="7015" marR="7015" marT="7015" marB="0" anchor="b"/>
                </a:tc>
                <a:tc>
                  <a:txBody>
                    <a:bodyPr/>
                    <a:lstStyle/>
                    <a:p>
                      <a:pPr algn="ctr" fontAlgn="b"/>
                      <a:r>
                        <a:rPr lang="en-AU" sz="1000" u="none" strike="noStrike" dirty="0">
                          <a:effectLst/>
                        </a:rPr>
                        <a:t> </a:t>
                      </a:r>
                      <a:endParaRPr lang="en-AU" sz="1000" b="0" i="0" u="none" strike="noStrike" dirty="0">
                        <a:effectLst/>
                        <a:latin typeface="Arial"/>
                      </a:endParaRPr>
                    </a:p>
                  </a:txBody>
                  <a:tcPr marL="7015" marR="7015" marT="7015" marB="0" anchor="b"/>
                </a:tc>
                <a:tc>
                  <a:txBody>
                    <a:bodyPr/>
                    <a:lstStyle/>
                    <a:p>
                      <a:pPr algn="ctr" fontAlgn="b"/>
                      <a:endParaRPr lang="en-AU" sz="1000" b="0" i="0" u="none" strike="noStrike" dirty="0">
                        <a:effectLst/>
                        <a:latin typeface="Arial"/>
                      </a:endParaRPr>
                    </a:p>
                  </a:txBody>
                  <a:tcPr marL="7015" marR="7015" marT="7015" marB="0" anchor="b"/>
                </a:tc>
              </a:tr>
              <a:tr h="145651">
                <a:tc>
                  <a:txBody>
                    <a:bodyPr/>
                    <a:lstStyle/>
                    <a:p>
                      <a:pPr algn="l" fontAlgn="b"/>
                      <a:r>
                        <a:rPr lang="en-AU" sz="1000" u="none" strike="noStrike" dirty="0">
                          <a:effectLst/>
                        </a:rPr>
                        <a:t>Design Slump, mm</a:t>
                      </a:r>
                      <a:endParaRPr lang="en-AU" sz="1000" b="0" i="0" u="none" strike="noStrike" dirty="0">
                        <a:effectLst/>
                        <a:latin typeface="Arial"/>
                      </a:endParaRPr>
                    </a:p>
                  </a:txBody>
                  <a:tcPr marL="7015" marR="7015" marT="7015" marB="0" anchor="b"/>
                </a:tc>
                <a:tc>
                  <a:txBody>
                    <a:bodyPr/>
                    <a:lstStyle/>
                    <a:p>
                      <a:pPr algn="ctr" fontAlgn="b"/>
                      <a:r>
                        <a:rPr lang="en-AU" sz="1000" u="none" strike="noStrike" dirty="0">
                          <a:effectLst/>
                        </a:rPr>
                        <a:t>80</a:t>
                      </a:r>
                      <a:endParaRPr lang="en-AU" sz="1000" b="0" i="0" u="none" strike="noStrike" dirty="0">
                        <a:effectLst/>
                        <a:latin typeface="Arial"/>
                      </a:endParaRPr>
                    </a:p>
                  </a:txBody>
                  <a:tcPr marL="7015" marR="7015" marT="7015" marB="0" anchor="b"/>
                </a:tc>
                <a:tc>
                  <a:txBody>
                    <a:bodyPr/>
                    <a:lstStyle/>
                    <a:p>
                      <a:pPr algn="ctr" fontAlgn="b"/>
                      <a:endParaRPr lang="en-AU" sz="1000" b="0" i="0" u="none" strike="noStrike" dirty="0">
                        <a:effectLst/>
                        <a:latin typeface="Arial"/>
                      </a:endParaRPr>
                    </a:p>
                  </a:txBody>
                  <a:tcPr marL="7015" marR="7015" marT="7015" marB="0" anchor="b"/>
                </a:tc>
                <a:tc>
                  <a:txBody>
                    <a:bodyPr/>
                    <a:lstStyle/>
                    <a:p>
                      <a:pPr algn="ctr" fontAlgn="b"/>
                      <a:r>
                        <a:rPr lang="en-AU" sz="1000" u="none" strike="noStrike" dirty="0">
                          <a:effectLst/>
                        </a:rPr>
                        <a:t>100</a:t>
                      </a:r>
                      <a:endParaRPr lang="en-AU" sz="1000" b="0" i="0" u="none" strike="noStrike" dirty="0">
                        <a:effectLst/>
                        <a:latin typeface="Arial"/>
                      </a:endParaRPr>
                    </a:p>
                  </a:txBody>
                  <a:tcPr marL="7015" marR="7015" marT="7015" marB="0" anchor="b"/>
                </a:tc>
                <a:tc>
                  <a:txBody>
                    <a:bodyPr/>
                    <a:lstStyle/>
                    <a:p>
                      <a:pPr algn="ctr" fontAlgn="b"/>
                      <a:endParaRPr lang="en-AU" sz="1000" b="0" i="0" u="none" strike="noStrike" dirty="0">
                        <a:effectLst/>
                        <a:latin typeface="Arial"/>
                      </a:endParaRPr>
                    </a:p>
                  </a:txBody>
                  <a:tcPr marL="7015" marR="7015" marT="7015" marB="0" anchor="b"/>
                </a:tc>
              </a:tr>
              <a:tr h="145651">
                <a:tc>
                  <a:txBody>
                    <a:bodyPr/>
                    <a:lstStyle/>
                    <a:p>
                      <a:pPr algn="l" fontAlgn="b"/>
                      <a:r>
                        <a:rPr lang="en-AU" sz="1000" u="none" strike="noStrike" dirty="0">
                          <a:effectLst/>
                        </a:rPr>
                        <a:t>Actual Slump, mm</a:t>
                      </a:r>
                      <a:endParaRPr lang="en-AU" sz="1000" b="0" i="0" u="none" strike="noStrike" dirty="0">
                        <a:effectLst/>
                        <a:latin typeface="Arial"/>
                      </a:endParaRPr>
                    </a:p>
                  </a:txBody>
                  <a:tcPr marL="7015" marR="7015" marT="7015" marB="0" anchor="b"/>
                </a:tc>
                <a:tc>
                  <a:txBody>
                    <a:bodyPr/>
                    <a:lstStyle/>
                    <a:p>
                      <a:pPr algn="ctr" fontAlgn="b"/>
                      <a:r>
                        <a:rPr lang="en-AU" sz="1000" u="none" strike="noStrike" dirty="0">
                          <a:effectLst/>
                        </a:rPr>
                        <a:t>80</a:t>
                      </a:r>
                      <a:endParaRPr lang="en-AU" sz="1000" b="0" i="0" u="none" strike="noStrike" dirty="0">
                        <a:effectLst/>
                        <a:latin typeface="Arial"/>
                      </a:endParaRPr>
                    </a:p>
                  </a:txBody>
                  <a:tcPr marL="7015" marR="7015" marT="7015" marB="0" anchor="b"/>
                </a:tc>
                <a:tc>
                  <a:txBody>
                    <a:bodyPr/>
                    <a:lstStyle/>
                    <a:p>
                      <a:pPr algn="ctr" fontAlgn="b"/>
                      <a:endParaRPr lang="en-AU" sz="1000" b="0" i="0" u="none" strike="noStrike" dirty="0">
                        <a:effectLst/>
                        <a:latin typeface="Arial"/>
                      </a:endParaRPr>
                    </a:p>
                  </a:txBody>
                  <a:tcPr marL="7015" marR="7015" marT="7015" marB="0" anchor="b"/>
                </a:tc>
                <a:tc>
                  <a:txBody>
                    <a:bodyPr/>
                    <a:lstStyle/>
                    <a:p>
                      <a:pPr algn="ctr" fontAlgn="b"/>
                      <a:r>
                        <a:rPr lang="en-AU" sz="1000" u="none" strike="noStrike" dirty="0">
                          <a:effectLst/>
                        </a:rPr>
                        <a:t>100</a:t>
                      </a:r>
                      <a:endParaRPr lang="en-AU" sz="1000" b="0" i="0" u="none" strike="noStrike" dirty="0">
                        <a:effectLst/>
                        <a:latin typeface="Arial"/>
                      </a:endParaRPr>
                    </a:p>
                  </a:txBody>
                  <a:tcPr marL="7015" marR="7015" marT="7015" marB="0" anchor="b"/>
                </a:tc>
                <a:tc>
                  <a:txBody>
                    <a:bodyPr/>
                    <a:lstStyle/>
                    <a:p>
                      <a:pPr algn="ctr" fontAlgn="b"/>
                      <a:endParaRPr lang="en-AU" sz="1000" b="0" i="0" u="none" strike="noStrike" dirty="0">
                        <a:effectLst/>
                        <a:latin typeface="Arial"/>
                      </a:endParaRPr>
                    </a:p>
                  </a:txBody>
                  <a:tcPr marL="7015" marR="7015" marT="7015" marB="0" anchor="b"/>
                </a:tc>
              </a:tr>
              <a:tr h="145651">
                <a:tc>
                  <a:txBody>
                    <a:bodyPr/>
                    <a:lstStyle/>
                    <a:p>
                      <a:pPr algn="l" fontAlgn="b"/>
                      <a:r>
                        <a:rPr lang="en-AU" sz="1000" u="none" strike="noStrike" dirty="0">
                          <a:effectLst/>
                        </a:rPr>
                        <a:t> </a:t>
                      </a:r>
                      <a:endParaRPr lang="en-AU" sz="1000" b="0" i="0" u="none" strike="noStrike" dirty="0">
                        <a:effectLst/>
                        <a:latin typeface="Arial"/>
                      </a:endParaRPr>
                    </a:p>
                  </a:txBody>
                  <a:tcPr marL="7015" marR="7015" marT="7015" marB="0" anchor="b"/>
                </a:tc>
                <a:tc>
                  <a:txBody>
                    <a:bodyPr/>
                    <a:lstStyle/>
                    <a:p>
                      <a:pPr algn="ctr" fontAlgn="b"/>
                      <a:r>
                        <a:rPr lang="en-AU" sz="1000" u="none" strike="noStrike" dirty="0">
                          <a:effectLst/>
                        </a:rPr>
                        <a:t> </a:t>
                      </a:r>
                      <a:endParaRPr lang="en-AU" sz="1000" b="0" i="0" u="none" strike="noStrike" dirty="0">
                        <a:effectLst/>
                        <a:latin typeface="Arial"/>
                      </a:endParaRPr>
                    </a:p>
                  </a:txBody>
                  <a:tcPr marL="7015" marR="7015" marT="7015" marB="0" anchor="b"/>
                </a:tc>
                <a:tc>
                  <a:txBody>
                    <a:bodyPr/>
                    <a:lstStyle/>
                    <a:p>
                      <a:pPr algn="ctr" fontAlgn="b"/>
                      <a:endParaRPr lang="en-AU" sz="1000" b="0" i="0" u="none" strike="noStrike" dirty="0">
                        <a:effectLst/>
                        <a:latin typeface="Arial"/>
                      </a:endParaRPr>
                    </a:p>
                  </a:txBody>
                  <a:tcPr marL="7015" marR="7015" marT="7015" marB="0" anchor="b"/>
                </a:tc>
                <a:tc>
                  <a:txBody>
                    <a:bodyPr/>
                    <a:lstStyle/>
                    <a:p>
                      <a:pPr algn="ctr" fontAlgn="b"/>
                      <a:r>
                        <a:rPr lang="en-AU" sz="1000" u="none" strike="noStrike" dirty="0">
                          <a:effectLst/>
                        </a:rPr>
                        <a:t> </a:t>
                      </a:r>
                      <a:endParaRPr lang="en-AU" sz="1000" b="0" i="0" u="none" strike="noStrike" dirty="0">
                        <a:effectLst/>
                        <a:latin typeface="Arial"/>
                      </a:endParaRPr>
                    </a:p>
                  </a:txBody>
                  <a:tcPr marL="7015" marR="7015" marT="7015" marB="0" anchor="b"/>
                </a:tc>
                <a:tc>
                  <a:txBody>
                    <a:bodyPr/>
                    <a:lstStyle/>
                    <a:p>
                      <a:pPr algn="ctr" fontAlgn="b"/>
                      <a:endParaRPr lang="en-AU" sz="1000" b="0" i="0" u="none" strike="noStrike" dirty="0">
                        <a:effectLst/>
                        <a:latin typeface="Arial"/>
                      </a:endParaRPr>
                    </a:p>
                  </a:txBody>
                  <a:tcPr marL="7015" marR="7015" marT="7015" marB="0" anchor="b"/>
                </a:tc>
              </a:tr>
              <a:tr h="145651">
                <a:tc>
                  <a:txBody>
                    <a:bodyPr/>
                    <a:lstStyle/>
                    <a:p>
                      <a:pPr algn="l" fontAlgn="b"/>
                      <a:r>
                        <a:rPr lang="en-AU" sz="1000" u="none" strike="noStrike" dirty="0">
                          <a:effectLst/>
                        </a:rPr>
                        <a:t> </a:t>
                      </a:r>
                      <a:r>
                        <a:rPr lang="en-AU" sz="1000" u="none" strike="noStrike" dirty="0" smtClean="0">
                          <a:effectLst/>
                        </a:rPr>
                        <a:t>Strength</a:t>
                      </a:r>
                      <a:endParaRPr lang="en-AU" sz="1000" b="1" i="0" u="none" strike="noStrike" dirty="0">
                        <a:effectLst/>
                        <a:latin typeface="Arial"/>
                      </a:endParaRPr>
                    </a:p>
                  </a:txBody>
                  <a:tcPr marL="7015" marR="7015" marT="7015" marB="0" anchor="b"/>
                </a:tc>
                <a:tc>
                  <a:txBody>
                    <a:bodyPr/>
                    <a:lstStyle/>
                    <a:p>
                      <a:pPr algn="ctr" fontAlgn="b"/>
                      <a:r>
                        <a:rPr lang="en-AU" sz="1000" u="none" strike="noStrike" dirty="0">
                          <a:effectLst/>
                        </a:rPr>
                        <a:t>20 Mpa</a:t>
                      </a:r>
                      <a:endParaRPr lang="en-AU" sz="1000" b="0" i="0" u="none" strike="noStrike" dirty="0">
                        <a:effectLst/>
                        <a:latin typeface="Arial"/>
                      </a:endParaRPr>
                    </a:p>
                  </a:txBody>
                  <a:tcPr marL="7015" marR="7015" marT="7015" marB="0" anchor="b"/>
                </a:tc>
                <a:tc>
                  <a:txBody>
                    <a:bodyPr/>
                    <a:lstStyle/>
                    <a:p>
                      <a:pPr algn="ctr" fontAlgn="b"/>
                      <a:endParaRPr lang="en-AU" sz="1000" b="0" i="0" u="none" strike="noStrike" dirty="0">
                        <a:effectLst/>
                        <a:latin typeface="Arial"/>
                      </a:endParaRPr>
                    </a:p>
                  </a:txBody>
                  <a:tcPr marL="7015" marR="7015" marT="7015" marB="0" anchor="b"/>
                </a:tc>
                <a:tc>
                  <a:txBody>
                    <a:bodyPr/>
                    <a:lstStyle/>
                    <a:p>
                      <a:pPr algn="ctr" fontAlgn="b"/>
                      <a:r>
                        <a:rPr lang="en-AU" sz="1000" u="none" strike="noStrike" dirty="0">
                          <a:effectLst/>
                        </a:rPr>
                        <a:t>32MPa</a:t>
                      </a:r>
                      <a:endParaRPr lang="en-AU" sz="1000" b="0" i="0" u="none" strike="noStrike" dirty="0">
                        <a:effectLst/>
                        <a:latin typeface="Arial"/>
                      </a:endParaRPr>
                    </a:p>
                  </a:txBody>
                  <a:tcPr marL="7015" marR="7015" marT="7015" marB="0" anchor="b"/>
                </a:tc>
                <a:tc>
                  <a:txBody>
                    <a:bodyPr/>
                    <a:lstStyle/>
                    <a:p>
                      <a:pPr algn="ctr" fontAlgn="b"/>
                      <a:endParaRPr lang="en-AU" sz="1000" b="0" i="0" u="none" strike="noStrike" dirty="0">
                        <a:effectLst/>
                        <a:latin typeface="Arial"/>
                      </a:endParaRPr>
                    </a:p>
                  </a:txBody>
                  <a:tcPr marL="7015" marR="7015" marT="7015" marB="0" anchor="b"/>
                </a:tc>
              </a:tr>
              <a:tr h="145651">
                <a:tc>
                  <a:txBody>
                    <a:bodyPr/>
                    <a:lstStyle/>
                    <a:p>
                      <a:pPr algn="l" fontAlgn="b"/>
                      <a:r>
                        <a:rPr lang="en-AU" sz="1000" u="none" strike="noStrike" dirty="0">
                          <a:effectLst/>
                        </a:rPr>
                        <a:t>3 Day </a:t>
                      </a:r>
                      <a:endParaRPr lang="en-AU" sz="1000" b="0" i="0" u="none" strike="noStrike" dirty="0">
                        <a:effectLst/>
                        <a:latin typeface="Arial"/>
                      </a:endParaRPr>
                    </a:p>
                  </a:txBody>
                  <a:tcPr marL="7015" marR="7015" marT="7015" marB="0" anchor="b"/>
                </a:tc>
                <a:tc>
                  <a:txBody>
                    <a:bodyPr/>
                    <a:lstStyle/>
                    <a:p>
                      <a:pPr algn="ctr" fontAlgn="b"/>
                      <a:r>
                        <a:rPr lang="en-AU" sz="1000" u="none" strike="noStrike" dirty="0">
                          <a:effectLst/>
                        </a:rPr>
                        <a:t>13.0</a:t>
                      </a:r>
                      <a:endParaRPr lang="en-AU" sz="1000" b="0" i="0" u="none" strike="noStrike" dirty="0">
                        <a:effectLst/>
                        <a:latin typeface="Arial"/>
                      </a:endParaRPr>
                    </a:p>
                  </a:txBody>
                  <a:tcPr marL="7015" marR="7015" marT="7015" marB="0" anchor="b"/>
                </a:tc>
                <a:tc>
                  <a:txBody>
                    <a:bodyPr/>
                    <a:lstStyle/>
                    <a:p>
                      <a:pPr algn="ctr" fontAlgn="b"/>
                      <a:endParaRPr lang="en-AU" sz="1000" b="0" i="0" u="none" strike="noStrike" dirty="0">
                        <a:effectLst/>
                        <a:latin typeface="Arial"/>
                      </a:endParaRPr>
                    </a:p>
                  </a:txBody>
                  <a:tcPr marL="7015" marR="7015" marT="7015" marB="0" anchor="b"/>
                </a:tc>
                <a:tc>
                  <a:txBody>
                    <a:bodyPr/>
                    <a:lstStyle/>
                    <a:p>
                      <a:pPr algn="ctr" fontAlgn="b"/>
                      <a:r>
                        <a:rPr lang="en-AU" sz="1000" u="none" strike="noStrike" dirty="0">
                          <a:effectLst/>
                        </a:rPr>
                        <a:t>17.0</a:t>
                      </a:r>
                      <a:endParaRPr lang="en-AU" sz="1000" b="0" i="0" u="none" strike="noStrike" dirty="0">
                        <a:effectLst/>
                        <a:latin typeface="Arial"/>
                      </a:endParaRPr>
                    </a:p>
                  </a:txBody>
                  <a:tcPr marL="7015" marR="7015" marT="7015" marB="0" anchor="b"/>
                </a:tc>
                <a:tc>
                  <a:txBody>
                    <a:bodyPr/>
                    <a:lstStyle/>
                    <a:p>
                      <a:pPr algn="ctr" fontAlgn="b"/>
                      <a:endParaRPr lang="en-AU" sz="1000" b="0" i="0" u="none" strike="noStrike" dirty="0">
                        <a:effectLst/>
                        <a:latin typeface="Arial"/>
                      </a:endParaRPr>
                    </a:p>
                  </a:txBody>
                  <a:tcPr marL="7015" marR="7015" marT="7015" marB="0" anchor="b"/>
                </a:tc>
              </a:tr>
              <a:tr h="145651">
                <a:tc>
                  <a:txBody>
                    <a:bodyPr/>
                    <a:lstStyle/>
                    <a:p>
                      <a:pPr algn="l" fontAlgn="b"/>
                      <a:r>
                        <a:rPr lang="en-AU" sz="1000" u="none" strike="noStrike" dirty="0">
                          <a:effectLst/>
                        </a:rPr>
                        <a:t>7 Day </a:t>
                      </a:r>
                      <a:endParaRPr lang="en-AU" sz="1000" b="0" i="0" u="none" strike="noStrike" dirty="0">
                        <a:effectLst/>
                        <a:latin typeface="Arial"/>
                      </a:endParaRPr>
                    </a:p>
                  </a:txBody>
                  <a:tcPr marL="7015" marR="7015" marT="7015" marB="0" anchor="b"/>
                </a:tc>
                <a:tc>
                  <a:txBody>
                    <a:bodyPr/>
                    <a:lstStyle/>
                    <a:p>
                      <a:pPr algn="ctr" fontAlgn="b"/>
                      <a:r>
                        <a:rPr lang="en-AU" sz="1000" u="none" strike="noStrike" dirty="0">
                          <a:effectLst/>
                        </a:rPr>
                        <a:t>18.0</a:t>
                      </a:r>
                      <a:endParaRPr lang="en-AU" sz="1000" b="0" i="0" u="none" strike="noStrike" dirty="0">
                        <a:effectLst/>
                        <a:latin typeface="Arial"/>
                      </a:endParaRPr>
                    </a:p>
                  </a:txBody>
                  <a:tcPr marL="7015" marR="7015" marT="7015" marB="0" anchor="b"/>
                </a:tc>
                <a:tc>
                  <a:txBody>
                    <a:bodyPr/>
                    <a:lstStyle/>
                    <a:p>
                      <a:pPr algn="ctr" fontAlgn="b"/>
                      <a:endParaRPr lang="en-AU" sz="1000" b="0" i="0" u="none" strike="noStrike" dirty="0">
                        <a:effectLst/>
                        <a:latin typeface="Arial"/>
                      </a:endParaRPr>
                    </a:p>
                  </a:txBody>
                  <a:tcPr marL="7015" marR="7015" marT="7015" marB="0" anchor="b"/>
                </a:tc>
                <a:tc>
                  <a:txBody>
                    <a:bodyPr/>
                    <a:lstStyle/>
                    <a:p>
                      <a:pPr algn="ctr" fontAlgn="b"/>
                      <a:r>
                        <a:rPr lang="en-AU" sz="1000" u="none" strike="noStrike" dirty="0">
                          <a:effectLst/>
                        </a:rPr>
                        <a:t>24.5</a:t>
                      </a:r>
                      <a:endParaRPr lang="en-AU" sz="1000" b="0" i="0" u="none" strike="noStrike" dirty="0">
                        <a:effectLst/>
                        <a:latin typeface="Arial"/>
                      </a:endParaRPr>
                    </a:p>
                  </a:txBody>
                  <a:tcPr marL="7015" marR="7015" marT="7015" marB="0" anchor="b"/>
                </a:tc>
                <a:tc>
                  <a:txBody>
                    <a:bodyPr/>
                    <a:lstStyle/>
                    <a:p>
                      <a:pPr algn="ctr" fontAlgn="b"/>
                      <a:endParaRPr lang="en-AU" sz="1000" b="0" i="0" u="none" strike="noStrike" dirty="0">
                        <a:effectLst/>
                        <a:latin typeface="Arial"/>
                      </a:endParaRPr>
                    </a:p>
                  </a:txBody>
                  <a:tcPr marL="7015" marR="7015" marT="7015" marB="0" anchor="b"/>
                </a:tc>
              </a:tr>
              <a:tr h="145651">
                <a:tc>
                  <a:txBody>
                    <a:bodyPr/>
                    <a:lstStyle/>
                    <a:p>
                      <a:pPr algn="l" fontAlgn="b"/>
                      <a:r>
                        <a:rPr lang="en-AU" sz="1000" u="none" strike="noStrike" dirty="0">
                          <a:effectLst/>
                        </a:rPr>
                        <a:t>28 Day</a:t>
                      </a:r>
                      <a:endParaRPr lang="en-AU" sz="1000" b="0" i="0" u="none" strike="noStrike" dirty="0">
                        <a:effectLst/>
                        <a:latin typeface="Arial"/>
                      </a:endParaRPr>
                    </a:p>
                  </a:txBody>
                  <a:tcPr marL="7015" marR="7015" marT="7015" marB="0" anchor="b"/>
                </a:tc>
                <a:tc>
                  <a:txBody>
                    <a:bodyPr/>
                    <a:lstStyle/>
                    <a:p>
                      <a:pPr algn="ctr" fontAlgn="b"/>
                      <a:r>
                        <a:rPr lang="en-AU" sz="1000" u="none" strike="noStrike" dirty="0">
                          <a:effectLst/>
                        </a:rPr>
                        <a:t>32.5</a:t>
                      </a:r>
                      <a:endParaRPr lang="en-AU" sz="1000" b="0" i="0" u="none" strike="noStrike" dirty="0">
                        <a:effectLst/>
                        <a:latin typeface="Arial"/>
                      </a:endParaRPr>
                    </a:p>
                  </a:txBody>
                  <a:tcPr marL="7015" marR="7015" marT="7015" marB="0" anchor="b"/>
                </a:tc>
                <a:tc>
                  <a:txBody>
                    <a:bodyPr/>
                    <a:lstStyle/>
                    <a:p>
                      <a:pPr algn="ctr" fontAlgn="b"/>
                      <a:endParaRPr lang="en-AU" sz="1000" b="0" i="0" u="none" strike="noStrike" dirty="0">
                        <a:effectLst/>
                        <a:latin typeface="Arial"/>
                      </a:endParaRPr>
                    </a:p>
                  </a:txBody>
                  <a:tcPr marL="7015" marR="7015" marT="7015" marB="0" anchor="b"/>
                </a:tc>
                <a:tc>
                  <a:txBody>
                    <a:bodyPr/>
                    <a:lstStyle/>
                    <a:p>
                      <a:pPr algn="ctr" fontAlgn="b"/>
                      <a:r>
                        <a:rPr lang="en-AU" sz="1000" u="none" strike="noStrike" dirty="0">
                          <a:effectLst/>
                        </a:rPr>
                        <a:t>42.5</a:t>
                      </a:r>
                      <a:endParaRPr lang="en-AU" sz="1000" b="0" i="0" u="none" strike="noStrike" dirty="0">
                        <a:effectLst/>
                        <a:latin typeface="Arial"/>
                      </a:endParaRPr>
                    </a:p>
                  </a:txBody>
                  <a:tcPr marL="7015" marR="7015" marT="7015" marB="0" anchor="b"/>
                </a:tc>
                <a:tc>
                  <a:txBody>
                    <a:bodyPr/>
                    <a:lstStyle/>
                    <a:p>
                      <a:pPr algn="ctr" fontAlgn="b"/>
                      <a:endParaRPr lang="en-AU" sz="1000" b="0" i="0" u="none" strike="noStrike" dirty="0">
                        <a:effectLst/>
                        <a:latin typeface="Arial"/>
                      </a:endParaRPr>
                    </a:p>
                  </a:txBody>
                  <a:tcPr marL="7015" marR="7015" marT="7015" marB="0" anchor="b"/>
                </a:tc>
              </a:tr>
              <a:tr h="145651">
                <a:tc>
                  <a:txBody>
                    <a:bodyPr/>
                    <a:lstStyle/>
                    <a:p>
                      <a:pPr algn="l" fontAlgn="b"/>
                      <a:r>
                        <a:rPr lang="en-AU" sz="1000" u="none" strike="noStrike" dirty="0">
                          <a:effectLst/>
                        </a:rPr>
                        <a:t>56 Day</a:t>
                      </a:r>
                      <a:endParaRPr lang="en-AU" sz="1000" b="0" i="0" u="none" strike="noStrike" dirty="0">
                        <a:effectLst/>
                        <a:latin typeface="Arial"/>
                      </a:endParaRPr>
                    </a:p>
                  </a:txBody>
                  <a:tcPr marL="7015" marR="7015" marT="7015" marB="0" anchor="b"/>
                </a:tc>
                <a:tc>
                  <a:txBody>
                    <a:bodyPr/>
                    <a:lstStyle/>
                    <a:p>
                      <a:pPr algn="ctr" fontAlgn="b"/>
                      <a:r>
                        <a:rPr lang="en-AU" sz="1000" u="none" strike="noStrike" dirty="0">
                          <a:effectLst/>
                        </a:rPr>
                        <a:t>39.0</a:t>
                      </a:r>
                      <a:endParaRPr lang="en-AU" sz="1000" b="0" i="0" u="none" strike="noStrike" dirty="0">
                        <a:effectLst/>
                        <a:latin typeface="Arial"/>
                      </a:endParaRPr>
                    </a:p>
                  </a:txBody>
                  <a:tcPr marL="7015" marR="7015" marT="7015" marB="0" anchor="b"/>
                </a:tc>
                <a:tc>
                  <a:txBody>
                    <a:bodyPr/>
                    <a:lstStyle/>
                    <a:p>
                      <a:pPr algn="ctr" fontAlgn="b"/>
                      <a:endParaRPr lang="en-AU" sz="1000" b="0" i="0" u="none" strike="noStrike" dirty="0">
                        <a:effectLst/>
                        <a:latin typeface="Arial"/>
                      </a:endParaRPr>
                    </a:p>
                  </a:txBody>
                  <a:tcPr marL="7015" marR="7015" marT="7015" marB="0" anchor="b"/>
                </a:tc>
                <a:tc>
                  <a:txBody>
                    <a:bodyPr/>
                    <a:lstStyle/>
                    <a:p>
                      <a:pPr algn="ctr" fontAlgn="b"/>
                      <a:r>
                        <a:rPr lang="en-AU" sz="1000" u="none" strike="noStrike" dirty="0">
                          <a:effectLst/>
                        </a:rPr>
                        <a:t>46.5</a:t>
                      </a:r>
                      <a:endParaRPr lang="en-AU" sz="1000" b="0" i="0" u="none" strike="noStrike" dirty="0">
                        <a:effectLst/>
                        <a:latin typeface="Arial"/>
                      </a:endParaRPr>
                    </a:p>
                  </a:txBody>
                  <a:tcPr marL="7015" marR="7015" marT="7015" marB="0" anchor="b"/>
                </a:tc>
                <a:tc>
                  <a:txBody>
                    <a:bodyPr/>
                    <a:lstStyle/>
                    <a:p>
                      <a:pPr algn="ctr" fontAlgn="b"/>
                      <a:endParaRPr lang="en-AU" sz="1000" b="0" i="0" u="none" strike="noStrike" dirty="0">
                        <a:effectLst/>
                        <a:latin typeface="Arial"/>
                      </a:endParaRPr>
                    </a:p>
                  </a:txBody>
                  <a:tcPr marL="7015" marR="7015" marT="7015" marB="0" anchor="b"/>
                </a:tc>
              </a:tr>
              <a:tr h="145651">
                <a:tc>
                  <a:txBody>
                    <a:bodyPr/>
                    <a:lstStyle/>
                    <a:p>
                      <a:pPr algn="l" fontAlgn="b"/>
                      <a:r>
                        <a:rPr lang="en-AU" sz="1000" u="none" strike="noStrike" dirty="0">
                          <a:effectLst/>
                        </a:rPr>
                        <a:t> </a:t>
                      </a:r>
                      <a:endParaRPr lang="en-AU" sz="1000" b="0" i="0" u="none" strike="noStrike" dirty="0">
                        <a:effectLst/>
                        <a:latin typeface="Arial"/>
                      </a:endParaRPr>
                    </a:p>
                  </a:txBody>
                  <a:tcPr marL="7015" marR="7015" marT="7015" marB="0" anchor="b"/>
                </a:tc>
                <a:tc>
                  <a:txBody>
                    <a:bodyPr/>
                    <a:lstStyle/>
                    <a:p>
                      <a:pPr algn="ctr" fontAlgn="b"/>
                      <a:r>
                        <a:rPr lang="en-AU" sz="1000" u="none" strike="noStrike" dirty="0">
                          <a:effectLst/>
                        </a:rPr>
                        <a:t> </a:t>
                      </a:r>
                      <a:endParaRPr lang="en-AU" sz="1000" b="0" i="0" u="none" strike="noStrike" dirty="0">
                        <a:effectLst/>
                        <a:latin typeface="Arial"/>
                      </a:endParaRPr>
                    </a:p>
                  </a:txBody>
                  <a:tcPr marL="7015" marR="7015" marT="7015" marB="0" anchor="b"/>
                </a:tc>
                <a:tc>
                  <a:txBody>
                    <a:bodyPr/>
                    <a:lstStyle/>
                    <a:p>
                      <a:pPr algn="ctr" fontAlgn="b"/>
                      <a:endParaRPr lang="en-AU" sz="1000" b="0" i="0" u="none" strike="noStrike" dirty="0">
                        <a:effectLst/>
                        <a:latin typeface="Arial"/>
                      </a:endParaRPr>
                    </a:p>
                  </a:txBody>
                  <a:tcPr marL="7015" marR="7015" marT="7015" marB="0" anchor="b"/>
                </a:tc>
                <a:tc>
                  <a:txBody>
                    <a:bodyPr/>
                    <a:lstStyle/>
                    <a:p>
                      <a:pPr algn="ctr" fontAlgn="b"/>
                      <a:r>
                        <a:rPr lang="en-AU" sz="1000" u="none" strike="noStrike" dirty="0">
                          <a:effectLst/>
                        </a:rPr>
                        <a:t> </a:t>
                      </a:r>
                      <a:endParaRPr lang="en-AU" sz="1000" b="0" i="0" u="none" strike="noStrike" dirty="0">
                        <a:effectLst/>
                        <a:latin typeface="Arial"/>
                      </a:endParaRPr>
                    </a:p>
                  </a:txBody>
                  <a:tcPr marL="7015" marR="7015" marT="7015" marB="0" anchor="b"/>
                </a:tc>
                <a:tc>
                  <a:txBody>
                    <a:bodyPr/>
                    <a:lstStyle/>
                    <a:p>
                      <a:pPr algn="ctr" fontAlgn="b"/>
                      <a:endParaRPr lang="en-AU" sz="1000" b="0" i="0" u="none" strike="noStrike" dirty="0">
                        <a:effectLst/>
                        <a:latin typeface="Arial"/>
                      </a:endParaRPr>
                    </a:p>
                  </a:txBody>
                  <a:tcPr marL="7015" marR="7015" marT="7015" marB="0" anchor="b"/>
                </a:tc>
              </a:tr>
              <a:tr h="145651">
                <a:tc>
                  <a:txBody>
                    <a:bodyPr/>
                    <a:lstStyle/>
                    <a:p>
                      <a:pPr algn="l" fontAlgn="b"/>
                      <a:r>
                        <a:rPr lang="en-AU" sz="1000" u="none" strike="noStrike" dirty="0">
                          <a:effectLst/>
                        </a:rPr>
                        <a:t> </a:t>
                      </a:r>
                      <a:r>
                        <a:rPr lang="en-AU" sz="1000" b="1" u="none" strike="noStrike" dirty="0" smtClean="0">
                          <a:effectLst/>
                        </a:rPr>
                        <a:t>Shrinkage</a:t>
                      </a:r>
                      <a:endParaRPr lang="en-AU" sz="1000" b="1" i="0" u="none" strike="noStrike" dirty="0">
                        <a:effectLst/>
                        <a:latin typeface="Arial"/>
                      </a:endParaRPr>
                    </a:p>
                  </a:txBody>
                  <a:tcPr marL="7015" marR="7015" marT="7015" marB="0" anchor="b"/>
                </a:tc>
                <a:tc>
                  <a:txBody>
                    <a:bodyPr/>
                    <a:lstStyle/>
                    <a:p>
                      <a:pPr algn="ctr" fontAlgn="b"/>
                      <a:r>
                        <a:rPr lang="en-AU" sz="1000" u="none" strike="noStrike" dirty="0">
                          <a:effectLst/>
                        </a:rPr>
                        <a:t>20 Mpa</a:t>
                      </a:r>
                      <a:endParaRPr lang="en-AU" sz="1000" b="0" i="0" u="none" strike="noStrike" dirty="0">
                        <a:effectLst/>
                        <a:latin typeface="Arial"/>
                      </a:endParaRPr>
                    </a:p>
                  </a:txBody>
                  <a:tcPr marL="7015" marR="7015" marT="7015" marB="0" anchor="b"/>
                </a:tc>
                <a:tc>
                  <a:txBody>
                    <a:bodyPr/>
                    <a:lstStyle/>
                    <a:p>
                      <a:pPr algn="ctr" fontAlgn="b"/>
                      <a:endParaRPr lang="en-AU" sz="1000" b="0" i="0" u="none" strike="noStrike" dirty="0">
                        <a:effectLst/>
                        <a:latin typeface="Arial"/>
                      </a:endParaRPr>
                    </a:p>
                  </a:txBody>
                  <a:tcPr marL="7015" marR="7015" marT="7015" marB="0" anchor="b"/>
                </a:tc>
                <a:tc>
                  <a:txBody>
                    <a:bodyPr/>
                    <a:lstStyle/>
                    <a:p>
                      <a:pPr algn="ctr" fontAlgn="b"/>
                      <a:r>
                        <a:rPr lang="en-AU" sz="1000" u="none" strike="noStrike" dirty="0">
                          <a:effectLst/>
                        </a:rPr>
                        <a:t>32MPa</a:t>
                      </a:r>
                      <a:endParaRPr lang="en-AU" sz="1000" b="0" i="0" u="none" strike="noStrike" dirty="0">
                        <a:effectLst/>
                        <a:latin typeface="Arial"/>
                      </a:endParaRPr>
                    </a:p>
                  </a:txBody>
                  <a:tcPr marL="7015" marR="7015" marT="7015" marB="0" anchor="b"/>
                </a:tc>
                <a:tc>
                  <a:txBody>
                    <a:bodyPr/>
                    <a:lstStyle/>
                    <a:p>
                      <a:pPr algn="ctr" fontAlgn="b"/>
                      <a:endParaRPr lang="en-AU" sz="1000" b="0" i="0" u="none" strike="noStrike" dirty="0">
                        <a:effectLst/>
                        <a:latin typeface="Arial"/>
                      </a:endParaRPr>
                    </a:p>
                  </a:txBody>
                  <a:tcPr marL="7015" marR="7015" marT="7015" marB="0" anchor="b"/>
                </a:tc>
              </a:tr>
              <a:tr h="145651">
                <a:tc>
                  <a:txBody>
                    <a:bodyPr/>
                    <a:lstStyle/>
                    <a:p>
                      <a:pPr algn="l" fontAlgn="b"/>
                      <a:r>
                        <a:rPr lang="en-AU" sz="1000" u="none" strike="noStrike" dirty="0">
                          <a:effectLst/>
                        </a:rPr>
                        <a:t>1 week</a:t>
                      </a:r>
                      <a:endParaRPr lang="en-AU" sz="1000" b="0" i="0" u="none" strike="noStrike" dirty="0">
                        <a:effectLst/>
                        <a:latin typeface="Arial"/>
                      </a:endParaRPr>
                    </a:p>
                  </a:txBody>
                  <a:tcPr marL="7015" marR="7015" marT="7015" marB="0" anchor="b"/>
                </a:tc>
                <a:tc>
                  <a:txBody>
                    <a:bodyPr/>
                    <a:lstStyle/>
                    <a:p>
                      <a:pPr algn="ctr" fontAlgn="b"/>
                      <a:r>
                        <a:rPr lang="en-AU" sz="1000" u="none" strike="noStrike" dirty="0">
                          <a:effectLst/>
                        </a:rPr>
                        <a:t>330</a:t>
                      </a:r>
                      <a:endParaRPr lang="en-AU" sz="1000" b="0" i="0" u="none" strike="noStrike" dirty="0">
                        <a:effectLst/>
                        <a:latin typeface="Arial"/>
                      </a:endParaRPr>
                    </a:p>
                  </a:txBody>
                  <a:tcPr marL="7015" marR="7015" marT="7015" marB="0" anchor="b"/>
                </a:tc>
                <a:tc>
                  <a:txBody>
                    <a:bodyPr/>
                    <a:lstStyle/>
                    <a:p>
                      <a:pPr algn="ctr" fontAlgn="b"/>
                      <a:endParaRPr lang="en-AU" sz="1000" b="0" i="0" u="none" strike="noStrike" dirty="0">
                        <a:effectLst/>
                        <a:latin typeface="Arial"/>
                      </a:endParaRPr>
                    </a:p>
                  </a:txBody>
                  <a:tcPr marL="7015" marR="7015" marT="7015" marB="0" anchor="b"/>
                </a:tc>
                <a:tc>
                  <a:txBody>
                    <a:bodyPr/>
                    <a:lstStyle/>
                    <a:p>
                      <a:pPr algn="ctr" fontAlgn="b"/>
                      <a:r>
                        <a:rPr lang="en-AU" sz="1000" u="none" strike="noStrike" dirty="0">
                          <a:effectLst/>
                        </a:rPr>
                        <a:t>320</a:t>
                      </a:r>
                      <a:endParaRPr lang="en-AU" sz="1000" b="0" i="0" u="none" strike="noStrike" dirty="0">
                        <a:effectLst/>
                        <a:latin typeface="Arial"/>
                      </a:endParaRPr>
                    </a:p>
                  </a:txBody>
                  <a:tcPr marL="7015" marR="7015" marT="7015" marB="0" anchor="b"/>
                </a:tc>
                <a:tc>
                  <a:txBody>
                    <a:bodyPr/>
                    <a:lstStyle/>
                    <a:p>
                      <a:pPr algn="ctr" fontAlgn="b"/>
                      <a:endParaRPr lang="en-AU" sz="1000" b="0" i="0" u="none" strike="noStrike" dirty="0">
                        <a:effectLst/>
                        <a:latin typeface="Arial"/>
                      </a:endParaRPr>
                    </a:p>
                  </a:txBody>
                  <a:tcPr marL="7015" marR="7015" marT="7015" marB="0" anchor="b"/>
                </a:tc>
              </a:tr>
              <a:tr h="145651">
                <a:tc>
                  <a:txBody>
                    <a:bodyPr/>
                    <a:lstStyle/>
                    <a:p>
                      <a:pPr algn="l" fontAlgn="b"/>
                      <a:r>
                        <a:rPr lang="en-AU" sz="1000" u="none" strike="noStrike" dirty="0">
                          <a:effectLst/>
                        </a:rPr>
                        <a:t>2 week</a:t>
                      </a:r>
                      <a:endParaRPr lang="en-AU" sz="1000" b="0" i="0" u="none" strike="noStrike" dirty="0">
                        <a:effectLst/>
                        <a:latin typeface="Arial"/>
                      </a:endParaRPr>
                    </a:p>
                  </a:txBody>
                  <a:tcPr marL="7015" marR="7015" marT="7015" marB="0" anchor="b"/>
                </a:tc>
                <a:tc>
                  <a:txBody>
                    <a:bodyPr/>
                    <a:lstStyle/>
                    <a:p>
                      <a:pPr algn="ctr" fontAlgn="b"/>
                      <a:r>
                        <a:rPr lang="en-AU" sz="1000" u="none" strike="noStrike" dirty="0">
                          <a:effectLst/>
                        </a:rPr>
                        <a:t>430</a:t>
                      </a:r>
                      <a:endParaRPr lang="en-AU" sz="1000" b="0" i="0" u="none" strike="noStrike" dirty="0">
                        <a:effectLst/>
                        <a:latin typeface="Arial"/>
                      </a:endParaRPr>
                    </a:p>
                  </a:txBody>
                  <a:tcPr marL="7015" marR="7015" marT="7015" marB="0" anchor="b"/>
                </a:tc>
                <a:tc>
                  <a:txBody>
                    <a:bodyPr/>
                    <a:lstStyle/>
                    <a:p>
                      <a:pPr algn="ctr" fontAlgn="b"/>
                      <a:endParaRPr lang="en-AU" sz="1000" b="0" i="0" u="none" strike="noStrike" dirty="0">
                        <a:effectLst/>
                        <a:latin typeface="Arial"/>
                      </a:endParaRPr>
                    </a:p>
                  </a:txBody>
                  <a:tcPr marL="7015" marR="7015" marT="7015" marB="0" anchor="b"/>
                </a:tc>
                <a:tc>
                  <a:txBody>
                    <a:bodyPr/>
                    <a:lstStyle/>
                    <a:p>
                      <a:pPr algn="ctr" fontAlgn="b"/>
                      <a:r>
                        <a:rPr lang="en-AU" sz="1000" u="none" strike="noStrike" dirty="0">
                          <a:effectLst/>
                        </a:rPr>
                        <a:t>420</a:t>
                      </a:r>
                      <a:endParaRPr lang="en-AU" sz="1000" b="0" i="0" u="none" strike="noStrike" dirty="0">
                        <a:effectLst/>
                        <a:latin typeface="Arial"/>
                      </a:endParaRPr>
                    </a:p>
                  </a:txBody>
                  <a:tcPr marL="7015" marR="7015" marT="7015" marB="0" anchor="b"/>
                </a:tc>
                <a:tc>
                  <a:txBody>
                    <a:bodyPr/>
                    <a:lstStyle/>
                    <a:p>
                      <a:pPr algn="ctr" fontAlgn="b"/>
                      <a:endParaRPr lang="en-AU" sz="1000" b="0" i="0" u="none" strike="noStrike" dirty="0">
                        <a:effectLst/>
                        <a:latin typeface="Arial"/>
                      </a:endParaRPr>
                    </a:p>
                  </a:txBody>
                  <a:tcPr marL="7015" marR="7015" marT="7015" marB="0" anchor="b"/>
                </a:tc>
              </a:tr>
              <a:tr h="145651">
                <a:tc>
                  <a:txBody>
                    <a:bodyPr/>
                    <a:lstStyle/>
                    <a:p>
                      <a:pPr algn="l" fontAlgn="b"/>
                      <a:r>
                        <a:rPr lang="en-AU" sz="1000" u="none" strike="noStrike" dirty="0">
                          <a:effectLst/>
                        </a:rPr>
                        <a:t>3 week</a:t>
                      </a:r>
                      <a:endParaRPr lang="en-AU" sz="1000" b="0" i="0" u="none" strike="noStrike" dirty="0">
                        <a:effectLst/>
                        <a:latin typeface="Arial"/>
                      </a:endParaRPr>
                    </a:p>
                  </a:txBody>
                  <a:tcPr marL="7015" marR="7015" marT="7015" marB="0" anchor="b"/>
                </a:tc>
                <a:tc>
                  <a:txBody>
                    <a:bodyPr/>
                    <a:lstStyle/>
                    <a:p>
                      <a:pPr algn="ctr" fontAlgn="b"/>
                      <a:r>
                        <a:rPr lang="en-AU" sz="1000" u="none" strike="noStrike" dirty="0">
                          <a:effectLst/>
                        </a:rPr>
                        <a:t>500</a:t>
                      </a:r>
                      <a:endParaRPr lang="en-AU" sz="1000" b="0" i="0" u="none" strike="noStrike" dirty="0">
                        <a:effectLst/>
                        <a:latin typeface="Arial"/>
                      </a:endParaRPr>
                    </a:p>
                  </a:txBody>
                  <a:tcPr marL="7015" marR="7015" marT="7015" marB="0" anchor="b"/>
                </a:tc>
                <a:tc>
                  <a:txBody>
                    <a:bodyPr/>
                    <a:lstStyle/>
                    <a:p>
                      <a:pPr algn="ctr" fontAlgn="b"/>
                      <a:endParaRPr lang="en-AU" sz="1000" b="0" i="0" u="none" strike="noStrike" dirty="0">
                        <a:effectLst/>
                        <a:latin typeface="Arial"/>
                      </a:endParaRPr>
                    </a:p>
                  </a:txBody>
                  <a:tcPr marL="7015" marR="7015" marT="7015" marB="0" anchor="b"/>
                </a:tc>
                <a:tc>
                  <a:txBody>
                    <a:bodyPr/>
                    <a:lstStyle/>
                    <a:p>
                      <a:pPr algn="ctr" fontAlgn="b"/>
                      <a:r>
                        <a:rPr lang="en-AU" sz="1000" u="none" strike="noStrike" dirty="0">
                          <a:effectLst/>
                        </a:rPr>
                        <a:t>490</a:t>
                      </a:r>
                      <a:endParaRPr lang="en-AU" sz="1000" b="0" i="0" u="none" strike="noStrike" dirty="0">
                        <a:effectLst/>
                        <a:latin typeface="Arial"/>
                      </a:endParaRPr>
                    </a:p>
                  </a:txBody>
                  <a:tcPr marL="7015" marR="7015" marT="7015" marB="0" anchor="b"/>
                </a:tc>
                <a:tc>
                  <a:txBody>
                    <a:bodyPr/>
                    <a:lstStyle/>
                    <a:p>
                      <a:pPr algn="ctr" fontAlgn="b"/>
                      <a:endParaRPr lang="en-AU" sz="1000" b="0" i="0" u="none" strike="noStrike" dirty="0">
                        <a:effectLst/>
                        <a:latin typeface="Arial"/>
                      </a:endParaRPr>
                    </a:p>
                  </a:txBody>
                  <a:tcPr marL="7015" marR="7015" marT="7015" marB="0" anchor="b"/>
                </a:tc>
              </a:tr>
              <a:tr h="145651">
                <a:tc>
                  <a:txBody>
                    <a:bodyPr/>
                    <a:lstStyle/>
                    <a:p>
                      <a:pPr algn="l" fontAlgn="b"/>
                      <a:r>
                        <a:rPr lang="en-AU" sz="1000" u="none" strike="noStrike" dirty="0">
                          <a:effectLst/>
                        </a:rPr>
                        <a:t>4 week</a:t>
                      </a:r>
                      <a:endParaRPr lang="en-AU" sz="1000" b="0" i="0" u="none" strike="noStrike" dirty="0">
                        <a:effectLst/>
                        <a:latin typeface="Arial"/>
                      </a:endParaRPr>
                    </a:p>
                  </a:txBody>
                  <a:tcPr marL="7015" marR="7015" marT="7015" marB="0" anchor="b"/>
                </a:tc>
                <a:tc>
                  <a:txBody>
                    <a:bodyPr/>
                    <a:lstStyle/>
                    <a:p>
                      <a:pPr algn="ctr" fontAlgn="b"/>
                      <a:r>
                        <a:rPr lang="en-AU" sz="1000" u="none" strike="noStrike" dirty="0">
                          <a:effectLst/>
                        </a:rPr>
                        <a:t>560</a:t>
                      </a:r>
                      <a:endParaRPr lang="en-AU" sz="1000" b="0" i="0" u="none" strike="noStrike" dirty="0">
                        <a:effectLst/>
                        <a:latin typeface="Arial"/>
                      </a:endParaRPr>
                    </a:p>
                  </a:txBody>
                  <a:tcPr marL="7015" marR="7015" marT="7015" marB="0" anchor="b"/>
                </a:tc>
                <a:tc>
                  <a:txBody>
                    <a:bodyPr/>
                    <a:lstStyle/>
                    <a:p>
                      <a:pPr algn="ctr" fontAlgn="b"/>
                      <a:endParaRPr lang="en-AU" sz="1000" b="0" i="0" u="none" strike="noStrike" dirty="0">
                        <a:effectLst/>
                        <a:latin typeface="Arial"/>
                      </a:endParaRPr>
                    </a:p>
                  </a:txBody>
                  <a:tcPr marL="7015" marR="7015" marT="7015" marB="0" anchor="b"/>
                </a:tc>
                <a:tc>
                  <a:txBody>
                    <a:bodyPr/>
                    <a:lstStyle/>
                    <a:p>
                      <a:pPr algn="ctr" fontAlgn="b"/>
                      <a:r>
                        <a:rPr lang="en-AU" sz="1000" u="none" strike="noStrike" dirty="0">
                          <a:effectLst/>
                        </a:rPr>
                        <a:t>520</a:t>
                      </a:r>
                      <a:endParaRPr lang="en-AU" sz="1000" b="0" i="0" u="none" strike="noStrike" dirty="0">
                        <a:effectLst/>
                        <a:latin typeface="Arial"/>
                      </a:endParaRPr>
                    </a:p>
                  </a:txBody>
                  <a:tcPr marL="7015" marR="7015" marT="7015" marB="0" anchor="b"/>
                </a:tc>
                <a:tc>
                  <a:txBody>
                    <a:bodyPr/>
                    <a:lstStyle/>
                    <a:p>
                      <a:pPr algn="ctr" fontAlgn="b"/>
                      <a:endParaRPr lang="en-AU" sz="1000" b="0" i="0" u="none" strike="noStrike" dirty="0">
                        <a:effectLst/>
                        <a:latin typeface="Arial"/>
                      </a:endParaRPr>
                    </a:p>
                  </a:txBody>
                  <a:tcPr marL="7015" marR="7015" marT="7015" marB="0" anchor="b"/>
                </a:tc>
              </a:tr>
              <a:tr h="145651">
                <a:tc>
                  <a:txBody>
                    <a:bodyPr/>
                    <a:lstStyle/>
                    <a:p>
                      <a:pPr algn="l" fontAlgn="b"/>
                      <a:r>
                        <a:rPr lang="en-AU" sz="1000" u="none" strike="noStrike" dirty="0">
                          <a:effectLst/>
                        </a:rPr>
                        <a:t>7 week</a:t>
                      </a:r>
                      <a:endParaRPr lang="en-AU" sz="1000" b="0" i="0" u="none" strike="noStrike" dirty="0">
                        <a:effectLst/>
                        <a:latin typeface="Arial"/>
                      </a:endParaRPr>
                    </a:p>
                  </a:txBody>
                  <a:tcPr marL="7015" marR="7015" marT="7015" marB="0" anchor="b"/>
                </a:tc>
                <a:tc>
                  <a:txBody>
                    <a:bodyPr/>
                    <a:lstStyle/>
                    <a:p>
                      <a:pPr algn="ctr" fontAlgn="b"/>
                      <a:r>
                        <a:rPr lang="en-AU" sz="1000" u="none" strike="noStrike" dirty="0">
                          <a:effectLst/>
                        </a:rPr>
                        <a:t>660</a:t>
                      </a:r>
                      <a:endParaRPr lang="en-AU" sz="1000" b="0" i="0" u="none" strike="noStrike" dirty="0">
                        <a:effectLst/>
                        <a:latin typeface="Arial"/>
                      </a:endParaRPr>
                    </a:p>
                  </a:txBody>
                  <a:tcPr marL="7015" marR="7015" marT="7015" marB="0" anchor="b"/>
                </a:tc>
                <a:tc>
                  <a:txBody>
                    <a:bodyPr/>
                    <a:lstStyle/>
                    <a:p>
                      <a:pPr algn="ctr" fontAlgn="b"/>
                      <a:endParaRPr lang="en-AU" sz="1000" b="0" i="0" u="none" strike="noStrike" dirty="0">
                        <a:effectLst/>
                        <a:latin typeface="Arial"/>
                      </a:endParaRPr>
                    </a:p>
                  </a:txBody>
                  <a:tcPr marL="7015" marR="7015" marT="7015" marB="0" anchor="b"/>
                </a:tc>
                <a:tc>
                  <a:txBody>
                    <a:bodyPr/>
                    <a:lstStyle/>
                    <a:p>
                      <a:pPr algn="ctr" fontAlgn="b"/>
                      <a:r>
                        <a:rPr lang="en-AU" sz="1000" u="none" strike="noStrike" dirty="0">
                          <a:effectLst/>
                        </a:rPr>
                        <a:t>580</a:t>
                      </a:r>
                      <a:endParaRPr lang="en-AU" sz="1000" b="0" i="0" u="none" strike="noStrike" dirty="0">
                        <a:effectLst/>
                        <a:latin typeface="Arial"/>
                      </a:endParaRPr>
                    </a:p>
                  </a:txBody>
                  <a:tcPr marL="7015" marR="7015" marT="7015" marB="0" anchor="b"/>
                </a:tc>
                <a:tc>
                  <a:txBody>
                    <a:bodyPr/>
                    <a:lstStyle/>
                    <a:p>
                      <a:pPr algn="ctr" fontAlgn="b"/>
                      <a:endParaRPr lang="en-AU" sz="1000" b="0" i="0" u="none" strike="noStrike" dirty="0">
                        <a:effectLst/>
                        <a:latin typeface="Arial"/>
                      </a:endParaRPr>
                    </a:p>
                  </a:txBody>
                  <a:tcPr marL="7015" marR="7015" marT="7015" marB="0" anchor="b"/>
                </a:tc>
              </a:tr>
            </a:tbl>
          </a:graphicData>
        </a:graphic>
      </p:graphicFrame>
      <p:graphicFrame>
        <p:nvGraphicFramePr>
          <p:cNvPr id="12" name="Chart 11"/>
          <p:cNvGraphicFramePr>
            <a:graphicFrameLocks/>
          </p:cNvGraphicFramePr>
          <p:nvPr>
            <p:extLst>
              <p:ext uri="{D42A27DB-BD31-4B8C-83A1-F6EECF244321}">
                <p14:modId xmlns:p14="http://schemas.microsoft.com/office/powerpoint/2010/main" val="3106154228"/>
              </p:ext>
            </p:extLst>
          </p:nvPr>
        </p:nvGraphicFramePr>
        <p:xfrm>
          <a:off x="5063474" y="815619"/>
          <a:ext cx="4080526" cy="27178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3" name="Chart 12"/>
          <p:cNvGraphicFramePr>
            <a:graphicFrameLocks/>
          </p:cNvGraphicFramePr>
          <p:nvPr>
            <p:extLst>
              <p:ext uri="{D42A27DB-BD31-4B8C-83A1-F6EECF244321}">
                <p14:modId xmlns:p14="http://schemas.microsoft.com/office/powerpoint/2010/main" val="885570864"/>
              </p:ext>
            </p:extLst>
          </p:nvPr>
        </p:nvGraphicFramePr>
        <p:xfrm>
          <a:off x="5046133" y="3606675"/>
          <a:ext cx="3974686" cy="2794978"/>
        </p:xfrm>
        <a:graphic>
          <a:graphicData uri="http://schemas.openxmlformats.org/drawingml/2006/chart">
            <c:chart xmlns:c="http://schemas.openxmlformats.org/drawingml/2006/chart" xmlns:r="http://schemas.openxmlformats.org/officeDocument/2006/relationships" r:id="rId4"/>
          </a:graphicData>
        </a:graphic>
      </p:graphicFrame>
      <p:sp>
        <p:nvSpPr>
          <p:cNvPr id="16" name="TextBox 15"/>
          <p:cNvSpPr txBox="1"/>
          <p:nvPr/>
        </p:nvSpPr>
        <p:spPr>
          <a:xfrm>
            <a:off x="810306" y="4868696"/>
            <a:ext cx="1610165" cy="1569660"/>
          </a:xfrm>
          <a:prstGeom prst="rect">
            <a:avLst/>
          </a:prstGeom>
          <a:solidFill>
            <a:schemeClr val="accent2">
              <a:lumMod val="20000"/>
              <a:lumOff val="80000"/>
            </a:schemeClr>
          </a:solidFill>
        </p:spPr>
        <p:txBody>
          <a:bodyPr wrap="square" rtlCol="0">
            <a:spAutoFit/>
          </a:bodyPr>
          <a:lstStyle/>
          <a:p>
            <a:r>
              <a:rPr lang="en-AU" sz="1200" dirty="0" smtClean="0"/>
              <a:t>NB. Our patents in all countries define the minimum added % MgO as being &gt;5% of hydraulic cement components or hydraulic cement components + MgO</a:t>
            </a:r>
            <a:endParaRPr lang="en-AU" sz="1200" dirty="0"/>
          </a:p>
        </p:txBody>
      </p:sp>
      <p:grpSp>
        <p:nvGrpSpPr>
          <p:cNvPr id="26" name="Group 25"/>
          <p:cNvGrpSpPr/>
          <p:nvPr/>
        </p:nvGrpSpPr>
        <p:grpSpPr>
          <a:xfrm>
            <a:off x="1815352" y="2299447"/>
            <a:ext cx="605119" cy="2828894"/>
            <a:chOff x="1815352" y="2299447"/>
            <a:chExt cx="605119" cy="2828894"/>
          </a:xfrm>
        </p:grpSpPr>
        <p:cxnSp>
          <p:nvCxnSpPr>
            <p:cNvPr id="22" name="Straight Connector 21"/>
            <p:cNvCxnSpPr/>
            <p:nvPr/>
          </p:nvCxnSpPr>
          <p:spPr>
            <a:xfrm flipV="1">
              <a:off x="2420471" y="2299447"/>
              <a:ext cx="0" cy="2828894"/>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flipH="1">
              <a:off x="1815352" y="2299447"/>
              <a:ext cx="605119" cy="0"/>
            </a:xfrm>
            <a:prstGeom prst="straightConnector1">
              <a:avLst/>
            </a:prstGeom>
            <a:ln w="19050">
              <a:tailEnd type="arrow"/>
            </a:ln>
          </p:spPr>
          <p:style>
            <a:lnRef idx="1">
              <a:schemeClr val="accent1"/>
            </a:lnRef>
            <a:fillRef idx="0">
              <a:schemeClr val="accent1"/>
            </a:fillRef>
            <a:effectRef idx="0">
              <a:schemeClr val="accent1"/>
            </a:effectRef>
            <a:fontRef idx="minor">
              <a:schemeClr val="tx1"/>
            </a:fontRef>
          </p:style>
        </p:cxnSp>
      </p:grpSp>
      <p:sp>
        <p:nvSpPr>
          <p:cNvPr id="4" name="TextBox 3"/>
          <p:cNvSpPr txBox="1"/>
          <p:nvPr/>
        </p:nvSpPr>
        <p:spPr>
          <a:xfrm>
            <a:off x="5435600" y="3359077"/>
            <a:ext cx="986104" cy="369332"/>
          </a:xfrm>
          <a:prstGeom prst="rect">
            <a:avLst/>
          </a:prstGeom>
          <a:noFill/>
        </p:spPr>
        <p:txBody>
          <a:bodyPr wrap="none" rtlCol="0">
            <a:spAutoFit/>
          </a:bodyPr>
          <a:lstStyle/>
          <a:p>
            <a:r>
              <a:rPr lang="en-AU" dirty="0" smtClean="0"/>
              <a:t>Strength</a:t>
            </a:r>
            <a:endParaRPr lang="en-AU" dirty="0"/>
          </a:p>
        </p:txBody>
      </p:sp>
      <p:sp>
        <p:nvSpPr>
          <p:cNvPr id="14" name="TextBox 13"/>
          <p:cNvSpPr txBox="1"/>
          <p:nvPr/>
        </p:nvSpPr>
        <p:spPr>
          <a:xfrm>
            <a:off x="5435600" y="6069024"/>
            <a:ext cx="1100494" cy="369332"/>
          </a:xfrm>
          <a:prstGeom prst="rect">
            <a:avLst/>
          </a:prstGeom>
          <a:noFill/>
        </p:spPr>
        <p:txBody>
          <a:bodyPr wrap="none" rtlCol="0">
            <a:spAutoFit/>
          </a:bodyPr>
          <a:lstStyle/>
          <a:p>
            <a:r>
              <a:rPr lang="en-AU" dirty="0" smtClean="0"/>
              <a:t>Shrinkage</a:t>
            </a:r>
            <a:endParaRPr lang="en-AU" dirty="0"/>
          </a:p>
        </p:txBody>
      </p:sp>
    </p:spTree>
    <p:extLst>
      <p:ext uri="{BB962C8B-B14F-4D97-AF65-F5344CB8AC3E}">
        <p14:creationId xmlns:p14="http://schemas.microsoft.com/office/powerpoint/2010/main" val="2809375969"/>
      </p:ext>
    </p:extLst>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049" y="0"/>
            <a:ext cx="8707008" cy="818661"/>
          </a:xfrm>
        </p:spPr>
        <p:txBody>
          <a:bodyPr/>
          <a:lstStyle/>
          <a:p>
            <a:r>
              <a:rPr lang="en-AU" dirty="0" smtClean="0"/>
              <a:t>A Tec-Cement Modified Ternary Mix</a:t>
            </a:r>
            <a:endParaRPr lang="en-AU" dirty="0"/>
          </a:p>
        </p:txBody>
      </p:sp>
      <p:sp>
        <p:nvSpPr>
          <p:cNvPr id="3" name="Slide Number Placeholder 2"/>
          <p:cNvSpPr>
            <a:spLocks noGrp="1"/>
          </p:cNvSpPr>
          <p:nvPr>
            <p:ph type="sldNum" sz="quarter" idx="12"/>
          </p:nvPr>
        </p:nvSpPr>
        <p:spPr/>
        <p:txBody>
          <a:bodyPr/>
          <a:lstStyle/>
          <a:p>
            <a:pPr>
              <a:defRPr/>
            </a:pPr>
            <a:fld id="{C487EC9C-28F4-44BB-9C83-313754E2EF7D}" type="slidenum">
              <a:rPr lang="en-AU" smtClean="0"/>
              <a:pPr>
                <a:defRPr/>
              </a:pPr>
              <a:t>104</a:t>
            </a:fld>
            <a:endParaRPr lang="en-AU" dirty="0"/>
          </a:p>
        </p:txBody>
      </p:sp>
      <p:pic>
        <p:nvPicPr>
          <p:cNvPr id="2050" name="Picture 2" descr="D:\TecEco\Photographs\Exemplars\Bill Ennals\Renovations - 30 Pound Street 023.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1867" y="739638"/>
            <a:ext cx="8207022" cy="5456618"/>
          </a:xfrm>
          <a:prstGeom prst="rect">
            <a:avLst/>
          </a:prstGeom>
          <a:noFill/>
          <a:extLst>
            <a:ext uri="{909E8E84-426E-40DD-AFC4-6F175D3DCCD1}">
              <a14:hiddenFill xmlns:a14="http://schemas.microsoft.com/office/drawing/2010/main">
                <a:solidFill>
                  <a:srgbClr val="FFFFFF"/>
                </a:solidFill>
              </a14:hiddenFill>
            </a:ext>
          </a:extLst>
        </p:spPr>
      </p:pic>
      <p:sp>
        <p:nvSpPr>
          <p:cNvPr id="9" name="Footer Placeholder 8"/>
          <p:cNvSpPr>
            <a:spLocks noGrp="1"/>
          </p:cNvSpPr>
          <p:nvPr>
            <p:ph type="ftr" sz="quarter" idx="11"/>
          </p:nvPr>
        </p:nvSpPr>
        <p:spPr/>
        <p:txBody>
          <a:bodyPr/>
          <a:lstStyle/>
          <a:p>
            <a:pPr>
              <a:defRPr/>
            </a:pPr>
            <a:r>
              <a:rPr lang="en-US" dirty="0" smtClean="0"/>
              <a:t>www.tececo.com  www.gaiaengineering.com</a:t>
            </a:r>
            <a:endParaRPr lang="en-AU" dirty="0"/>
          </a:p>
        </p:txBody>
      </p:sp>
    </p:spTree>
    <p:extLst>
      <p:ext uri="{BB962C8B-B14F-4D97-AF65-F5344CB8AC3E}">
        <p14:creationId xmlns:p14="http://schemas.microsoft.com/office/powerpoint/2010/main" val="3036867679"/>
      </p:ext>
    </p:extLst>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r>
              <a:rPr lang="en-US" dirty="0" smtClean="0"/>
              <a:t>Easier to Finish Concretes</a:t>
            </a:r>
          </a:p>
        </p:txBody>
      </p:sp>
      <p:pic>
        <p:nvPicPr>
          <p:cNvPr id="35843" name="Picture 5" descr="WatsonSlabDrying17030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4550" y="901700"/>
            <a:ext cx="7456488" cy="504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4" name="Text Box 6"/>
          <p:cNvSpPr txBox="1">
            <a:spLocks noChangeArrowheads="1"/>
          </p:cNvSpPr>
          <p:nvPr/>
        </p:nvSpPr>
        <p:spPr bwMode="auto">
          <a:xfrm>
            <a:off x="908050" y="4157663"/>
            <a:ext cx="5330825" cy="180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dirty="0"/>
              <a:t>Easier to pump and finish Concretes are likely to have less water added to them resulting in less cracking</a:t>
            </a:r>
          </a:p>
        </p:txBody>
      </p:sp>
      <p:sp>
        <p:nvSpPr>
          <p:cNvPr id="7" name="Footer Placeholder 6"/>
          <p:cNvSpPr>
            <a:spLocks noGrp="1"/>
          </p:cNvSpPr>
          <p:nvPr>
            <p:ph type="ftr" sz="quarter" idx="11"/>
          </p:nvPr>
        </p:nvSpPr>
        <p:spPr/>
        <p:txBody>
          <a:bodyPr/>
          <a:lstStyle/>
          <a:p>
            <a:pPr>
              <a:defRPr/>
            </a:pPr>
            <a:r>
              <a:rPr lang="en-AU" dirty="0" smtClean="0"/>
              <a:t>www.tececo.com  www.gaiaengineering.com</a:t>
            </a:r>
            <a:endParaRPr lang="en-AU" dirty="0"/>
          </a:p>
        </p:txBody>
      </p:sp>
      <p:sp>
        <p:nvSpPr>
          <p:cNvPr id="8" name="Slide Number Placeholder 7"/>
          <p:cNvSpPr>
            <a:spLocks noGrp="1"/>
          </p:cNvSpPr>
          <p:nvPr>
            <p:ph type="sldNum" sz="quarter" idx="12"/>
          </p:nvPr>
        </p:nvSpPr>
        <p:spPr/>
        <p:txBody>
          <a:bodyPr/>
          <a:lstStyle/>
          <a:p>
            <a:pPr>
              <a:defRPr/>
            </a:pPr>
            <a:fld id="{C487EC9C-28F4-44BB-9C83-313754E2EF7D}" type="slidenum">
              <a:rPr lang="en-AU" smtClean="0"/>
              <a:pPr>
                <a:defRPr/>
              </a:pPr>
              <a:t>105</a:t>
            </a:fld>
            <a:endParaRPr lang="en-AU" dirty="0"/>
          </a:p>
        </p:txBody>
      </p:sp>
    </p:spTree>
    <p:extLst>
      <p:ext uri="{BB962C8B-B14F-4D97-AF65-F5344CB8AC3E}">
        <p14:creationId xmlns:p14="http://schemas.microsoft.com/office/powerpoint/2010/main" val="265327819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r>
              <a:rPr lang="en-AU" dirty="0" smtClean="0"/>
              <a:t>Brilliant Rheology</a:t>
            </a:r>
            <a:endParaRPr lang="en-US" dirty="0" smtClean="0"/>
          </a:p>
        </p:txBody>
      </p:sp>
      <p:sp>
        <p:nvSpPr>
          <p:cNvPr id="36867" name="Rectangle 3"/>
          <p:cNvSpPr>
            <a:spLocks noChangeArrowheads="1"/>
          </p:cNvSpPr>
          <p:nvPr/>
        </p:nvSpPr>
        <p:spPr bwMode="auto">
          <a:xfrm>
            <a:off x="0" y="264318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dirty="0"/>
          </a:p>
        </p:txBody>
      </p:sp>
      <p:sp>
        <p:nvSpPr>
          <p:cNvPr id="36868" name="Rectangle 4"/>
          <p:cNvSpPr>
            <a:spLocks noChangeArrowheads="1"/>
          </p:cNvSpPr>
          <p:nvPr/>
        </p:nvSpPr>
        <p:spPr bwMode="auto">
          <a:xfrm>
            <a:off x="0" y="264318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dirty="0"/>
          </a:p>
        </p:txBody>
      </p:sp>
      <p:sp>
        <p:nvSpPr>
          <p:cNvPr id="36869" name="Rectangle 5"/>
          <p:cNvSpPr>
            <a:spLocks noChangeArrowheads="1"/>
          </p:cNvSpPr>
          <p:nvPr/>
        </p:nvSpPr>
        <p:spPr bwMode="auto">
          <a:xfrm>
            <a:off x="0" y="235108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dirty="0"/>
          </a:p>
        </p:txBody>
      </p:sp>
      <p:graphicFrame>
        <p:nvGraphicFramePr>
          <p:cNvPr id="36870" name="Object 6"/>
          <p:cNvGraphicFramePr>
            <a:graphicFrameLocks noChangeAspect="1"/>
          </p:cNvGraphicFramePr>
          <p:nvPr/>
        </p:nvGraphicFramePr>
        <p:xfrm>
          <a:off x="1498600" y="1425575"/>
          <a:ext cx="4165600" cy="3817938"/>
        </p:xfrm>
        <a:graphic>
          <a:graphicData uri="http://schemas.openxmlformats.org/presentationml/2006/ole">
            <mc:AlternateContent xmlns:mc="http://schemas.openxmlformats.org/markup-compatibility/2006">
              <mc:Choice xmlns:v="urn:schemas-microsoft-com:vml" Requires="v">
                <p:oleObj spid="_x0000_s53294" name="Picture" r:id="rId4" imgW="2958084" imgH="2717292" progId="Word.Picture.8">
                  <p:embed/>
                </p:oleObj>
              </mc:Choice>
              <mc:Fallback>
                <p:oleObj name="Picture" r:id="rId4" imgW="2958084" imgH="2717292" progId="Word.Picture.8">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98600" y="1425575"/>
                        <a:ext cx="4165600" cy="3817938"/>
                      </a:xfrm>
                      <a:prstGeom prst="rect">
                        <a:avLst/>
                      </a:prstGeom>
                      <a:noFill/>
                      <a:ln>
                        <a:noFill/>
                      </a:ln>
                      <a:extLst>
                        <a:ext uri="{909E8E84-426E-40DD-AFC4-6F175D3DCCD1}">
                          <a14:hiddenFill xmlns:a14="http://schemas.microsoft.com/office/drawing/2010/main">
                            <a:solidFill>
                              <a:srgbClr val="00CC99"/>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6871" name="Text Box 7"/>
          <p:cNvSpPr txBox="1">
            <a:spLocks noChangeArrowheads="1"/>
          </p:cNvSpPr>
          <p:nvPr/>
        </p:nvSpPr>
        <p:spPr bwMode="auto">
          <a:xfrm>
            <a:off x="5788025" y="822325"/>
            <a:ext cx="2759075" cy="5213350"/>
          </a:xfrm>
          <a:prstGeom prst="rect">
            <a:avLst/>
          </a:prstGeom>
          <a:solidFill>
            <a:srgbClr val="FFFF99"/>
          </a:solidFill>
          <a:ln w="9525">
            <a:solidFill>
              <a:schemeClr val="tx1"/>
            </a:solidFill>
            <a:miter lim="800000"/>
            <a:headEnd/>
            <a:tailEnd/>
          </a:ln>
        </p:spPr>
        <p:txBody>
          <a:bodyPr lIns="91352" tIns="45680" rIns="91352" bIns="45680"/>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2400" b="0" dirty="0"/>
              <a:t>The strongly positively charged small Mg++ atoms attract water (which is polar) in deep layers introduce a </a:t>
            </a:r>
            <a:r>
              <a:rPr lang="en-US" sz="2400" b="0" u="sng" dirty="0"/>
              <a:t>shear thinning property</a:t>
            </a:r>
            <a:r>
              <a:rPr lang="en-US" sz="2400" b="0" dirty="0"/>
              <a:t> affecting the rheological properties and making concretes less “sticky” with added pozzolan</a:t>
            </a:r>
            <a:endParaRPr lang="en-US" sz="5400" b="0" dirty="0"/>
          </a:p>
        </p:txBody>
      </p:sp>
      <p:sp>
        <p:nvSpPr>
          <p:cNvPr id="36872" name="Text Box 8"/>
          <p:cNvSpPr txBox="1">
            <a:spLocks noChangeArrowheads="1"/>
          </p:cNvSpPr>
          <p:nvPr/>
        </p:nvSpPr>
        <p:spPr bwMode="auto">
          <a:xfrm>
            <a:off x="622300" y="1349375"/>
            <a:ext cx="1185863" cy="2647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352" tIns="45680" rIns="91352" bIns="45680">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2400" b="0" dirty="0"/>
              <a:t>It is not known how deep these layers get</a:t>
            </a:r>
          </a:p>
        </p:txBody>
      </p:sp>
      <p:sp>
        <p:nvSpPr>
          <p:cNvPr id="36873" name="Text Box 9"/>
          <p:cNvSpPr txBox="1">
            <a:spLocks noChangeArrowheads="1"/>
          </p:cNvSpPr>
          <p:nvPr/>
        </p:nvSpPr>
        <p:spPr bwMode="auto">
          <a:xfrm>
            <a:off x="3838575" y="1593850"/>
            <a:ext cx="8048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352" tIns="45680" rIns="91352" bIns="45680">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2400" b="0" dirty="0"/>
              <a:t>Etc.</a:t>
            </a:r>
          </a:p>
        </p:txBody>
      </p:sp>
      <p:sp>
        <p:nvSpPr>
          <p:cNvPr id="36874" name="Text Box 10"/>
          <p:cNvSpPr txBox="1">
            <a:spLocks noChangeArrowheads="1"/>
          </p:cNvSpPr>
          <p:nvPr/>
        </p:nvSpPr>
        <p:spPr bwMode="auto">
          <a:xfrm>
            <a:off x="3191669" y="5133975"/>
            <a:ext cx="8048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352" tIns="45680" rIns="91352" bIns="45680">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2400" b="0" dirty="0"/>
              <a:t>Etc.</a:t>
            </a:r>
          </a:p>
        </p:txBody>
      </p:sp>
      <p:sp>
        <p:nvSpPr>
          <p:cNvPr id="36875" name="Text Box 11"/>
          <p:cNvSpPr txBox="1">
            <a:spLocks noChangeArrowheads="1"/>
          </p:cNvSpPr>
          <p:nvPr/>
        </p:nvSpPr>
        <p:spPr bwMode="auto">
          <a:xfrm>
            <a:off x="622300" y="5819775"/>
            <a:ext cx="513873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352" tIns="45680" rIns="91352" bIns="45680">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2400" b="0" dirty="0"/>
              <a:t>Ca++ = 114, Mg++ = 86 picometres</a:t>
            </a:r>
          </a:p>
        </p:txBody>
      </p:sp>
      <p:sp>
        <p:nvSpPr>
          <p:cNvPr id="7" name="Footer Placeholder 6"/>
          <p:cNvSpPr>
            <a:spLocks noGrp="1"/>
          </p:cNvSpPr>
          <p:nvPr>
            <p:ph type="ftr" sz="quarter" idx="11"/>
          </p:nvPr>
        </p:nvSpPr>
        <p:spPr/>
        <p:txBody>
          <a:bodyPr/>
          <a:lstStyle/>
          <a:p>
            <a:pPr>
              <a:defRPr/>
            </a:pPr>
            <a:r>
              <a:rPr lang="en-AU" dirty="0" smtClean="0"/>
              <a:t>www.tececo.com  www.gaiaengineering.com</a:t>
            </a:r>
            <a:endParaRPr lang="en-AU" dirty="0"/>
          </a:p>
        </p:txBody>
      </p:sp>
      <p:sp>
        <p:nvSpPr>
          <p:cNvPr id="8" name="Slide Number Placeholder 7"/>
          <p:cNvSpPr>
            <a:spLocks noGrp="1"/>
          </p:cNvSpPr>
          <p:nvPr>
            <p:ph type="sldNum" sz="quarter" idx="12"/>
          </p:nvPr>
        </p:nvSpPr>
        <p:spPr/>
        <p:txBody>
          <a:bodyPr/>
          <a:lstStyle/>
          <a:p>
            <a:pPr>
              <a:defRPr/>
            </a:pPr>
            <a:fld id="{C487EC9C-28F4-44BB-9C83-313754E2EF7D}" type="slidenum">
              <a:rPr lang="en-AU" smtClean="0"/>
              <a:pPr>
                <a:defRPr/>
              </a:pPr>
              <a:t>106</a:t>
            </a:fld>
            <a:endParaRPr lang="en-AU" dirty="0"/>
          </a:p>
        </p:txBody>
      </p:sp>
    </p:spTree>
    <p:extLst>
      <p:ext uri="{BB962C8B-B14F-4D97-AF65-F5344CB8AC3E}">
        <p14:creationId xmlns:p14="http://schemas.microsoft.com/office/powerpoint/2010/main" val="168207375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892" name="Object 4"/>
          <p:cNvGraphicFramePr>
            <a:graphicFrameLocks noGrp="1" noChangeAspect="1"/>
          </p:cNvGraphicFramePr>
          <p:nvPr>
            <p:ph idx="1"/>
            <p:extLst>
              <p:ext uri="{D42A27DB-BD31-4B8C-83A1-F6EECF244321}">
                <p14:modId xmlns:p14="http://schemas.microsoft.com/office/powerpoint/2010/main" val="2384340407"/>
              </p:ext>
            </p:extLst>
          </p:nvPr>
        </p:nvGraphicFramePr>
        <p:xfrm>
          <a:off x="464204" y="1065959"/>
          <a:ext cx="7934325" cy="1909469"/>
        </p:xfrm>
        <a:graphic>
          <a:graphicData uri="http://schemas.openxmlformats.org/presentationml/2006/ole">
            <mc:AlternateContent xmlns:mc="http://schemas.openxmlformats.org/markup-compatibility/2006">
              <mc:Choice xmlns:v="urn:schemas-microsoft-com:vml" Requires="v">
                <p:oleObj spid="_x0000_s54319" name="Picture" r:id="rId4" imgW="7934977" imgH="1720415" progId="Word.Picture.8">
                  <p:embed/>
                </p:oleObj>
              </mc:Choice>
              <mc:Fallback>
                <p:oleObj name="Picture" r:id="rId4" imgW="7934977" imgH="1720415" progId="Word.Picture.8">
                  <p:embed/>
                  <p:pic>
                    <p:nvPicPr>
                      <p:cNvPr id="0" name=""/>
                      <p:cNvPicPr>
                        <a:picLocks noGrp="1"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4204" y="1065959"/>
                        <a:ext cx="7934325" cy="1909469"/>
                      </a:xfrm>
                      <a:prstGeom prst="rect">
                        <a:avLst/>
                      </a:prstGeom>
                      <a:noFill/>
                      <a:ln>
                        <a:noFill/>
                      </a:ln>
                      <a:effectLst/>
                      <a:extLst/>
                    </p:spPr>
                  </p:pic>
                </p:oleObj>
              </mc:Fallback>
            </mc:AlternateContent>
          </a:graphicData>
        </a:graphic>
      </p:graphicFrame>
      <p:sp>
        <p:nvSpPr>
          <p:cNvPr id="37890" name="Rectangle 2"/>
          <p:cNvSpPr>
            <a:spLocks noGrp="1" noChangeArrowheads="1"/>
          </p:cNvSpPr>
          <p:nvPr>
            <p:ph type="title"/>
          </p:nvPr>
        </p:nvSpPr>
        <p:spPr/>
        <p:txBody>
          <a:bodyPr/>
          <a:lstStyle/>
          <a:p>
            <a:r>
              <a:rPr lang="en-AU" sz="3600" dirty="0" smtClean="0"/>
              <a:t>Bingham Plastic Rheology</a:t>
            </a:r>
            <a:endParaRPr lang="en-US" sz="3600" dirty="0" smtClean="0"/>
          </a:p>
        </p:txBody>
      </p:sp>
      <p:sp>
        <p:nvSpPr>
          <p:cNvPr id="37891" name="Rectangle 3"/>
          <p:cNvSpPr>
            <a:spLocks noGrp="1" noChangeArrowheads="1"/>
          </p:cNvSpPr>
          <p:nvPr>
            <p:ph type="body" sz="half" idx="4294967295"/>
          </p:nvPr>
        </p:nvSpPr>
        <p:spPr>
          <a:xfrm>
            <a:off x="566738" y="2978150"/>
            <a:ext cx="8577262" cy="3597275"/>
          </a:xfrm>
          <a:noFill/>
        </p:spPr>
        <p:txBody>
          <a:bodyPr/>
          <a:lstStyle/>
          <a:p>
            <a:r>
              <a:rPr lang="en-AU" sz="1800" dirty="0" smtClean="0"/>
              <a:t>TecEco concretes and mortars are:</a:t>
            </a:r>
          </a:p>
          <a:p>
            <a:pPr lvl="1"/>
            <a:r>
              <a:rPr lang="en-AU" sz="1600" dirty="0" smtClean="0"/>
              <a:t>Very homogenous and do not segregate easily. They exhibit good adhesion and have a shear thinning property.</a:t>
            </a:r>
          </a:p>
          <a:p>
            <a:pPr lvl="1"/>
            <a:r>
              <a:rPr lang="en-AU" sz="1600" dirty="0" smtClean="0"/>
              <a:t>Exhibit Bingham plastic qualities and react well to energy input.</a:t>
            </a:r>
          </a:p>
          <a:p>
            <a:pPr lvl="1"/>
            <a:r>
              <a:rPr lang="en-AU" sz="1600" dirty="0" smtClean="0"/>
              <a:t>Have good workability.</a:t>
            </a:r>
          </a:p>
          <a:p>
            <a:r>
              <a:rPr lang="en-AU" sz="1800" dirty="0" smtClean="0"/>
              <a:t>TecEco concretes with the same water/binder ratio have a lower slump but greater plasticity and workability.</a:t>
            </a:r>
          </a:p>
          <a:p>
            <a:r>
              <a:rPr lang="en-US" sz="1800" dirty="0" smtClean="0"/>
              <a:t>TecEco tec-cements are potentially suitable for mortars, renders, patch cements, colour coatings, pumpable and self compacting concretes.</a:t>
            </a:r>
          </a:p>
          <a:p>
            <a:r>
              <a:rPr lang="en-AU" sz="1800" dirty="0" smtClean="0"/>
              <a:t>A range of pumpable composites with Bingham plastic properties will be required in the future as buildings will be “printed.”</a:t>
            </a:r>
          </a:p>
          <a:p>
            <a:endParaRPr lang="en-US" sz="1800" dirty="0" smtClean="0"/>
          </a:p>
          <a:p>
            <a:endParaRPr lang="en-US" sz="1800" dirty="0" smtClean="0"/>
          </a:p>
        </p:txBody>
      </p:sp>
      <p:sp>
        <p:nvSpPr>
          <p:cNvPr id="6" name="Footer Placeholder 5"/>
          <p:cNvSpPr>
            <a:spLocks noGrp="1"/>
          </p:cNvSpPr>
          <p:nvPr>
            <p:ph type="ftr" sz="quarter" idx="11"/>
          </p:nvPr>
        </p:nvSpPr>
        <p:spPr/>
        <p:txBody>
          <a:bodyPr/>
          <a:lstStyle/>
          <a:p>
            <a:pPr>
              <a:defRPr/>
            </a:pPr>
            <a:r>
              <a:rPr lang="en-AU" dirty="0" smtClean="0"/>
              <a:t>www.tececo.com  www.gaiaengineering.com</a:t>
            </a:r>
            <a:endParaRPr lang="en-AU" dirty="0"/>
          </a:p>
        </p:txBody>
      </p:sp>
      <p:sp>
        <p:nvSpPr>
          <p:cNvPr id="7" name="Slide Number Placeholder 6"/>
          <p:cNvSpPr>
            <a:spLocks noGrp="1"/>
          </p:cNvSpPr>
          <p:nvPr>
            <p:ph type="sldNum" sz="quarter" idx="12"/>
          </p:nvPr>
        </p:nvSpPr>
        <p:spPr/>
        <p:txBody>
          <a:bodyPr/>
          <a:lstStyle/>
          <a:p>
            <a:pPr>
              <a:defRPr/>
            </a:pPr>
            <a:fld id="{C487EC9C-28F4-44BB-9C83-313754E2EF7D}" type="slidenum">
              <a:rPr lang="en-AU" smtClean="0"/>
              <a:pPr>
                <a:defRPr/>
              </a:pPr>
              <a:t>107</a:t>
            </a:fld>
            <a:endParaRPr lang="en-AU" dirty="0"/>
          </a:p>
        </p:txBody>
      </p:sp>
    </p:spTree>
    <p:extLst>
      <p:ext uri="{BB962C8B-B14F-4D97-AF65-F5344CB8AC3E}">
        <p14:creationId xmlns:p14="http://schemas.microsoft.com/office/powerpoint/2010/main" val="379509419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1049" y="0"/>
            <a:ext cx="8707008" cy="620889"/>
          </a:xfrm>
        </p:spPr>
        <p:txBody>
          <a:bodyPr/>
          <a:lstStyle/>
          <a:p>
            <a:r>
              <a:rPr lang="en-AU" dirty="0" smtClean="0"/>
              <a:t>Tec-Cement Mixes</a:t>
            </a:r>
            <a:endParaRPr lang="en-AU" dirty="0"/>
          </a:p>
        </p:txBody>
      </p:sp>
      <p:sp>
        <p:nvSpPr>
          <p:cNvPr id="5" name="Slide Number Placeholder 4"/>
          <p:cNvSpPr>
            <a:spLocks noGrp="1"/>
          </p:cNvSpPr>
          <p:nvPr>
            <p:ph type="sldNum" sz="quarter" idx="12"/>
          </p:nvPr>
        </p:nvSpPr>
        <p:spPr/>
        <p:txBody>
          <a:bodyPr/>
          <a:lstStyle/>
          <a:p>
            <a:pPr>
              <a:defRPr/>
            </a:pPr>
            <a:fld id="{C487EC9C-28F4-44BB-9C83-313754E2EF7D}" type="slidenum">
              <a:rPr lang="en-AU" smtClean="0"/>
              <a:pPr>
                <a:defRPr/>
              </a:pPr>
              <a:t>108</a:t>
            </a:fld>
            <a:endParaRPr lang="en-AU" dirty="0"/>
          </a:p>
        </p:txBody>
      </p:sp>
      <p:graphicFrame>
        <p:nvGraphicFramePr>
          <p:cNvPr id="4" name="Table 3"/>
          <p:cNvGraphicFramePr>
            <a:graphicFrameLocks noGrp="1"/>
          </p:cNvGraphicFramePr>
          <p:nvPr>
            <p:extLst>
              <p:ext uri="{D42A27DB-BD31-4B8C-83A1-F6EECF244321}">
                <p14:modId xmlns:p14="http://schemas.microsoft.com/office/powerpoint/2010/main" val="1901871561"/>
              </p:ext>
            </p:extLst>
          </p:nvPr>
        </p:nvGraphicFramePr>
        <p:xfrm>
          <a:off x="327379" y="672098"/>
          <a:ext cx="8530384" cy="5364480"/>
        </p:xfrm>
        <a:graphic>
          <a:graphicData uri="http://schemas.openxmlformats.org/drawingml/2006/table">
            <a:tbl>
              <a:tblPr firstRow="1">
                <a:tableStyleId>{5C22544A-7EE6-4342-B048-85BDC9FD1C3A}</a:tableStyleId>
              </a:tblPr>
              <a:tblGrid>
                <a:gridCol w="2509224"/>
                <a:gridCol w="2751450"/>
                <a:gridCol w="2591171"/>
                <a:gridCol w="678539"/>
              </a:tblGrid>
              <a:tr h="278994">
                <a:tc>
                  <a:txBody>
                    <a:bodyPr/>
                    <a:lstStyle/>
                    <a:p>
                      <a:endParaRPr lang="en-AU" sz="1400" dirty="0"/>
                    </a:p>
                  </a:txBody>
                  <a:tcPr anchor="ctr"/>
                </a:tc>
                <a:tc>
                  <a:txBody>
                    <a:bodyPr/>
                    <a:lstStyle/>
                    <a:p>
                      <a:r>
                        <a:rPr lang="en-AU" sz="1400" dirty="0" smtClean="0"/>
                        <a:t>Ordinary </a:t>
                      </a:r>
                      <a:r>
                        <a:rPr lang="en-AU" sz="1400" baseline="0" dirty="0" smtClean="0"/>
                        <a:t>Mixes</a:t>
                      </a:r>
                      <a:endParaRPr lang="en-AU" sz="1400" dirty="0"/>
                    </a:p>
                  </a:txBody>
                  <a:tcPr anchor="ctr"/>
                </a:tc>
                <a:tc>
                  <a:txBody>
                    <a:bodyPr/>
                    <a:lstStyle/>
                    <a:p>
                      <a:r>
                        <a:rPr lang="en-AU" sz="1400" dirty="0" smtClean="0"/>
                        <a:t>TecEco Tec-Cement </a:t>
                      </a:r>
                      <a:r>
                        <a:rPr lang="en-AU" sz="1400" baseline="0" dirty="0" smtClean="0"/>
                        <a:t>Mixes</a:t>
                      </a:r>
                      <a:endParaRPr lang="en-AU" sz="1400" dirty="0"/>
                    </a:p>
                  </a:txBody>
                  <a:tcPr anchor="ctr"/>
                </a:tc>
                <a:tc>
                  <a:txBody>
                    <a:bodyPr/>
                    <a:lstStyle/>
                    <a:p>
                      <a:r>
                        <a:rPr lang="en-AU" sz="1400" dirty="0" smtClean="0"/>
                        <a:t>Notes</a:t>
                      </a:r>
                      <a:endParaRPr lang="en-AU" sz="1400" dirty="0"/>
                    </a:p>
                  </a:txBody>
                  <a:tcPr anchor="ctr"/>
                </a:tc>
              </a:tr>
              <a:tr h="278994">
                <a:tc>
                  <a:txBody>
                    <a:bodyPr/>
                    <a:lstStyle/>
                    <a:p>
                      <a:r>
                        <a:rPr lang="en-AU" sz="1400" dirty="0" smtClean="0"/>
                        <a:t>Reactive</a:t>
                      </a:r>
                      <a:r>
                        <a:rPr lang="en-AU" sz="1400" baseline="0" dirty="0" smtClean="0"/>
                        <a:t> MgO as defined</a:t>
                      </a:r>
                      <a:endParaRPr lang="en-AU" sz="1400" dirty="0"/>
                    </a:p>
                  </a:txBody>
                  <a:tcPr anchor="ctr"/>
                </a:tc>
                <a:tc>
                  <a:txBody>
                    <a:bodyPr/>
                    <a:lstStyle/>
                    <a:p>
                      <a:r>
                        <a:rPr lang="en-AU" sz="1400" dirty="0" smtClean="0"/>
                        <a:t>None</a:t>
                      </a:r>
                      <a:endParaRPr lang="en-AU" sz="1400" dirty="0"/>
                    </a:p>
                  </a:txBody>
                  <a:tcPr anchor="ctr"/>
                </a:tc>
                <a:tc>
                  <a:txBody>
                    <a:bodyPr/>
                    <a:lstStyle/>
                    <a:p>
                      <a:r>
                        <a:rPr lang="en-AU" sz="1400" dirty="0" smtClean="0"/>
                        <a:t>Usually 8 to 10%</a:t>
                      </a:r>
                      <a:r>
                        <a:rPr lang="en-AU" sz="1400" baseline="0" dirty="0" smtClean="0"/>
                        <a:t> / PC added</a:t>
                      </a:r>
                      <a:endParaRPr lang="en-AU" sz="1400" dirty="0"/>
                    </a:p>
                  </a:txBody>
                  <a:tcPr anchor="ctr"/>
                </a:tc>
                <a:tc>
                  <a:txBody>
                    <a:bodyPr/>
                    <a:lstStyle/>
                    <a:p>
                      <a:r>
                        <a:rPr lang="en-AU" sz="1400" dirty="0" smtClean="0"/>
                        <a:t>1</a:t>
                      </a:r>
                      <a:endParaRPr lang="en-AU" sz="1400" dirty="0"/>
                    </a:p>
                  </a:txBody>
                  <a:tcPr anchor="ctr"/>
                </a:tc>
              </a:tr>
              <a:tr h="278994">
                <a:tc>
                  <a:txBody>
                    <a:bodyPr/>
                    <a:lstStyle/>
                    <a:p>
                      <a:r>
                        <a:rPr lang="en-AU" sz="1400" dirty="0" smtClean="0"/>
                        <a:t>Pozzolan (Pos)</a:t>
                      </a:r>
                      <a:endParaRPr lang="en-AU" sz="1400" dirty="0"/>
                    </a:p>
                  </a:txBody>
                  <a:tcPr anchor="ctr"/>
                </a:tc>
                <a:tc>
                  <a:txBody>
                    <a:bodyPr/>
                    <a:lstStyle/>
                    <a:p>
                      <a:r>
                        <a:rPr lang="en-AU" sz="1400" dirty="0" smtClean="0"/>
                        <a:t>Should be used</a:t>
                      </a:r>
                      <a:endParaRPr lang="en-AU" sz="1400" dirty="0"/>
                    </a:p>
                  </a:txBody>
                  <a:tcPr anchor="ctr"/>
                </a:tc>
                <a:tc>
                  <a:txBody>
                    <a:bodyPr/>
                    <a:lstStyle/>
                    <a:p>
                      <a:r>
                        <a:rPr lang="en-AU" sz="1400" dirty="0" smtClean="0"/>
                        <a:t>Recommended.</a:t>
                      </a:r>
                      <a:endParaRPr lang="en-AU" sz="1400" dirty="0"/>
                    </a:p>
                  </a:txBody>
                  <a:tcPr anchor="ctr"/>
                </a:tc>
                <a:tc>
                  <a:txBody>
                    <a:bodyPr/>
                    <a:lstStyle/>
                    <a:p>
                      <a:endParaRPr lang="en-AU" sz="1400" dirty="0"/>
                    </a:p>
                  </a:txBody>
                  <a:tcPr anchor="ctr"/>
                </a:tc>
              </a:tr>
              <a:tr h="491187">
                <a:tc>
                  <a:txBody>
                    <a:bodyPr/>
                    <a:lstStyle/>
                    <a:p>
                      <a:r>
                        <a:rPr lang="en-AU" sz="1400" dirty="0" smtClean="0"/>
                        <a:t>Supplementary</a:t>
                      </a:r>
                      <a:r>
                        <a:rPr lang="en-AU" sz="1400" baseline="0" dirty="0" smtClean="0"/>
                        <a:t> cementitious materials (SCM’s)</a:t>
                      </a:r>
                      <a:endParaRPr lang="en-AU" sz="1400" dirty="0"/>
                    </a:p>
                  </a:txBody>
                  <a:tcPr anchor="ctr"/>
                </a:tc>
                <a:tc>
                  <a:txBody>
                    <a:bodyPr/>
                    <a:lstStyle/>
                    <a:p>
                      <a:r>
                        <a:rPr lang="en-AU" sz="1400" dirty="0" smtClean="0"/>
                        <a:t>Should be used</a:t>
                      </a:r>
                      <a:endParaRPr lang="en-AU" sz="1400" dirty="0"/>
                    </a:p>
                  </a:txBody>
                  <a:tcPr anchor="ctr"/>
                </a:tc>
                <a:tc>
                  <a:txBody>
                    <a:bodyPr/>
                    <a:lstStyle/>
                    <a:p>
                      <a:r>
                        <a:rPr lang="en-AU" sz="1400" dirty="0" smtClean="0"/>
                        <a:t>Recommended.</a:t>
                      </a:r>
                      <a:endParaRPr lang="en-AU" sz="1400" dirty="0"/>
                    </a:p>
                  </a:txBody>
                  <a:tcPr anchor="ctr"/>
                </a:tc>
                <a:tc>
                  <a:txBody>
                    <a:bodyPr/>
                    <a:lstStyle/>
                    <a:p>
                      <a:r>
                        <a:rPr lang="en-AU" sz="1400" dirty="0" smtClean="0"/>
                        <a:t>2</a:t>
                      </a:r>
                      <a:endParaRPr lang="en-AU" sz="1400" dirty="0"/>
                    </a:p>
                  </a:txBody>
                  <a:tcPr anchor="ctr"/>
                </a:tc>
              </a:tr>
              <a:tr h="474290">
                <a:tc>
                  <a:txBody>
                    <a:bodyPr/>
                    <a:lstStyle/>
                    <a:p>
                      <a:r>
                        <a:rPr lang="en-AU" sz="1400" dirty="0" smtClean="0"/>
                        <a:t>Limit on additions pozzolans + SCM’s</a:t>
                      </a:r>
                      <a:endParaRPr lang="en-AU" sz="1400" dirty="0"/>
                    </a:p>
                  </a:txBody>
                  <a:tcPr anchor="ctr"/>
                </a:tc>
                <a:tc>
                  <a:txBody>
                    <a:bodyPr/>
                    <a:lstStyle/>
                    <a:p>
                      <a:r>
                        <a:rPr lang="en-AU" sz="1400" dirty="0" smtClean="0"/>
                        <a:t>Limited by standards</a:t>
                      </a:r>
                      <a:r>
                        <a:rPr lang="en-AU" sz="1400" baseline="0" dirty="0" smtClean="0"/>
                        <a:t> that are increasingly exceeded</a:t>
                      </a:r>
                      <a:endParaRPr lang="en-AU" sz="1400" dirty="0"/>
                    </a:p>
                  </a:txBody>
                  <a:tcPr anchor="ctr"/>
                </a:tc>
                <a:tc>
                  <a:txBody>
                    <a:bodyPr/>
                    <a:lstStyle/>
                    <a:p>
                      <a:r>
                        <a:rPr lang="en-AU" sz="1400" dirty="0" smtClean="0"/>
                        <a:t>&gt; 50% recommended</a:t>
                      </a:r>
                      <a:r>
                        <a:rPr lang="en-AU" sz="1400" baseline="0" dirty="0" smtClean="0"/>
                        <a:t> especially if a ternary blend </a:t>
                      </a:r>
                      <a:endParaRPr lang="en-AU" sz="1400" dirty="0"/>
                    </a:p>
                  </a:txBody>
                  <a:tcPr anchor="ctr"/>
                </a:tc>
                <a:tc>
                  <a:txBody>
                    <a:bodyPr/>
                    <a:lstStyle/>
                    <a:p>
                      <a:endParaRPr lang="en-AU" sz="1400" dirty="0"/>
                    </a:p>
                  </a:txBody>
                  <a:tcPr anchor="ctr"/>
                </a:tc>
              </a:tr>
              <a:tr h="474290">
                <a:tc>
                  <a:txBody>
                    <a:bodyPr/>
                    <a:lstStyle/>
                    <a:p>
                      <a:r>
                        <a:rPr lang="en-AU" sz="1400" dirty="0" smtClean="0"/>
                        <a:t>Rheology</a:t>
                      </a:r>
                      <a:endParaRPr lang="en-AU" sz="1400" dirty="0"/>
                    </a:p>
                  </a:txBody>
                  <a:tcPr anchor="ctr"/>
                </a:tc>
                <a:tc>
                  <a:txBody>
                    <a:bodyPr/>
                    <a:lstStyle/>
                    <a:p>
                      <a:r>
                        <a:rPr lang="en-AU" sz="1400" dirty="0" smtClean="0"/>
                        <a:t>Usually sticky, especially with fly ash. Hard to finish.</a:t>
                      </a:r>
                      <a:endParaRPr lang="en-AU" sz="1400" dirty="0"/>
                    </a:p>
                  </a:txBody>
                  <a:tcPr anchor="ctr"/>
                </a:tc>
                <a:tc>
                  <a:txBody>
                    <a:bodyPr/>
                    <a:lstStyle/>
                    <a:p>
                      <a:r>
                        <a:rPr lang="en-AU" sz="1400" dirty="0" smtClean="0"/>
                        <a:t>Slippery</a:t>
                      </a:r>
                      <a:r>
                        <a:rPr lang="en-AU" sz="1400" baseline="0" dirty="0" smtClean="0"/>
                        <a:t> and creamy. Easy to finish.</a:t>
                      </a:r>
                      <a:endParaRPr lang="en-AU" sz="1400" dirty="0"/>
                    </a:p>
                  </a:txBody>
                  <a:tcPr anchor="ctr"/>
                </a:tc>
                <a:tc>
                  <a:txBody>
                    <a:bodyPr/>
                    <a:lstStyle/>
                    <a:p>
                      <a:endParaRPr lang="en-AU" sz="1400" dirty="0"/>
                    </a:p>
                  </a:txBody>
                  <a:tcPr anchor="ctr"/>
                </a:tc>
              </a:tr>
              <a:tr h="669586">
                <a:tc>
                  <a:txBody>
                    <a:bodyPr/>
                    <a:lstStyle/>
                    <a:p>
                      <a:r>
                        <a:rPr lang="en-AU" sz="1400" dirty="0" smtClean="0"/>
                        <a:t>Setting time</a:t>
                      </a:r>
                      <a:endParaRPr lang="en-AU" sz="1400" dirty="0"/>
                    </a:p>
                  </a:txBody>
                  <a:tcPr anchor="ctr"/>
                </a:tc>
                <a:tc>
                  <a:txBody>
                    <a:bodyPr/>
                    <a:lstStyle/>
                    <a:p>
                      <a:r>
                        <a:rPr lang="en-AU" sz="1400" dirty="0" smtClean="0"/>
                        <a:t>Slow. Especially with fly ash only.</a:t>
                      </a:r>
                      <a:endParaRPr lang="en-AU" sz="1400" dirty="0"/>
                    </a:p>
                  </a:txBody>
                  <a:tcPr anchor="ctr"/>
                </a:tc>
                <a:tc>
                  <a:txBody>
                    <a:bodyPr/>
                    <a:lstStyle/>
                    <a:p>
                      <a:r>
                        <a:rPr lang="en-AU" sz="1400" dirty="0" smtClean="0"/>
                        <a:t>Much faster. Blends with a high proportion Pos. and SCM’s set like ordinary PC concrete.</a:t>
                      </a:r>
                      <a:endParaRPr lang="en-AU" sz="1400" dirty="0"/>
                    </a:p>
                  </a:txBody>
                  <a:tcPr anchor="ctr"/>
                </a:tc>
                <a:tc>
                  <a:txBody>
                    <a:bodyPr/>
                    <a:lstStyle/>
                    <a:p>
                      <a:endParaRPr lang="en-AU" sz="1400" dirty="0"/>
                    </a:p>
                  </a:txBody>
                  <a:tcPr anchor="ctr"/>
                </a:tc>
              </a:tr>
              <a:tr h="278994">
                <a:tc>
                  <a:txBody>
                    <a:bodyPr/>
                    <a:lstStyle/>
                    <a:p>
                      <a:r>
                        <a:rPr lang="en-AU" sz="1400" dirty="0" smtClean="0"/>
                        <a:t>Shrinkage and cracking</a:t>
                      </a:r>
                      <a:endParaRPr lang="en-AU" sz="1400" dirty="0"/>
                    </a:p>
                  </a:txBody>
                  <a:tcPr anchor="ctr"/>
                </a:tc>
                <a:tc>
                  <a:txBody>
                    <a:bodyPr/>
                    <a:lstStyle/>
                    <a:p>
                      <a:r>
                        <a:rPr lang="en-AU" sz="1400" dirty="0" smtClean="0"/>
                        <a:t>Significant</a:t>
                      </a:r>
                      <a:endParaRPr lang="en-AU" sz="1400" dirty="0"/>
                    </a:p>
                  </a:txBody>
                  <a:tcPr anchor="ctr"/>
                </a:tc>
                <a:tc>
                  <a:txBody>
                    <a:bodyPr/>
                    <a:lstStyle/>
                    <a:p>
                      <a:r>
                        <a:rPr lang="en-AU" sz="1400" dirty="0" smtClean="0"/>
                        <a:t>Much less</a:t>
                      </a:r>
                      <a:endParaRPr lang="en-AU" sz="1400" dirty="0"/>
                    </a:p>
                  </a:txBody>
                  <a:tcPr anchor="ctr"/>
                </a:tc>
                <a:tc>
                  <a:txBody>
                    <a:bodyPr/>
                    <a:lstStyle/>
                    <a:p>
                      <a:endParaRPr lang="en-AU" sz="1400" dirty="0"/>
                    </a:p>
                  </a:txBody>
                  <a:tcPr anchor="ctr"/>
                </a:tc>
              </a:tr>
              <a:tr h="278994">
                <a:tc>
                  <a:txBody>
                    <a:bodyPr/>
                    <a:lstStyle/>
                    <a:p>
                      <a:r>
                        <a:rPr lang="en-AU" sz="1400" dirty="0" smtClean="0"/>
                        <a:t>Additives</a:t>
                      </a:r>
                      <a:endParaRPr lang="en-AU" sz="1400" dirty="0"/>
                    </a:p>
                  </a:txBody>
                  <a:tcPr anchor="ctr"/>
                </a:tc>
                <a:tc>
                  <a:txBody>
                    <a:bodyPr/>
                    <a:lstStyle/>
                    <a:p>
                      <a:r>
                        <a:rPr lang="en-AU" sz="1400" dirty="0" smtClean="0"/>
                        <a:t>Usually</a:t>
                      </a:r>
                      <a:r>
                        <a:rPr lang="en-AU" sz="1400" baseline="0" dirty="0" smtClean="0"/>
                        <a:t> used</a:t>
                      </a:r>
                      <a:endParaRPr lang="en-AU" sz="1400" dirty="0"/>
                    </a:p>
                  </a:txBody>
                  <a:tcPr anchor="ctr"/>
                </a:tc>
                <a:tc>
                  <a:txBody>
                    <a:bodyPr/>
                    <a:lstStyle/>
                    <a:p>
                      <a:r>
                        <a:rPr lang="en-AU" sz="1400" dirty="0" smtClean="0"/>
                        <a:t>Not</a:t>
                      </a:r>
                      <a:r>
                        <a:rPr lang="en-AU" sz="1400" baseline="0" dirty="0" smtClean="0"/>
                        <a:t> necessary</a:t>
                      </a:r>
                      <a:endParaRPr lang="en-AU" sz="1400" dirty="0"/>
                    </a:p>
                  </a:txBody>
                  <a:tcPr anchor="ctr"/>
                </a:tc>
                <a:tc>
                  <a:txBody>
                    <a:bodyPr/>
                    <a:lstStyle/>
                    <a:p>
                      <a:endParaRPr lang="en-AU" sz="1400" dirty="0"/>
                    </a:p>
                  </a:txBody>
                  <a:tcPr anchor="ctr"/>
                </a:tc>
              </a:tr>
              <a:tr h="474290">
                <a:tc>
                  <a:txBody>
                    <a:bodyPr/>
                    <a:lstStyle/>
                    <a:p>
                      <a:r>
                        <a:rPr lang="en-AU" sz="1400" dirty="0" smtClean="0"/>
                        <a:t>Durability</a:t>
                      </a:r>
                      <a:endParaRPr lang="en-AU" sz="1400" dirty="0"/>
                    </a:p>
                  </a:txBody>
                  <a:tcPr anchor="ctr"/>
                </a:tc>
                <a:tc>
                  <a:txBody>
                    <a:bodyPr/>
                    <a:lstStyle/>
                    <a:p>
                      <a:r>
                        <a:rPr lang="en-AU" sz="1400" dirty="0" smtClean="0"/>
                        <a:t>Without additions of</a:t>
                      </a:r>
                      <a:r>
                        <a:rPr lang="en-AU" sz="1400" baseline="0" dirty="0" smtClean="0"/>
                        <a:t> SCM’s questionable.</a:t>
                      </a:r>
                      <a:endParaRPr lang="en-AU" sz="1400" dirty="0"/>
                    </a:p>
                  </a:txBody>
                  <a:tcPr anchor="ctr"/>
                </a:tc>
                <a:tc>
                  <a:txBody>
                    <a:bodyPr/>
                    <a:lstStyle/>
                    <a:p>
                      <a:r>
                        <a:rPr lang="en-AU" sz="1400" dirty="0" smtClean="0"/>
                        <a:t>Excellent especially with additions of  SCM’s</a:t>
                      </a:r>
                      <a:endParaRPr lang="en-AU" sz="1400" dirty="0"/>
                    </a:p>
                  </a:txBody>
                  <a:tcPr anchor="ctr"/>
                </a:tc>
                <a:tc>
                  <a:txBody>
                    <a:bodyPr/>
                    <a:lstStyle/>
                    <a:p>
                      <a:endParaRPr lang="en-AU" sz="1400" dirty="0"/>
                    </a:p>
                  </a:txBody>
                  <a:tcPr anchor="ctr"/>
                </a:tc>
              </a:tr>
              <a:tr h="474290">
                <a:tc>
                  <a:txBody>
                    <a:bodyPr/>
                    <a:lstStyle/>
                    <a:p>
                      <a:r>
                        <a:rPr lang="en-AU" sz="1400" dirty="0" smtClean="0"/>
                        <a:t>28 day Strength (prev. </a:t>
                      </a:r>
                      <a:r>
                        <a:rPr lang="en-AU" sz="1400" baseline="0" dirty="0" smtClean="0"/>
                        <a:t>20 MPA mix)</a:t>
                      </a:r>
                      <a:endParaRPr lang="en-AU" sz="1400" dirty="0"/>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sz="1400" dirty="0" smtClean="0"/>
                        <a:t>&lt;  .20 Mpa/Kg PC/m</a:t>
                      </a:r>
                      <a:r>
                        <a:rPr lang="en-AU" sz="1400" baseline="30000" dirty="0" smtClean="0"/>
                        <a:t>3</a:t>
                      </a:r>
                      <a:endParaRPr lang="en-AU" sz="1400" baseline="30000" dirty="0"/>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sz="1400" dirty="0" smtClean="0"/>
                        <a:t>&gt; .27 Mpa/Kg PC/m</a:t>
                      </a:r>
                      <a:r>
                        <a:rPr lang="en-AU" sz="1400" baseline="30000" dirty="0" smtClean="0"/>
                        <a:t>3</a:t>
                      </a:r>
                      <a:endParaRPr lang="en-AU" sz="1400" baseline="30000" dirty="0"/>
                    </a:p>
                  </a:txBody>
                  <a:tcPr anchor="ctr"/>
                </a:tc>
                <a:tc>
                  <a:txBody>
                    <a:bodyPr/>
                    <a:lstStyle/>
                    <a:p>
                      <a:endParaRPr lang="en-AU" sz="1400" dirty="0"/>
                    </a:p>
                  </a:txBody>
                  <a:tcPr anchor="ctr"/>
                </a:tc>
              </a:tr>
              <a:tr h="474290">
                <a:tc>
                  <a:txBody>
                    <a:bodyPr/>
                    <a:lstStyle/>
                    <a:p>
                      <a:r>
                        <a:rPr lang="en-AU" sz="1400" dirty="0" smtClean="0"/>
                        <a:t>$ Cost Binder/Mpa at 28 days (prev</a:t>
                      </a:r>
                      <a:r>
                        <a:rPr lang="en-AU" sz="1400" baseline="0" dirty="0" smtClean="0"/>
                        <a:t> 20 &amp; 32 MPa mixes)</a:t>
                      </a:r>
                      <a:endParaRPr lang="en-AU" sz="1400" dirty="0"/>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sz="1400" baseline="0" dirty="0" smtClean="0"/>
                        <a:t>&gt;  ($2.30-$2.50)</a:t>
                      </a:r>
                      <a:endParaRPr lang="en-AU" sz="1400" baseline="0" dirty="0"/>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sz="1400" baseline="0" dirty="0" smtClean="0"/>
                        <a:t>&lt;  ($1.50-$1.90)    </a:t>
                      </a:r>
                      <a:endParaRPr lang="en-AU" sz="1400" baseline="0" dirty="0"/>
                    </a:p>
                  </a:txBody>
                  <a:tcPr anchor="ctr"/>
                </a:tc>
                <a:tc>
                  <a:txBody>
                    <a:bodyPr/>
                    <a:lstStyle/>
                    <a:p>
                      <a:r>
                        <a:rPr lang="en-AU" sz="1400" dirty="0" smtClean="0"/>
                        <a:t>3</a:t>
                      </a:r>
                      <a:endParaRPr lang="en-AU" sz="1400" dirty="0"/>
                    </a:p>
                  </a:txBody>
                  <a:tcPr anchor="ctr"/>
                </a:tc>
              </a:tr>
            </a:tbl>
          </a:graphicData>
        </a:graphic>
      </p:graphicFrame>
      <p:sp>
        <p:nvSpPr>
          <p:cNvPr id="3" name="TextBox 2"/>
          <p:cNvSpPr txBox="1"/>
          <p:nvPr/>
        </p:nvSpPr>
        <p:spPr>
          <a:xfrm>
            <a:off x="327379" y="6027003"/>
            <a:ext cx="8331200" cy="830997"/>
          </a:xfrm>
          <a:prstGeom prst="rect">
            <a:avLst/>
          </a:prstGeom>
          <a:noFill/>
        </p:spPr>
        <p:txBody>
          <a:bodyPr wrap="square" rtlCol="0">
            <a:spAutoFit/>
          </a:bodyPr>
          <a:lstStyle/>
          <a:p>
            <a:r>
              <a:rPr lang="en-AU" sz="1200" dirty="0" smtClean="0"/>
              <a:t>Notes</a:t>
            </a:r>
            <a:br>
              <a:rPr lang="en-AU" sz="1200" dirty="0" smtClean="0"/>
            </a:br>
            <a:r>
              <a:rPr lang="en-AU" sz="1200" dirty="0" smtClean="0"/>
              <a:t>1. </a:t>
            </a:r>
            <a:r>
              <a:rPr lang="en-AU" sz="1200" dirty="0"/>
              <a:t>See </a:t>
            </a:r>
            <a:r>
              <a:rPr lang="en-AU" sz="1200" dirty="0">
                <a:hlinkClick r:id="rId3"/>
              </a:rPr>
              <a:t>http://</a:t>
            </a:r>
            <a:r>
              <a:rPr lang="en-AU" sz="1200" dirty="0" smtClean="0">
                <a:hlinkClick r:id="rId3"/>
              </a:rPr>
              <a:t>www.tececo.com/technical.reactive_magnesia.php</a:t>
            </a:r>
            <a:r>
              <a:rPr lang="en-AU" sz="1200" dirty="0" smtClean="0"/>
              <a:t>. % is relative to PC and in addition to amount  already in  PC</a:t>
            </a:r>
          </a:p>
          <a:p>
            <a:r>
              <a:rPr lang="en-AU" sz="1200" dirty="0" smtClean="0"/>
              <a:t>2. To keep our patents simple we included supplementary cementitious materials as pozzolans in our specification</a:t>
            </a:r>
          </a:p>
          <a:p>
            <a:r>
              <a:rPr lang="en-AU" sz="1200" dirty="0" smtClean="0"/>
              <a:t>3. See economics pages following</a:t>
            </a:r>
            <a:endParaRPr lang="en-AU" sz="1200" dirty="0"/>
          </a:p>
        </p:txBody>
      </p:sp>
      <p:sp>
        <p:nvSpPr>
          <p:cNvPr id="6" name="TextBox 5"/>
          <p:cNvSpPr txBox="1"/>
          <p:nvPr/>
        </p:nvSpPr>
        <p:spPr>
          <a:xfrm>
            <a:off x="7052979" y="1183342"/>
            <a:ext cx="1344707" cy="830997"/>
          </a:xfrm>
          <a:prstGeom prst="rect">
            <a:avLst/>
          </a:prstGeom>
          <a:noFill/>
        </p:spPr>
        <p:txBody>
          <a:bodyPr wrap="square" rtlCol="0">
            <a:spAutoFit/>
          </a:bodyPr>
          <a:lstStyle/>
          <a:p>
            <a:r>
              <a:rPr lang="en-AU" sz="1200" dirty="0" smtClean="0"/>
              <a:t>We recommend using both Pos and SCM’s together</a:t>
            </a:r>
            <a:endParaRPr lang="en-AU" sz="1200" dirty="0"/>
          </a:p>
        </p:txBody>
      </p:sp>
      <p:sp>
        <p:nvSpPr>
          <p:cNvPr id="7" name="Right Brace 6"/>
          <p:cNvSpPr/>
          <p:nvPr/>
        </p:nvSpPr>
        <p:spPr>
          <a:xfrm>
            <a:off x="6884890" y="1277471"/>
            <a:ext cx="154642" cy="618564"/>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AU" dirty="0"/>
          </a:p>
        </p:txBody>
      </p:sp>
      <p:sp>
        <p:nvSpPr>
          <p:cNvPr id="9" name="Footer Placeholder 8"/>
          <p:cNvSpPr>
            <a:spLocks noGrp="1"/>
          </p:cNvSpPr>
          <p:nvPr>
            <p:ph type="ftr" sz="quarter" idx="11"/>
          </p:nvPr>
        </p:nvSpPr>
        <p:spPr/>
        <p:txBody>
          <a:bodyPr/>
          <a:lstStyle/>
          <a:p>
            <a:pPr>
              <a:defRPr/>
            </a:pPr>
            <a:r>
              <a:rPr lang="en-AU" dirty="0" smtClean="0"/>
              <a:t>www.tececo.com  www.gaiaengineering.com</a:t>
            </a:r>
            <a:endParaRPr lang="en-AU" dirty="0"/>
          </a:p>
        </p:txBody>
      </p:sp>
    </p:spTree>
    <p:extLst>
      <p:ext uri="{BB962C8B-B14F-4D97-AF65-F5344CB8AC3E}">
        <p14:creationId xmlns:p14="http://schemas.microsoft.com/office/powerpoint/2010/main" val="3613408592"/>
      </p:ext>
    </p:extLst>
  </p:cSld>
  <p:clrMapOvr>
    <a:masterClrMapping/>
  </p:clrMapOvr>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049" y="0"/>
            <a:ext cx="8707008" cy="903514"/>
          </a:xfrm>
        </p:spPr>
        <p:txBody>
          <a:bodyPr/>
          <a:lstStyle/>
          <a:p>
            <a:r>
              <a:rPr lang="en-AU" dirty="0" smtClean="0"/>
              <a:t>Why Put Brucite in Concretes?</a:t>
            </a:r>
            <a:endParaRPr lang="en-AU" dirty="0"/>
          </a:p>
        </p:txBody>
      </p:sp>
      <p:sp>
        <p:nvSpPr>
          <p:cNvPr id="3" name="Content Placeholder 2"/>
          <p:cNvSpPr>
            <a:spLocks noGrp="1"/>
          </p:cNvSpPr>
          <p:nvPr>
            <p:ph idx="1"/>
          </p:nvPr>
        </p:nvSpPr>
        <p:spPr>
          <a:xfrm>
            <a:off x="283028" y="869679"/>
            <a:ext cx="5671458" cy="5487578"/>
          </a:xfrm>
        </p:spPr>
        <p:txBody>
          <a:bodyPr/>
          <a:lstStyle/>
          <a:p>
            <a:r>
              <a:rPr lang="en-AU" sz="2200" dirty="0" smtClean="0"/>
              <a:t>Improved rheology (see </a:t>
            </a:r>
            <a:r>
              <a:rPr lang="en-AU" sz="2200" dirty="0" smtClean="0">
                <a:hlinkClick r:id="rId3"/>
              </a:rPr>
              <a:t>http://www.tececo.com/technical.rheological_shrinkage.php</a:t>
            </a:r>
            <a:r>
              <a:rPr lang="en-AU" sz="2200" dirty="0" smtClean="0"/>
              <a:t>)</a:t>
            </a:r>
          </a:p>
          <a:p>
            <a:r>
              <a:rPr lang="en-AU" sz="2200" dirty="0" smtClean="0"/>
              <a:t>Prevents shrinkage and cracking (see </a:t>
            </a:r>
            <a:r>
              <a:rPr lang="en-AU" sz="2200" dirty="0" smtClean="0">
                <a:hlinkClick r:id="rId3"/>
              </a:rPr>
              <a:t>http://www.tececo.com/technical.rheological_shrinkage.php</a:t>
            </a:r>
            <a:r>
              <a:rPr lang="en-AU" sz="2200" dirty="0" smtClean="0"/>
              <a:t>)</a:t>
            </a:r>
          </a:p>
          <a:p>
            <a:r>
              <a:rPr lang="en-AU" sz="2200" dirty="0" smtClean="0"/>
              <a:t>Provides low shrinkage and pH and eH control. Reduced corrosion. Stabilises CSH when Ca</a:t>
            </a:r>
            <a:r>
              <a:rPr lang="en-AU" sz="2200" baseline="30000" dirty="0" smtClean="0"/>
              <a:t>++</a:t>
            </a:r>
            <a:r>
              <a:rPr lang="en-AU" sz="2200" dirty="0" smtClean="0"/>
              <a:t> consumed by the pozzolanic reaction (Encouraged)</a:t>
            </a:r>
          </a:p>
          <a:p>
            <a:r>
              <a:rPr lang="en-AU" sz="2200" dirty="0" smtClean="0"/>
              <a:t>Relinquishes polar bound water for more complete hydration of PC thereby preventing autogenous shrinkage?</a:t>
            </a:r>
          </a:p>
          <a:p>
            <a:r>
              <a:rPr lang="en-US" sz="2400" b="1" dirty="0" smtClean="0"/>
              <a:t>Solves the carbon in fly ash, sulfate, chloride and clay in aggregate problems</a:t>
            </a:r>
            <a:r>
              <a:rPr lang="en-US" sz="2200" dirty="0" smtClean="0"/>
              <a:t>.</a:t>
            </a:r>
            <a:endParaRPr lang="en-AU" sz="2200" dirty="0"/>
          </a:p>
        </p:txBody>
      </p:sp>
      <p:sp>
        <p:nvSpPr>
          <p:cNvPr id="5" name="Slide Number Placeholder 4"/>
          <p:cNvSpPr>
            <a:spLocks noGrp="1"/>
          </p:cNvSpPr>
          <p:nvPr>
            <p:ph type="sldNum" sz="quarter" idx="12"/>
          </p:nvPr>
        </p:nvSpPr>
        <p:spPr/>
        <p:txBody>
          <a:bodyPr/>
          <a:lstStyle/>
          <a:p>
            <a:pPr>
              <a:defRPr/>
            </a:pPr>
            <a:fld id="{C487EC9C-28F4-44BB-9C83-313754E2EF7D}" type="slidenum">
              <a:rPr lang="en-AU" smtClean="0"/>
              <a:pPr>
                <a:defRPr/>
              </a:pPr>
              <a:t>109</a:t>
            </a:fld>
            <a:endParaRPr lang="en-AU" dirty="0"/>
          </a:p>
        </p:txBody>
      </p:sp>
      <p:pic>
        <p:nvPicPr>
          <p:cNvPr id="4"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96615" y="1114674"/>
            <a:ext cx="3619337" cy="4488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7"/>
          <p:cNvSpPr txBox="1">
            <a:spLocks noChangeArrowheads="1"/>
          </p:cNvSpPr>
          <p:nvPr/>
        </p:nvSpPr>
        <p:spPr bwMode="auto">
          <a:xfrm>
            <a:off x="5826736" y="5672770"/>
            <a:ext cx="2678113"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ea typeface="ヒラギノ角ゴ Pro W3"/>
                <a:cs typeface="ヒラギノ角ゴ Pro W3"/>
              </a:defRPr>
            </a:lvl1pPr>
            <a:lvl2pPr marL="742950" indent="-285750" eaLnBrk="0" hangingPunct="0">
              <a:defRPr sz="2400">
                <a:solidFill>
                  <a:schemeClr val="tx1"/>
                </a:solidFill>
                <a:latin typeface="Times New Roman" pitchFamily="18" charset="0"/>
                <a:ea typeface="ヒラギノ角ゴ Pro W3"/>
                <a:cs typeface="ヒラギノ角ゴ Pro W3"/>
              </a:defRPr>
            </a:lvl2pPr>
            <a:lvl3pPr marL="1143000" indent="-228600" eaLnBrk="0" hangingPunct="0">
              <a:defRPr sz="2400">
                <a:solidFill>
                  <a:schemeClr val="tx1"/>
                </a:solidFill>
                <a:latin typeface="Times New Roman" pitchFamily="18" charset="0"/>
                <a:ea typeface="ヒラギノ角ゴ Pro W3"/>
                <a:cs typeface="ヒラギノ角ゴ Pro W3"/>
              </a:defRPr>
            </a:lvl3pPr>
            <a:lvl4pPr marL="1600200" indent="-228600" eaLnBrk="0" hangingPunct="0">
              <a:defRPr sz="2400">
                <a:solidFill>
                  <a:schemeClr val="tx1"/>
                </a:solidFill>
                <a:latin typeface="Times New Roman" pitchFamily="18" charset="0"/>
                <a:ea typeface="ヒラギノ角ゴ Pro W3"/>
                <a:cs typeface="ヒラギノ角ゴ Pro W3"/>
              </a:defRPr>
            </a:lvl4pPr>
            <a:lvl5pPr marL="2057400" indent="-228600" eaLnBrk="0" hangingPunct="0">
              <a:defRPr sz="2400">
                <a:solidFill>
                  <a:schemeClr val="tx1"/>
                </a:solidFill>
                <a:latin typeface="Times New Roman" pitchFamily="18" charset="0"/>
                <a:ea typeface="ヒラギノ角ゴ Pro W3"/>
                <a:cs typeface="ヒラギノ角ゴ Pro W3"/>
              </a:defRPr>
            </a:lvl5pPr>
            <a:lvl6pPr marL="2514600" indent="-228600" eaLnBrk="0" fontAlgn="base" hangingPunct="0">
              <a:spcBef>
                <a:spcPct val="0"/>
              </a:spcBef>
              <a:spcAft>
                <a:spcPct val="0"/>
              </a:spcAft>
              <a:defRPr sz="2400">
                <a:solidFill>
                  <a:schemeClr val="tx1"/>
                </a:solidFill>
                <a:latin typeface="Times New Roman" pitchFamily="18" charset="0"/>
                <a:ea typeface="ヒラギノ角ゴ Pro W3"/>
                <a:cs typeface="ヒラギノ角ゴ Pro W3"/>
              </a:defRPr>
            </a:lvl6pPr>
            <a:lvl7pPr marL="2971800" indent="-228600" eaLnBrk="0" fontAlgn="base" hangingPunct="0">
              <a:spcBef>
                <a:spcPct val="0"/>
              </a:spcBef>
              <a:spcAft>
                <a:spcPct val="0"/>
              </a:spcAft>
              <a:defRPr sz="2400">
                <a:solidFill>
                  <a:schemeClr val="tx1"/>
                </a:solidFill>
                <a:latin typeface="Times New Roman" pitchFamily="18" charset="0"/>
                <a:ea typeface="ヒラギノ角ゴ Pro W3"/>
                <a:cs typeface="ヒラギノ角ゴ Pro W3"/>
              </a:defRPr>
            </a:lvl7pPr>
            <a:lvl8pPr marL="3429000" indent="-228600" eaLnBrk="0" fontAlgn="base" hangingPunct="0">
              <a:spcBef>
                <a:spcPct val="0"/>
              </a:spcBef>
              <a:spcAft>
                <a:spcPct val="0"/>
              </a:spcAft>
              <a:defRPr sz="2400">
                <a:solidFill>
                  <a:schemeClr val="tx1"/>
                </a:solidFill>
                <a:latin typeface="Times New Roman" pitchFamily="18" charset="0"/>
                <a:ea typeface="ヒラギノ角ゴ Pro W3"/>
                <a:cs typeface="ヒラギノ角ゴ Pro W3"/>
              </a:defRPr>
            </a:lvl8pPr>
            <a:lvl9pPr marL="3886200" indent="-228600" eaLnBrk="0" fontAlgn="base" hangingPunct="0">
              <a:spcBef>
                <a:spcPct val="0"/>
              </a:spcBef>
              <a:spcAft>
                <a:spcPct val="0"/>
              </a:spcAft>
              <a:defRPr sz="2400">
                <a:solidFill>
                  <a:schemeClr val="tx1"/>
                </a:solidFill>
                <a:latin typeface="Times New Roman" pitchFamily="18" charset="0"/>
                <a:ea typeface="ヒラギノ角ゴ Pro W3"/>
                <a:cs typeface="ヒラギノ角ゴ Pro W3"/>
              </a:defRPr>
            </a:lvl9pPr>
          </a:lstStyle>
          <a:p>
            <a:pPr eaLnBrk="1" hangingPunct="1"/>
            <a:r>
              <a:rPr lang="en-AU" sz="1400" dirty="0">
                <a:latin typeface="Calibri" pitchFamily="34" charset="0"/>
              </a:rPr>
              <a:t>Pourbaix diagram steel reinforcing</a:t>
            </a:r>
          </a:p>
        </p:txBody>
      </p:sp>
      <p:cxnSp>
        <p:nvCxnSpPr>
          <p:cNvPr id="13" name="Straight Arrow Connector 12"/>
          <p:cNvCxnSpPr/>
          <p:nvPr/>
        </p:nvCxnSpPr>
        <p:spPr>
          <a:xfrm>
            <a:off x="8161876" y="3776133"/>
            <a:ext cx="0" cy="2286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7364507" y="3553009"/>
            <a:ext cx="931333" cy="461665"/>
          </a:xfrm>
          <a:prstGeom prst="rect">
            <a:avLst/>
          </a:prstGeom>
          <a:noFill/>
        </p:spPr>
        <p:txBody>
          <a:bodyPr wrap="square" rtlCol="0">
            <a:spAutoFit/>
          </a:bodyPr>
          <a:lstStyle/>
          <a:p>
            <a:r>
              <a:rPr lang="en-AU" sz="1200" dirty="0" smtClean="0"/>
              <a:t>Equilibrium</a:t>
            </a:r>
            <a:br>
              <a:rPr lang="en-AU" sz="1200" dirty="0" smtClean="0"/>
            </a:br>
            <a:r>
              <a:rPr lang="en-AU" sz="1200" dirty="0" smtClean="0"/>
              <a:t>pH Brucite</a:t>
            </a:r>
            <a:endParaRPr lang="en-AU" sz="1200" dirty="0"/>
          </a:p>
        </p:txBody>
      </p:sp>
      <p:sp>
        <p:nvSpPr>
          <p:cNvPr id="10" name="Footer Placeholder 9"/>
          <p:cNvSpPr>
            <a:spLocks noGrp="1"/>
          </p:cNvSpPr>
          <p:nvPr>
            <p:ph type="ftr" sz="quarter" idx="11"/>
          </p:nvPr>
        </p:nvSpPr>
        <p:spPr/>
        <p:txBody>
          <a:bodyPr/>
          <a:lstStyle/>
          <a:p>
            <a:pPr>
              <a:defRPr/>
            </a:pPr>
            <a:r>
              <a:rPr lang="en-US" dirty="0" smtClean="0"/>
              <a:t>www.tececo.com  www.gaiaengineering.com</a:t>
            </a:r>
            <a:endParaRPr lang="en-AU" dirty="0"/>
          </a:p>
        </p:txBody>
      </p:sp>
    </p:spTree>
    <p:extLst>
      <p:ext uri="{BB962C8B-B14F-4D97-AF65-F5344CB8AC3E}">
        <p14:creationId xmlns:p14="http://schemas.microsoft.com/office/powerpoint/2010/main" val="470447630"/>
      </p:ext>
    </p:extLst>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defRPr/>
            </a:pPr>
            <a:r>
              <a:rPr lang="en-US" dirty="0" smtClean="0"/>
              <a:t>www.tececo.com  www.gaiaengineering.com</a:t>
            </a:r>
            <a:endParaRPr lang="en-AU" dirty="0"/>
          </a:p>
        </p:txBody>
      </p:sp>
      <p:sp>
        <p:nvSpPr>
          <p:cNvPr id="4" name="Slide Number Placeholder 3"/>
          <p:cNvSpPr>
            <a:spLocks noGrp="1"/>
          </p:cNvSpPr>
          <p:nvPr>
            <p:ph type="sldNum" sz="quarter" idx="12"/>
          </p:nvPr>
        </p:nvSpPr>
        <p:spPr/>
        <p:txBody>
          <a:bodyPr/>
          <a:lstStyle/>
          <a:p>
            <a:pPr>
              <a:defRPr/>
            </a:pPr>
            <a:fld id="{C487EC9C-28F4-44BB-9C83-313754E2EF7D}" type="slidenum">
              <a:rPr lang="en-AU" smtClean="0"/>
              <a:pPr>
                <a:defRPr/>
              </a:pPr>
              <a:t>110</a:t>
            </a:fld>
            <a:endParaRPr lang="en-AU" dirty="0"/>
          </a:p>
        </p:txBody>
      </p:sp>
      <p:sp>
        <p:nvSpPr>
          <p:cNvPr id="5" name="Title 4"/>
          <p:cNvSpPr>
            <a:spLocks noGrp="1"/>
          </p:cNvSpPr>
          <p:nvPr>
            <p:ph type="title"/>
          </p:nvPr>
        </p:nvSpPr>
        <p:spPr/>
        <p:txBody>
          <a:bodyPr/>
          <a:lstStyle/>
          <a:p>
            <a:r>
              <a:rPr lang="en-AU" dirty="0" smtClean="0"/>
              <a:t>Immobilisation as Well as Encapsulation</a:t>
            </a:r>
            <a:endParaRPr lang="en-AU" dirty="0"/>
          </a:p>
        </p:txBody>
      </p:sp>
      <p:pic>
        <p:nvPicPr>
          <p:cNvPr id="9218" name="Picture 2" descr="C:\Webpages\TecEco\images\graphics\tececo cements\pHTecEcoTecandEnviro-Cements.gif"/>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312738" y="1032781"/>
            <a:ext cx="8613775" cy="5419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8067806"/>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049" y="-1"/>
            <a:ext cx="8707008" cy="1175657"/>
          </a:xfrm>
        </p:spPr>
        <p:txBody>
          <a:bodyPr/>
          <a:lstStyle/>
          <a:p>
            <a:r>
              <a:rPr lang="en-US" dirty="0" smtClean="0"/>
              <a:t>Dry Stage Properties of</a:t>
            </a:r>
            <a:br>
              <a:rPr lang="en-US" dirty="0" smtClean="0"/>
            </a:br>
            <a:r>
              <a:rPr lang="en-US" dirty="0" smtClean="0"/>
              <a:t>Tec-Cement Concretes</a:t>
            </a:r>
            <a:endParaRPr lang="en-AU" dirty="0"/>
          </a:p>
        </p:txBody>
      </p:sp>
      <p:sp>
        <p:nvSpPr>
          <p:cNvPr id="3" name="Content Placeholder 2"/>
          <p:cNvSpPr>
            <a:spLocks noGrp="1"/>
          </p:cNvSpPr>
          <p:nvPr>
            <p:ph idx="1"/>
          </p:nvPr>
        </p:nvSpPr>
        <p:spPr>
          <a:xfrm>
            <a:off x="368018" y="1196732"/>
            <a:ext cx="8613135" cy="5556039"/>
          </a:xfrm>
        </p:spPr>
        <p:txBody>
          <a:bodyPr/>
          <a:lstStyle/>
          <a:p>
            <a:r>
              <a:rPr lang="en-US" sz="2000" dirty="0" smtClean="0"/>
              <a:t>Significantly increased tensile strength</a:t>
            </a:r>
          </a:p>
          <a:p>
            <a:r>
              <a:rPr lang="en-US" sz="2000" dirty="0" smtClean="0"/>
              <a:t>Increased compressive strength (especially early strength) particularly with high replacement mixes containing significant amounts of GBFS compacting factor</a:t>
            </a:r>
          </a:p>
          <a:p>
            <a:r>
              <a:rPr lang="en-US" sz="2000" dirty="0" smtClean="0"/>
              <a:t>Reduced shrinkage and cracking</a:t>
            </a:r>
          </a:p>
          <a:p>
            <a:r>
              <a:rPr lang="en-US" sz="2000" dirty="0" smtClean="0"/>
              <a:t>Improved durability</a:t>
            </a:r>
          </a:p>
          <a:p>
            <a:r>
              <a:rPr lang="en-US" sz="2000" dirty="0" smtClean="0"/>
              <a:t>Higher tensile strain capacity?</a:t>
            </a:r>
          </a:p>
          <a:p>
            <a:r>
              <a:rPr lang="en-US" sz="2000" dirty="0" smtClean="0"/>
              <a:t>Greater creep</a:t>
            </a:r>
          </a:p>
          <a:p>
            <a:r>
              <a:rPr lang="en-US" sz="2000" dirty="0" smtClean="0"/>
              <a:t>Less permeable?</a:t>
            </a:r>
          </a:p>
          <a:p>
            <a:r>
              <a:rPr lang="en-US" sz="2000" dirty="0" smtClean="0"/>
              <a:t>Lighter albedo</a:t>
            </a:r>
          </a:p>
          <a:p>
            <a:r>
              <a:rPr lang="en-US" sz="2000" dirty="0" smtClean="0"/>
              <a:t>Solves autogenous shrinkage problems</a:t>
            </a:r>
          </a:p>
          <a:p>
            <a:r>
              <a:rPr lang="en-US" sz="2000" dirty="0" smtClean="0"/>
              <a:t>May solve other delayed reaction problems</a:t>
            </a:r>
            <a:endParaRPr lang="en-AU" sz="2000" dirty="0"/>
          </a:p>
        </p:txBody>
      </p:sp>
      <p:sp>
        <p:nvSpPr>
          <p:cNvPr id="5" name="Slide Number Placeholder 4"/>
          <p:cNvSpPr>
            <a:spLocks noGrp="1"/>
          </p:cNvSpPr>
          <p:nvPr>
            <p:ph type="sldNum" sz="quarter" idx="12"/>
          </p:nvPr>
        </p:nvSpPr>
        <p:spPr/>
        <p:txBody>
          <a:bodyPr/>
          <a:lstStyle/>
          <a:p>
            <a:pPr>
              <a:defRPr/>
            </a:pPr>
            <a:fld id="{C487EC9C-28F4-44BB-9C83-313754E2EF7D}" type="slidenum">
              <a:rPr lang="en-AU" smtClean="0"/>
              <a:pPr>
                <a:defRPr/>
              </a:pPr>
              <a:t>111</a:t>
            </a:fld>
            <a:endParaRPr lang="en-AU" dirty="0"/>
          </a:p>
        </p:txBody>
      </p:sp>
      <p:sp>
        <p:nvSpPr>
          <p:cNvPr id="4" name="TextBox 3"/>
          <p:cNvSpPr txBox="1"/>
          <p:nvPr/>
        </p:nvSpPr>
        <p:spPr>
          <a:xfrm>
            <a:off x="368018" y="5544941"/>
            <a:ext cx="6687538" cy="923330"/>
          </a:xfrm>
          <a:prstGeom prst="rect">
            <a:avLst/>
          </a:prstGeom>
          <a:solidFill>
            <a:schemeClr val="bg2">
              <a:lumMod val="75000"/>
            </a:schemeClr>
          </a:solidFill>
          <a:ln>
            <a:solidFill>
              <a:schemeClr val="tx1"/>
            </a:solidFill>
          </a:ln>
        </p:spPr>
        <p:txBody>
          <a:bodyPr wrap="square" rtlCol="0">
            <a:spAutoFit/>
          </a:bodyPr>
          <a:lstStyle/>
          <a:p>
            <a:pPr lvl="0"/>
            <a:r>
              <a:rPr lang="en-AU" baseline="30000" dirty="0" smtClean="0"/>
              <a:t>26</a:t>
            </a:r>
            <a:r>
              <a:rPr lang="en-AU" dirty="0" smtClean="0"/>
              <a:t>Recommended Reading: Du </a:t>
            </a:r>
            <a:r>
              <a:rPr lang="en-AU" dirty="0"/>
              <a:t>C. A Review of Magnesium Oxide in Concrete - A serendipitous discovery leads to new concrete for dam construction. Concrete International. 2005;(December 2005):45 - 50</a:t>
            </a:r>
            <a:r>
              <a:rPr lang="en-AU" dirty="0" smtClean="0"/>
              <a:t>.</a:t>
            </a:r>
            <a:endParaRPr lang="en-AU" dirty="0"/>
          </a:p>
        </p:txBody>
      </p:sp>
      <p:sp>
        <p:nvSpPr>
          <p:cNvPr id="9" name="Footer Placeholder 8"/>
          <p:cNvSpPr>
            <a:spLocks noGrp="1"/>
          </p:cNvSpPr>
          <p:nvPr>
            <p:ph type="ftr" sz="quarter" idx="11"/>
          </p:nvPr>
        </p:nvSpPr>
        <p:spPr/>
        <p:txBody>
          <a:bodyPr/>
          <a:lstStyle/>
          <a:p>
            <a:pPr>
              <a:defRPr/>
            </a:pPr>
            <a:r>
              <a:rPr lang="en-US" dirty="0" smtClean="0"/>
              <a:t>www.tececo.com  www.gaiaengineering.com</a:t>
            </a:r>
            <a:endParaRPr lang="en-AU" dirty="0"/>
          </a:p>
        </p:txBody>
      </p:sp>
    </p:spTree>
    <p:extLst>
      <p:ext uri="{BB962C8B-B14F-4D97-AF65-F5344CB8AC3E}">
        <p14:creationId xmlns:p14="http://schemas.microsoft.com/office/powerpoint/2010/main" val="1018409625"/>
      </p:ext>
    </p:extLst>
  </p:cSld>
  <p:clrMapOvr>
    <a:masterClrMapping/>
  </p:clrMapOvr>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3"/>
          <p:cNvSpPr>
            <a:spLocks noGrp="1" noChangeArrowheads="1"/>
          </p:cNvSpPr>
          <p:nvPr>
            <p:ph type="ctrTitle"/>
          </p:nvPr>
        </p:nvSpPr>
        <p:spPr>
          <a:xfrm>
            <a:off x="685800" y="107576"/>
            <a:ext cx="7785100" cy="1250577"/>
          </a:xfrm>
        </p:spPr>
        <p:txBody>
          <a:bodyPr/>
          <a:lstStyle/>
          <a:p>
            <a:r>
              <a:rPr lang="en-US" dirty="0" smtClean="0"/>
              <a:t>TecEco Tec-Cements – Eliminating Problems in Concrete</a:t>
            </a:r>
          </a:p>
        </p:txBody>
      </p:sp>
      <p:sp>
        <p:nvSpPr>
          <p:cNvPr id="2051" name="Rectangle 14"/>
          <p:cNvSpPr>
            <a:spLocks noChangeArrowheads="1"/>
          </p:cNvSpPr>
          <p:nvPr/>
        </p:nvSpPr>
        <p:spPr bwMode="auto">
          <a:xfrm>
            <a:off x="5140325" y="1502988"/>
            <a:ext cx="3309938" cy="3370262"/>
          </a:xfrm>
          <a:prstGeom prst="rect">
            <a:avLst/>
          </a:prstGeom>
          <a:gradFill rotWithShape="0">
            <a:gsLst>
              <a:gs pos="0">
                <a:srgbClr val="FFFF99"/>
              </a:gs>
              <a:gs pos="100000">
                <a:srgbClr val="00FF00"/>
              </a:gs>
            </a:gsLst>
            <a:lin ang="0" scaled="1"/>
          </a:gradFill>
          <a:ln w="38100" cmpd="dbl">
            <a:solidFill>
              <a:schemeClr val="tx1"/>
            </a:solidFill>
            <a:miter lim="800000"/>
            <a:headEnd/>
            <a:tailEnd/>
          </a:ln>
          <a:effectLst>
            <a:outerShdw dist="107763" dir="2700000" algn="ctr" rotWithShape="0">
              <a:schemeClr val="tx1"/>
            </a:outerShdw>
          </a:effectLst>
        </p:spPr>
        <p:txBody>
          <a:bodyPr lIns="90400" tIns="44410" rIns="90400" bIns="44410" anchor="ctr"/>
          <a:lstStyle/>
          <a:p>
            <a:pPr algn="ctr">
              <a:spcBef>
                <a:spcPct val="0"/>
              </a:spcBef>
              <a:buFontTx/>
              <a:buChar char="•"/>
            </a:pPr>
            <a:r>
              <a:rPr lang="en-AU" sz="3200" b="0" dirty="0">
                <a:solidFill>
                  <a:schemeClr val="tx2"/>
                </a:solidFill>
                <a:latin typeface="Times New Roman" pitchFamily="18" charset="0"/>
              </a:rPr>
              <a:t>There are two fundamental factors affecting durability: transport and reactivity of reactants</a:t>
            </a:r>
          </a:p>
        </p:txBody>
      </p:sp>
      <p:pic>
        <p:nvPicPr>
          <p:cNvPr id="2053" name="Picture 32" descr="ConcreteCrac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2143" y="1507750"/>
            <a:ext cx="4002087" cy="337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4" name="Text Box 33"/>
          <p:cNvSpPr txBox="1">
            <a:spLocks noChangeArrowheads="1"/>
          </p:cNvSpPr>
          <p:nvPr/>
        </p:nvSpPr>
        <p:spPr bwMode="auto">
          <a:xfrm>
            <a:off x="642143" y="1589506"/>
            <a:ext cx="3914775" cy="3197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3400" dirty="0">
                <a:latin typeface="Arial Rounded MT Bold" pitchFamily="34" charset="0"/>
              </a:rPr>
              <a:t>Bad work is costly, looks lousy and usually compromises long term durability.</a:t>
            </a:r>
          </a:p>
        </p:txBody>
      </p:sp>
      <p:sp>
        <p:nvSpPr>
          <p:cNvPr id="2" name="Rectangle 1"/>
          <p:cNvSpPr/>
          <p:nvPr/>
        </p:nvSpPr>
        <p:spPr>
          <a:xfrm>
            <a:off x="782038" y="5214355"/>
            <a:ext cx="7680116" cy="923330"/>
          </a:xfrm>
          <a:prstGeom prst="rect">
            <a:avLst/>
          </a:prstGeom>
          <a:noFill/>
        </p:spPr>
        <p:txBody>
          <a:bodyPr wrap="none" lIns="91440" tIns="45720" rIns="91440" bIns="45720">
            <a:spAutoFit/>
          </a:bodyPr>
          <a:lstStyle/>
          <a:p>
            <a:pPr algn="ctr"/>
            <a:r>
              <a:rPr lang="en-AU" b="1" kern="10"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rial Black"/>
              </a:rPr>
              <a:t>With TecEco Technology Much More Durable Concretes </a:t>
            </a:r>
            <a:r>
              <a:rPr lang="en-AU" b="1" kern="10"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rial Black"/>
              </a:rPr>
              <a:t>are</a:t>
            </a:r>
            <a:br>
              <a:rPr lang="en-AU" b="1" kern="10"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rial Black"/>
              </a:rPr>
            </a:br>
            <a:r>
              <a:rPr lang="en-AU" b="1" kern="10"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rial Black"/>
              </a:rPr>
              <a:t>Possible. Shrinkage</a:t>
            </a:r>
            <a:r>
              <a:rPr lang="en-AU" b="1" kern="10"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rial Black"/>
              </a:rPr>
              <a:t>, Delayed Reactions and </a:t>
            </a:r>
            <a:r>
              <a:rPr lang="en-AU" b="1" kern="10"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rial Black"/>
              </a:rPr>
              <a:t>Corrosion</a:t>
            </a:r>
            <a:br>
              <a:rPr lang="en-AU" b="1" kern="10"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rial Black"/>
              </a:rPr>
            </a:br>
            <a:r>
              <a:rPr lang="en-AU" b="1" kern="10"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rial Black"/>
              </a:rPr>
              <a:t>can </a:t>
            </a:r>
            <a:r>
              <a:rPr lang="en-AU" b="1" kern="10"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rial Black"/>
              </a:rPr>
              <a:t>be Substantially </a:t>
            </a:r>
            <a:r>
              <a:rPr lang="en-AU" b="1" kern="10"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rial Black"/>
              </a:rPr>
              <a:t>Eliminated</a:t>
            </a:r>
            <a:endParaRPr lang="en-AU"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Tree>
    <p:extLst>
      <p:ext uri="{BB962C8B-B14F-4D97-AF65-F5344CB8AC3E}">
        <p14:creationId xmlns:p14="http://schemas.microsoft.com/office/powerpoint/2010/main" val="150296914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idx="1"/>
          </p:nvPr>
        </p:nvSpPr>
        <p:spPr>
          <a:xfrm>
            <a:off x="311563" y="4784352"/>
            <a:ext cx="8613135" cy="1424108"/>
          </a:xfrm>
        </p:spPr>
        <p:txBody>
          <a:bodyPr/>
          <a:lstStyle/>
          <a:p>
            <a:r>
              <a:rPr lang="en-AU" sz="2400" dirty="0" smtClean="0"/>
              <a:t>TecEco technology can reduce if not solve problems of cracking:</a:t>
            </a:r>
          </a:p>
          <a:p>
            <a:pPr lvl="1"/>
            <a:r>
              <a:rPr lang="en-AU" sz="1800" dirty="0" smtClean="0">
                <a:solidFill>
                  <a:srgbClr val="996633"/>
                </a:solidFill>
              </a:rPr>
              <a:t>Related to </a:t>
            </a:r>
            <a:r>
              <a:rPr lang="en-AU" sz="2000" dirty="0" smtClean="0">
                <a:solidFill>
                  <a:srgbClr val="996633"/>
                </a:solidFill>
              </a:rPr>
              <a:t>(shrinkage) </a:t>
            </a:r>
            <a:r>
              <a:rPr lang="en-AU" sz="1800" dirty="0" smtClean="0">
                <a:solidFill>
                  <a:srgbClr val="996633"/>
                </a:solidFill>
              </a:rPr>
              <a:t>through open system loss of water.</a:t>
            </a:r>
          </a:p>
          <a:p>
            <a:pPr lvl="1"/>
            <a:r>
              <a:rPr lang="en-AU" sz="1800" dirty="0" smtClean="0">
                <a:solidFill>
                  <a:srgbClr val="CC0099"/>
                </a:solidFill>
              </a:rPr>
              <a:t>As a result of volume change caused by delayed reactions</a:t>
            </a:r>
          </a:p>
          <a:p>
            <a:pPr lvl="1"/>
            <a:r>
              <a:rPr lang="en-AU" sz="1800" dirty="0" smtClean="0">
                <a:solidFill>
                  <a:srgbClr val="FF0000"/>
                </a:solidFill>
              </a:rPr>
              <a:t>As a result of corrosion.</a:t>
            </a:r>
          </a:p>
          <a:p>
            <a:pPr lvl="1"/>
            <a:r>
              <a:rPr lang="en-AU" sz="1800" dirty="0" smtClean="0">
                <a:solidFill>
                  <a:srgbClr val="0000FF"/>
                </a:solidFill>
              </a:rPr>
              <a:t>Related to autogenous shrinkage</a:t>
            </a:r>
            <a:endParaRPr lang="en-US" sz="1600" dirty="0" smtClean="0">
              <a:solidFill>
                <a:srgbClr val="FF0000"/>
              </a:solidFill>
            </a:endParaRPr>
          </a:p>
        </p:txBody>
      </p:sp>
      <p:sp>
        <p:nvSpPr>
          <p:cNvPr id="2" name="Footer Placeholder 1"/>
          <p:cNvSpPr>
            <a:spLocks noGrp="1"/>
          </p:cNvSpPr>
          <p:nvPr>
            <p:ph type="ftr" sz="quarter" idx="11"/>
          </p:nvPr>
        </p:nvSpPr>
        <p:spPr/>
        <p:txBody>
          <a:bodyPr/>
          <a:lstStyle/>
          <a:p>
            <a:pPr>
              <a:defRPr/>
            </a:pPr>
            <a:r>
              <a:rPr lang="en-AU" dirty="0" smtClean="0"/>
              <a:t>www.tececo.com  www.gaiaengineering.com</a:t>
            </a:r>
            <a:endParaRPr lang="en-AU" dirty="0"/>
          </a:p>
        </p:txBody>
      </p:sp>
      <p:sp>
        <p:nvSpPr>
          <p:cNvPr id="3" name="Slide Number Placeholder 2"/>
          <p:cNvSpPr>
            <a:spLocks noGrp="1"/>
          </p:cNvSpPr>
          <p:nvPr>
            <p:ph type="sldNum" sz="quarter" idx="12"/>
          </p:nvPr>
        </p:nvSpPr>
        <p:spPr/>
        <p:txBody>
          <a:bodyPr/>
          <a:lstStyle/>
          <a:p>
            <a:pPr>
              <a:defRPr/>
            </a:pPr>
            <a:fld id="{C487EC9C-28F4-44BB-9C83-313754E2EF7D}" type="slidenum">
              <a:rPr lang="en-AU" smtClean="0"/>
              <a:pPr>
                <a:defRPr/>
              </a:pPr>
              <a:t>113</a:t>
            </a:fld>
            <a:endParaRPr lang="en-AU" dirty="0"/>
          </a:p>
        </p:txBody>
      </p:sp>
      <p:sp>
        <p:nvSpPr>
          <p:cNvPr id="11266" name="Rectangle 2"/>
          <p:cNvSpPr>
            <a:spLocks noGrp="1" noChangeArrowheads="1"/>
          </p:cNvSpPr>
          <p:nvPr>
            <p:ph type="title"/>
          </p:nvPr>
        </p:nvSpPr>
        <p:spPr/>
        <p:txBody>
          <a:bodyPr/>
          <a:lstStyle/>
          <a:p>
            <a:r>
              <a:rPr lang="en-US" dirty="0" smtClean="0"/>
              <a:t>A Crack Collage</a:t>
            </a:r>
          </a:p>
        </p:txBody>
      </p:sp>
      <p:grpSp>
        <p:nvGrpSpPr>
          <p:cNvPr id="8" name="Group 7"/>
          <p:cNvGrpSpPr/>
          <p:nvPr/>
        </p:nvGrpSpPr>
        <p:grpSpPr>
          <a:xfrm>
            <a:off x="415925" y="786279"/>
            <a:ext cx="8162925" cy="4013419"/>
            <a:chOff x="415925" y="1256924"/>
            <a:chExt cx="8162925" cy="4013419"/>
          </a:xfrm>
        </p:grpSpPr>
        <p:pic>
          <p:nvPicPr>
            <p:cNvPr id="11268" name="Picture 7" descr="PCACorrosionCrack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6725" y="4093787"/>
              <a:ext cx="2076450" cy="1106487"/>
            </a:xfrm>
            <a:prstGeom prst="rect">
              <a:avLst/>
            </a:prstGeom>
            <a:noFill/>
            <a:ln w="38100">
              <a:solidFill>
                <a:srgbClr val="FF0000"/>
              </a:solidFill>
              <a:miter lim="800000"/>
              <a:headEnd/>
              <a:tailEnd/>
            </a:ln>
            <a:extLst>
              <a:ext uri="{909E8E84-426E-40DD-AFC4-6F175D3DCCD1}">
                <a14:hiddenFill xmlns:a14="http://schemas.microsoft.com/office/drawing/2010/main">
                  <a:solidFill>
                    <a:srgbClr val="FFFFFF"/>
                  </a:solidFill>
                </a14:hiddenFill>
              </a:ext>
            </a:extLst>
          </p:spPr>
        </p:pic>
        <p:pic>
          <p:nvPicPr>
            <p:cNvPr id="11269" name="Picture 9" descr="PCADCrack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5925" y="2730124"/>
              <a:ext cx="2381250" cy="154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0" name="Picture 10" descr="PCADryingShinakg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50025" y="1279149"/>
              <a:ext cx="1828800" cy="1463675"/>
            </a:xfrm>
            <a:prstGeom prst="rect">
              <a:avLst/>
            </a:prstGeom>
            <a:noFill/>
            <a:ln w="38100">
              <a:solidFill>
                <a:srgbClr val="996633"/>
              </a:solidFill>
              <a:miter lim="800000"/>
              <a:headEnd/>
              <a:tailEnd/>
            </a:ln>
            <a:extLst>
              <a:ext uri="{909E8E84-426E-40DD-AFC4-6F175D3DCCD1}">
                <a14:hiddenFill xmlns:a14="http://schemas.microsoft.com/office/drawing/2010/main">
                  <a:solidFill>
                    <a:srgbClr val="FFFFFF"/>
                  </a:solidFill>
                </a14:hiddenFill>
              </a:ext>
            </a:extLst>
          </p:spPr>
        </p:pic>
        <p:pic>
          <p:nvPicPr>
            <p:cNvPr id="11271" name="Picture 13" descr="PCASupportFailureCracks"/>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35275" y="2774574"/>
              <a:ext cx="2333625" cy="159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2" name="Picture 14" descr="PCAThermalCracks"/>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31800" y="1256924"/>
              <a:ext cx="2381250" cy="144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3" name="Picture 11" descr="PCAPlasticShrinkag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679950" y="3463549"/>
              <a:ext cx="1739900" cy="1073150"/>
            </a:xfrm>
            <a:prstGeom prst="rect">
              <a:avLst/>
            </a:prstGeom>
            <a:noFill/>
            <a:ln w="38100">
              <a:solidFill>
                <a:srgbClr val="996633"/>
              </a:solidFill>
              <a:miter lim="800000"/>
              <a:headEnd/>
              <a:tailEnd/>
            </a:ln>
            <a:extLst>
              <a:ext uri="{909E8E84-426E-40DD-AFC4-6F175D3DCCD1}">
                <a14:hiddenFill xmlns:a14="http://schemas.microsoft.com/office/drawing/2010/main">
                  <a:solidFill>
                    <a:srgbClr val="FFFFFF"/>
                  </a:solidFill>
                </a14:hiddenFill>
              </a:ext>
            </a:extLst>
          </p:spPr>
        </p:pic>
        <p:sp>
          <p:nvSpPr>
            <p:cNvPr id="11274" name="Text Box 16"/>
            <p:cNvSpPr txBox="1">
              <a:spLocks noChangeArrowheads="1"/>
            </p:cNvSpPr>
            <p:nvPr/>
          </p:nvSpPr>
          <p:spPr bwMode="auto">
            <a:xfrm>
              <a:off x="415925" y="1861762"/>
              <a:ext cx="10223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1800" dirty="0"/>
                <a:t>Thermal</a:t>
              </a:r>
            </a:p>
          </p:txBody>
        </p:sp>
        <p:sp>
          <p:nvSpPr>
            <p:cNvPr id="11275" name="Text Box 19"/>
            <p:cNvSpPr txBox="1">
              <a:spLocks noChangeArrowheads="1"/>
            </p:cNvSpPr>
            <p:nvPr/>
          </p:nvSpPr>
          <p:spPr bwMode="auto">
            <a:xfrm>
              <a:off x="4645025" y="3522287"/>
              <a:ext cx="12128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1800" dirty="0"/>
                <a:t>Plastic</a:t>
              </a:r>
              <a:br>
                <a:rPr lang="en-US" sz="1800" dirty="0"/>
              </a:br>
              <a:r>
                <a:rPr lang="en-US" sz="1800" dirty="0"/>
                <a:t>Shrinkage</a:t>
              </a:r>
            </a:p>
          </p:txBody>
        </p:sp>
        <p:sp>
          <p:nvSpPr>
            <p:cNvPr id="11276" name="Text Box 20"/>
            <p:cNvSpPr txBox="1">
              <a:spLocks noChangeArrowheads="1"/>
            </p:cNvSpPr>
            <p:nvPr/>
          </p:nvSpPr>
          <p:spPr bwMode="auto">
            <a:xfrm>
              <a:off x="6594475" y="1417262"/>
              <a:ext cx="1212850" cy="1054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1800" dirty="0"/>
                <a:t>Drying</a:t>
              </a:r>
              <a:br>
                <a:rPr lang="en-US" sz="1800" dirty="0"/>
              </a:br>
              <a:r>
                <a:rPr lang="en-US" sz="1800" dirty="0"/>
                <a:t>Shrinkage</a:t>
              </a:r>
            </a:p>
            <a:p>
              <a:endParaRPr lang="en-US" sz="1800" dirty="0"/>
            </a:p>
          </p:txBody>
        </p:sp>
        <p:sp>
          <p:nvSpPr>
            <p:cNvPr id="11277" name="Text Box 21"/>
            <p:cNvSpPr txBox="1">
              <a:spLocks noChangeArrowheads="1"/>
            </p:cNvSpPr>
            <p:nvPr/>
          </p:nvSpPr>
          <p:spPr bwMode="auto">
            <a:xfrm>
              <a:off x="479425" y="4373187"/>
              <a:ext cx="20256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1800" dirty="0"/>
                <a:t>Corrosion Related</a:t>
              </a:r>
            </a:p>
          </p:txBody>
        </p:sp>
        <p:sp>
          <p:nvSpPr>
            <p:cNvPr id="11278" name="Text Box 22"/>
            <p:cNvSpPr txBox="1">
              <a:spLocks noChangeArrowheads="1"/>
            </p:cNvSpPr>
            <p:nvPr/>
          </p:nvSpPr>
          <p:spPr bwMode="auto">
            <a:xfrm>
              <a:off x="463550" y="2890462"/>
              <a:ext cx="15303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1800" dirty="0"/>
                <a:t>Freeze Thaw D Cracks</a:t>
              </a:r>
            </a:p>
          </p:txBody>
        </p:sp>
        <p:sp>
          <p:nvSpPr>
            <p:cNvPr id="11279" name="Text Box 23"/>
            <p:cNvSpPr txBox="1">
              <a:spLocks noChangeArrowheads="1"/>
            </p:cNvSpPr>
            <p:nvPr/>
          </p:nvSpPr>
          <p:spPr bwMode="auto">
            <a:xfrm>
              <a:off x="2930525" y="3115887"/>
              <a:ext cx="11620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1800" dirty="0"/>
                <a:t>Structural</a:t>
              </a:r>
            </a:p>
          </p:txBody>
        </p:sp>
        <p:pic>
          <p:nvPicPr>
            <p:cNvPr id="11280" name="Picture 24" descr="USDeptAgSettlementCrack"/>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137275" y="2796799"/>
              <a:ext cx="2076450" cy="1085850"/>
            </a:xfrm>
            <a:prstGeom prst="rect">
              <a:avLst/>
            </a:prstGeom>
            <a:noFill/>
            <a:ln w="38100">
              <a:solidFill>
                <a:srgbClr val="996633"/>
              </a:solidFill>
              <a:miter lim="800000"/>
              <a:headEnd/>
              <a:tailEnd/>
            </a:ln>
            <a:extLst>
              <a:ext uri="{909E8E84-426E-40DD-AFC4-6F175D3DCCD1}">
                <a14:hiddenFill xmlns:a14="http://schemas.microsoft.com/office/drawing/2010/main">
                  <a:solidFill>
                    <a:srgbClr val="FFFFFF"/>
                  </a:solidFill>
                </a14:hiddenFill>
              </a:ext>
            </a:extLst>
          </p:spPr>
        </p:pic>
        <p:sp>
          <p:nvSpPr>
            <p:cNvPr id="11281" name="Text Box 25"/>
            <p:cNvSpPr txBox="1">
              <a:spLocks noChangeArrowheads="1"/>
            </p:cNvSpPr>
            <p:nvPr/>
          </p:nvSpPr>
          <p:spPr bwMode="auto">
            <a:xfrm>
              <a:off x="6137275" y="2804737"/>
              <a:ext cx="134937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1800" dirty="0"/>
                <a:t>Settlement Shrinkage</a:t>
              </a:r>
            </a:p>
          </p:txBody>
        </p:sp>
        <p:sp>
          <p:nvSpPr>
            <p:cNvPr id="11282" name="Text Box 26"/>
            <p:cNvSpPr txBox="1">
              <a:spLocks noChangeArrowheads="1"/>
            </p:cNvSpPr>
            <p:nvPr/>
          </p:nvSpPr>
          <p:spPr bwMode="auto">
            <a:xfrm>
              <a:off x="6689725" y="4008062"/>
              <a:ext cx="18891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1200" dirty="0"/>
                <a:t>Photos from PCA and US Dept. Ag Websites</a:t>
              </a:r>
            </a:p>
          </p:txBody>
        </p:sp>
        <p:sp>
          <p:nvSpPr>
            <p:cNvPr id="11283" name="Text Box 27" descr="White marble"/>
            <p:cNvSpPr txBox="1">
              <a:spLocks noChangeArrowheads="1"/>
            </p:cNvSpPr>
            <p:nvPr/>
          </p:nvSpPr>
          <p:spPr bwMode="auto">
            <a:xfrm>
              <a:off x="2574925" y="4624012"/>
              <a:ext cx="5865708" cy="646331"/>
            </a:xfrm>
            <a:prstGeom prst="rect">
              <a:avLst/>
            </a:prstGeom>
            <a:blipFill dpi="0" rotWithShape="0">
              <a:blip r:embed="rId10"/>
              <a:srcRect/>
              <a:tile tx="0" ty="0" sx="100000" sy="100000" flip="none" algn="tl"/>
            </a:blipFill>
            <a:ln w="38100" algn="ctr">
              <a:solidFill>
                <a:srgbClr val="00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1800" dirty="0"/>
                <a:t>Autogenous or self-desiccation shrinkage</a:t>
              </a:r>
              <a:br>
                <a:rPr lang="en-US" sz="1800" dirty="0"/>
              </a:br>
              <a:r>
                <a:rPr lang="en-US" sz="1800" dirty="0"/>
                <a:t>(usually related to stoichiometric or chemical shrinkage)</a:t>
              </a:r>
            </a:p>
          </p:txBody>
        </p:sp>
        <p:pic>
          <p:nvPicPr>
            <p:cNvPr id="11284" name="Picture 6" descr="PCAAARShrinakge"/>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857500" y="1301374"/>
              <a:ext cx="2286000" cy="1743075"/>
            </a:xfrm>
            <a:prstGeom prst="rect">
              <a:avLst/>
            </a:prstGeom>
            <a:noFill/>
            <a:ln w="38100">
              <a:solidFill>
                <a:srgbClr val="CC0099"/>
              </a:solidFill>
              <a:miter lim="800000"/>
              <a:headEnd/>
              <a:tailEnd/>
            </a:ln>
            <a:extLst>
              <a:ext uri="{909E8E84-426E-40DD-AFC4-6F175D3DCCD1}">
                <a14:hiddenFill xmlns:a14="http://schemas.microsoft.com/office/drawing/2010/main">
                  <a:solidFill>
                    <a:srgbClr val="FFFFFF"/>
                  </a:solidFill>
                </a14:hiddenFill>
              </a:ext>
            </a:extLst>
          </p:spPr>
        </p:pic>
        <p:sp>
          <p:nvSpPr>
            <p:cNvPr id="11285" name="Text Box 17"/>
            <p:cNvSpPr txBox="1">
              <a:spLocks noChangeArrowheads="1"/>
            </p:cNvSpPr>
            <p:nvPr/>
          </p:nvSpPr>
          <p:spPr bwMode="auto">
            <a:xfrm>
              <a:off x="2895600" y="1304549"/>
              <a:ext cx="18224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1800" dirty="0"/>
                <a:t>Alkali aggregate</a:t>
              </a:r>
              <a:br>
                <a:rPr lang="en-US" sz="1800" dirty="0"/>
              </a:br>
              <a:r>
                <a:rPr lang="en-US" sz="1800" dirty="0"/>
                <a:t>Reaction</a:t>
              </a:r>
            </a:p>
          </p:txBody>
        </p:sp>
        <p:pic>
          <p:nvPicPr>
            <p:cNvPr id="11286" name="Picture 8" descr="PCACrazing"/>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797425" y="1288674"/>
              <a:ext cx="1670050" cy="1798638"/>
            </a:xfrm>
            <a:prstGeom prst="rect">
              <a:avLst/>
            </a:prstGeom>
            <a:noFill/>
            <a:ln w="38100">
              <a:solidFill>
                <a:srgbClr val="996633"/>
              </a:solidFill>
              <a:miter lim="800000"/>
              <a:headEnd/>
              <a:tailEnd/>
            </a:ln>
            <a:extLst>
              <a:ext uri="{909E8E84-426E-40DD-AFC4-6F175D3DCCD1}">
                <a14:hiddenFill xmlns:a14="http://schemas.microsoft.com/office/drawing/2010/main">
                  <a:solidFill>
                    <a:srgbClr val="FFFFFF"/>
                  </a:solidFill>
                </a14:hiddenFill>
              </a:ext>
            </a:extLst>
          </p:spPr>
        </p:pic>
        <p:sp>
          <p:nvSpPr>
            <p:cNvPr id="11287" name="Text Box 18"/>
            <p:cNvSpPr txBox="1">
              <a:spLocks noChangeArrowheads="1"/>
            </p:cNvSpPr>
            <p:nvPr/>
          </p:nvSpPr>
          <p:spPr bwMode="auto">
            <a:xfrm>
              <a:off x="4810125" y="1331537"/>
              <a:ext cx="1390650" cy="915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1800" dirty="0"/>
                <a:t>Evaporative</a:t>
              </a:r>
              <a:br>
                <a:rPr lang="en-US" sz="1800" dirty="0"/>
              </a:br>
              <a:r>
                <a:rPr lang="en-US" sz="1800" dirty="0"/>
                <a:t>Crazing</a:t>
              </a:r>
              <a:br>
                <a:rPr lang="en-US" sz="1800" dirty="0"/>
              </a:br>
              <a:r>
                <a:rPr lang="en-US" sz="1800" dirty="0"/>
                <a:t>Shrinkage</a:t>
              </a:r>
            </a:p>
          </p:txBody>
        </p:sp>
      </p:grpSp>
    </p:spTree>
    <p:extLst>
      <p:ext uri="{BB962C8B-B14F-4D97-AF65-F5344CB8AC3E}">
        <p14:creationId xmlns:p14="http://schemas.microsoft.com/office/powerpoint/2010/main" val="411959932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r>
              <a:rPr lang="en-US" dirty="0" smtClean="0"/>
              <a:t>What Influences Durability?</a:t>
            </a:r>
          </a:p>
        </p:txBody>
      </p:sp>
      <p:sp>
        <p:nvSpPr>
          <p:cNvPr id="3075" name="Rectangle 3"/>
          <p:cNvSpPr>
            <a:spLocks noGrp="1" noChangeArrowheads="1"/>
          </p:cNvSpPr>
          <p:nvPr>
            <p:ph type="body" idx="1"/>
          </p:nvPr>
        </p:nvSpPr>
        <p:spPr>
          <a:xfrm>
            <a:off x="370541" y="1152526"/>
            <a:ext cx="8585200" cy="4952440"/>
          </a:xfrm>
        </p:spPr>
        <p:txBody>
          <a:bodyPr/>
          <a:lstStyle/>
          <a:p>
            <a:r>
              <a:rPr lang="en-US" dirty="0" smtClean="0"/>
              <a:t>Concretes are said to be less durable when they are physically or chemically compromised.</a:t>
            </a:r>
          </a:p>
          <a:p>
            <a:r>
              <a:rPr lang="en-US" dirty="0" smtClean="0"/>
              <a:t>Physical factors can result in chemical reactions reducing durability</a:t>
            </a:r>
          </a:p>
          <a:p>
            <a:pPr lvl="1"/>
            <a:r>
              <a:rPr lang="en-US" dirty="0" smtClean="0"/>
              <a:t>E.g. Cracking due to shrinkage can allow reactive gases and liquids to enter the concrete</a:t>
            </a:r>
          </a:p>
          <a:p>
            <a:r>
              <a:rPr lang="en-US" dirty="0" smtClean="0"/>
              <a:t>Chemical factors can result in physical outcomes reducing durability</a:t>
            </a:r>
          </a:p>
          <a:p>
            <a:pPr lvl="1"/>
            <a:r>
              <a:rPr lang="en-US" dirty="0" smtClean="0"/>
              <a:t>E.g. Alkali silica reaction opening up cracks allowing other agents such as sulfate and chloride in seawater to enter.</a:t>
            </a:r>
          </a:p>
          <a:p>
            <a:endParaRPr lang="en-US" dirty="0" smtClean="0"/>
          </a:p>
        </p:txBody>
      </p:sp>
    </p:spTree>
    <p:extLst>
      <p:ext uri="{BB962C8B-B14F-4D97-AF65-F5344CB8AC3E}">
        <p14:creationId xmlns:p14="http://schemas.microsoft.com/office/powerpoint/2010/main" val="261275170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6257" y="793377"/>
            <a:ext cx="8613135" cy="5633038"/>
          </a:xfrm>
        </p:spPr>
        <p:txBody>
          <a:bodyPr/>
          <a:lstStyle/>
          <a:p>
            <a:r>
              <a:rPr lang="en-US" sz="2000" dirty="0" smtClean="0"/>
              <a:t>Durability is related to physical and chemical factors</a:t>
            </a:r>
          </a:p>
          <a:p>
            <a:pPr lvl="1"/>
            <a:r>
              <a:rPr lang="en-US" sz="1800" dirty="0" smtClean="0"/>
              <a:t>How easy is it for an aggressive agent to get into the concrete matrix</a:t>
            </a:r>
          </a:p>
          <a:p>
            <a:pPr lvl="2"/>
            <a:r>
              <a:rPr lang="en-US" sz="1600" dirty="0" smtClean="0"/>
              <a:t>This depends on the density which depends on the voids and specific gravity of the minerals present.</a:t>
            </a:r>
          </a:p>
          <a:p>
            <a:pPr lvl="3"/>
            <a:r>
              <a:rPr lang="en-US" sz="1400" dirty="0" smtClean="0"/>
              <a:t>The number and size of voids depends on the particle packing and water added.</a:t>
            </a:r>
          </a:p>
          <a:p>
            <a:pPr lvl="3"/>
            <a:r>
              <a:rPr lang="en-US" sz="1400" dirty="0" smtClean="0"/>
              <a:t>If the number and size of voids causes percolation points to be exceeded then the material is permeable and thus not likely to be durable depending on the Eh-pH and chemical reactivity of species present.</a:t>
            </a:r>
          </a:p>
          <a:p>
            <a:pPr lvl="3"/>
            <a:r>
              <a:rPr lang="en-US" sz="1400" dirty="0" smtClean="0"/>
              <a:t>Strength is not the cause of strength but a bad proxy for permeability.</a:t>
            </a:r>
          </a:p>
          <a:p>
            <a:pPr lvl="1"/>
            <a:r>
              <a:rPr lang="en-US" sz="1800" dirty="0" smtClean="0"/>
              <a:t>What the aggressive agent can do once in there</a:t>
            </a:r>
          </a:p>
          <a:p>
            <a:pPr lvl="2"/>
            <a:r>
              <a:rPr lang="en-US" sz="1600" dirty="0" smtClean="0"/>
              <a:t>Depends on the Eh-pH conditions inside the matrix and presence or otherwise of Portlandite</a:t>
            </a:r>
          </a:p>
          <a:p>
            <a:pPr lvl="3"/>
            <a:r>
              <a:rPr lang="en-US" sz="1400" dirty="0" smtClean="0"/>
              <a:t>Ideally reducing Eh and pH above about 9.5 depending on the Eh.</a:t>
            </a:r>
          </a:p>
          <a:p>
            <a:pPr lvl="3"/>
            <a:r>
              <a:rPr lang="en-US" sz="1600" b="1" dirty="0" smtClean="0"/>
              <a:t>Brucite the hydration product of reactive MgO stabilises the pH in concrete. The equilibrium pH of Brucite is around 10.42.</a:t>
            </a:r>
          </a:p>
          <a:p>
            <a:pPr lvl="3"/>
            <a:r>
              <a:rPr lang="en-US" sz="1600" b="1" dirty="0" smtClean="0"/>
              <a:t>Reactive MgO will also remove chloride and sulfate by reacting with them.</a:t>
            </a:r>
          </a:p>
          <a:p>
            <a:pPr lvl="3"/>
            <a:r>
              <a:rPr lang="en-US" sz="1600" b="1" dirty="0" smtClean="0"/>
              <a:t>Consumes chloride and sulfate in the wet stage rendering them immobile.</a:t>
            </a:r>
          </a:p>
          <a:p>
            <a:pPr lvl="1"/>
            <a:r>
              <a:rPr lang="en-US" sz="1800" dirty="0" smtClean="0"/>
              <a:t>Protection of steel (pH control) and the electro coupling present</a:t>
            </a:r>
          </a:p>
          <a:p>
            <a:pPr lvl="2"/>
            <a:r>
              <a:rPr lang="en-US" sz="1600" dirty="0" smtClean="0"/>
              <a:t>e.g. steel – chloride</a:t>
            </a:r>
          </a:p>
          <a:p>
            <a:pPr lvl="1"/>
            <a:r>
              <a:rPr lang="en-AU" sz="1800" dirty="0" smtClean="0"/>
              <a:t>Carbonation of Brucite is expansive and seals the surface.</a:t>
            </a:r>
            <a:endParaRPr lang="en-AU" sz="1800" dirty="0"/>
          </a:p>
        </p:txBody>
      </p:sp>
      <p:sp>
        <p:nvSpPr>
          <p:cNvPr id="4" name="Footer Placeholder 3"/>
          <p:cNvSpPr>
            <a:spLocks noGrp="1"/>
          </p:cNvSpPr>
          <p:nvPr>
            <p:ph type="ftr" sz="quarter" idx="11"/>
          </p:nvPr>
        </p:nvSpPr>
        <p:spPr/>
        <p:txBody>
          <a:bodyPr/>
          <a:lstStyle/>
          <a:p>
            <a:pPr>
              <a:defRPr/>
            </a:pPr>
            <a:r>
              <a:rPr lang="en-US" dirty="0" smtClean="0"/>
              <a:t>www.tececo.com  www.gaiaengineering.com</a:t>
            </a:r>
            <a:endParaRPr lang="en-AU" dirty="0"/>
          </a:p>
        </p:txBody>
      </p:sp>
      <p:sp>
        <p:nvSpPr>
          <p:cNvPr id="5" name="Slide Number Placeholder 4"/>
          <p:cNvSpPr>
            <a:spLocks noGrp="1"/>
          </p:cNvSpPr>
          <p:nvPr>
            <p:ph type="sldNum" sz="quarter" idx="12"/>
          </p:nvPr>
        </p:nvSpPr>
        <p:spPr/>
        <p:txBody>
          <a:bodyPr/>
          <a:lstStyle/>
          <a:p>
            <a:pPr>
              <a:defRPr/>
            </a:pPr>
            <a:fld id="{C487EC9C-28F4-44BB-9C83-313754E2EF7D}" type="slidenum">
              <a:rPr lang="en-AU" smtClean="0"/>
              <a:pPr>
                <a:defRPr/>
              </a:pPr>
              <a:t>115</a:t>
            </a:fld>
            <a:endParaRPr lang="en-AU" dirty="0"/>
          </a:p>
        </p:txBody>
      </p:sp>
      <p:sp>
        <p:nvSpPr>
          <p:cNvPr id="2" name="Title 1"/>
          <p:cNvSpPr>
            <a:spLocks noGrp="1"/>
          </p:cNvSpPr>
          <p:nvPr>
            <p:ph type="title"/>
          </p:nvPr>
        </p:nvSpPr>
        <p:spPr/>
        <p:txBody>
          <a:bodyPr/>
          <a:lstStyle/>
          <a:p>
            <a:r>
              <a:rPr lang="en-US" dirty="0" smtClean="0"/>
              <a:t>Durability (Important for Sustainability)</a:t>
            </a:r>
            <a:endParaRPr lang="en-AU" dirty="0"/>
          </a:p>
        </p:txBody>
      </p:sp>
    </p:spTree>
    <p:extLst>
      <p:ext uri="{BB962C8B-B14F-4D97-AF65-F5344CB8AC3E}">
        <p14:creationId xmlns:p14="http://schemas.microsoft.com/office/powerpoint/2010/main" val="29514308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nodeType="clickEffect">
                                  <p:stCondLst>
                                    <p:cond delay="0"/>
                                  </p:stCondLst>
                                  <p:childTnLst>
                                    <p:animEffect transition="out" filter="fade">
                                      <p:cBhvr>
                                        <p:cTn id="6" dur="500" tmFilter="0, 0; .2, .5; .8, .5; 1, 0"/>
                                        <p:tgtEl>
                                          <p:spTgt spid="3">
                                            <p:txEl>
                                              <p:pRg st="9" end="9"/>
                                            </p:txEl>
                                          </p:spTgt>
                                        </p:tgtEl>
                                      </p:cBhvr>
                                    </p:animEffect>
                                    <p:animScale>
                                      <p:cBhvr>
                                        <p:cTn id="7" dur="250" autoRev="1" fill="hold"/>
                                        <p:tgtEl>
                                          <p:spTgt spid="3">
                                            <p:txEl>
                                              <p:pRg st="9" end="9"/>
                                            </p:txEl>
                                          </p:spTgt>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26" presetClass="emph" presetSubtype="0" fill="hold" nodeType="clickEffect">
                                  <p:stCondLst>
                                    <p:cond delay="0"/>
                                  </p:stCondLst>
                                  <p:childTnLst>
                                    <p:animEffect transition="out" filter="fade">
                                      <p:cBhvr>
                                        <p:cTn id="11" dur="500" tmFilter="0, 0; .2, .5; .8, .5; 1, 0"/>
                                        <p:tgtEl>
                                          <p:spTgt spid="3">
                                            <p:txEl>
                                              <p:pRg st="10" end="10"/>
                                            </p:txEl>
                                          </p:spTgt>
                                        </p:tgtEl>
                                      </p:cBhvr>
                                    </p:animEffect>
                                    <p:animScale>
                                      <p:cBhvr>
                                        <p:cTn id="12" dur="250" autoRev="1" fill="hold"/>
                                        <p:tgtEl>
                                          <p:spTgt spid="3">
                                            <p:txEl>
                                              <p:pRg st="10" end="10"/>
                                            </p:txEl>
                                          </p:spTgt>
                                        </p:tgtEl>
                                      </p:cBhvr>
                                      <p:by x="105000" y="105000"/>
                                    </p:animScale>
                                  </p:childTnLst>
                                </p:cTn>
                              </p:par>
                            </p:childTnLst>
                          </p:cTn>
                        </p:par>
                      </p:childTnLst>
                    </p:cTn>
                  </p:par>
                  <p:par>
                    <p:cTn id="13" fill="hold">
                      <p:stCondLst>
                        <p:cond delay="indefinite"/>
                      </p:stCondLst>
                      <p:childTnLst>
                        <p:par>
                          <p:cTn id="14" fill="hold">
                            <p:stCondLst>
                              <p:cond delay="0"/>
                            </p:stCondLst>
                            <p:childTnLst>
                              <p:par>
                                <p:cTn id="15" presetID="26" presetClass="emph" presetSubtype="0" fill="hold" nodeType="clickEffect">
                                  <p:stCondLst>
                                    <p:cond delay="0"/>
                                  </p:stCondLst>
                                  <p:childTnLst>
                                    <p:animEffect transition="out" filter="fade">
                                      <p:cBhvr>
                                        <p:cTn id="16" dur="500" tmFilter="0, 0; .2, .5; .8, .5; 1, 0"/>
                                        <p:tgtEl>
                                          <p:spTgt spid="3">
                                            <p:txEl>
                                              <p:pRg st="11" end="11"/>
                                            </p:txEl>
                                          </p:spTgt>
                                        </p:tgtEl>
                                      </p:cBhvr>
                                    </p:animEffect>
                                    <p:animScale>
                                      <p:cBhvr>
                                        <p:cTn id="17" dur="250" autoRev="1" fill="hold"/>
                                        <p:tgtEl>
                                          <p:spTgt spid="3">
                                            <p:txEl>
                                              <p:pRg st="11" end="11"/>
                                            </p:txEl>
                                          </p:spTgt>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3"/>
          <p:cNvSpPr>
            <a:spLocks noGrp="1" noChangeArrowheads="1"/>
          </p:cNvSpPr>
          <p:nvPr>
            <p:ph idx="1"/>
          </p:nvPr>
        </p:nvSpPr>
        <p:spPr/>
        <p:txBody>
          <a:bodyPr/>
          <a:lstStyle/>
          <a:p>
            <a:r>
              <a:rPr lang="en-US" sz="2000" dirty="0" smtClean="0"/>
              <a:t>Cracking commonly occurs when the induced stress exceeds the maximum tensile stress capacity of  concrete and can be caused by many factors including restraint, extrinsic loads, lack of support, poor design, volume changes over time, temperature dependent volume change, corrosion, carbonation or delayed reactions.</a:t>
            </a:r>
          </a:p>
          <a:p>
            <a:r>
              <a:rPr lang="en-US" sz="2000" dirty="0" smtClean="0"/>
              <a:t>Causes of  induced stresses include:</a:t>
            </a:r>
          </a:p>
          <a:p>
            <a:pPr lvl="1"/>
            <a:r>
              <a:rPr lang="en-US" sz="1800" dirty="0" smtClean="0"/>
              <a:t>Restrained thermal, plastic, drying and stoichiometric shrinkage, corrosion, carbonation and delayed reaction strains.</a:t>
            </a:r>
          </a:p>
          <a:p>
            <a:pPr lvl="1"/>
            <a:r>
              <a:rPr lang="en-US" sz="1800" dirty="0" smtClean="0"/>
              <a:t>Slab curling.</a:t>
            </a:r>
          </a:p>
          <a:p>
            <a:pPr lvl="1"/>
            <a:r>
              <a:rPr lang="en-US" sz="1800" dirty="0" smtClean="0"/>
              <a:t>Loading on concrete structures.</a:t>
            </a:r>
          </a:p>
          <a:p>
            <a:r>
              <a:rPr lang="en-AU" sz="2000" dirty="0" smtClean="0"/>
              <a:t>Cracking is undesirable for many reasons</a:t>
            </a:r>
          </a:p>
          <a:p>
            <a:pPr lvl="1"/>
            <a:r>
              <a:rPr lang="en-AU" sz="1800" dirty="0" smtClean="0"/>
              <a:t>Visible cracking is unsightly</a:t>
            </a:r>
          </a:p>
          <a:p>
            <a:pPr lvl="1"/>
            <a:r>
              <a:rPr lang="en-AU" sz="1800" dirty="0" smtClean="0"/>
              <a:t>Cracking compromises durability because it allows entry of gases and ions that react with Portlandite.</a:t>
            </a:r>
          </a:p>
          <a:p>
            <a:pPr lvl="1"/>
            <a:r>
              <a:rPr lang="en-AU" sz="1800" dirty="0" smtClean="0"/>
              <a:t>Cracking can compromise structural integrity, particularly if it accelerates corrosion.</a:t>
            </a:r>
          </a:p>
          <a:p>
            <a:endParaRPr lang="en-US" sz="2000" dirty="0" smtClean="0"/>
          </a:p>
        </p:txBody>
      </p:sp>
      <p:sp>
        <p:nvSpPr>
          <p:cNvPr id="12290" name="Rectangle 2"/>
          <p:cNvSpPr>
            <a:spLocks noGrp="1" noChangeArrowheads="1"/>
          </p:cNvSpPr>
          <p:nvPr>
            <p:ph type="title"/>
          </p:nvPr>
        </p:nvSpPr>
        <p:spPr/>
        <p:txBody>
          <a:bodyPr/>
          <a:lstStyle/>
          <a:p>
            <a:r>
              <a:rPr lang="en-US" dirty="0" smtClean="0"/>
              <a:t>Causes of Cracking in Concrete</a:t>
            </a:r>
          </a:p>
        </p:txBody>
      </p:sp>
      <p:sp>
        <p:nvSpPr>
          <p:cNvPr id="6" name="Footer Placeholder 5"/>
          <p:cNvSpPr>
            <a:spLocks noGrp="1"/>
          </p:cNvSpPr>
          <p:nvPr>
            <p:ph type="ftr" sz="quarter" idx="11"/>
          </p:nvPr>
        </p:nvSpPr>
        <p:spPr/>
        <p:txBody>
          <a:bodyPr/>
          <a:lstStyle/>
          <a:p>
            <a:pPr>
              <a:defRPr/>
            </a:pPr>
            <a:r>
              <a:rPr lang="en-AU" dirty="0" smtClean="0"/>
              <a:t>www.tececo.com  www.gaiaengineering.com</a:t>
            </a:r>
            <a:endParaRPr lang="en-AU" dirty="0"/>
          </a:p>
        </p:txBody>
      </p:sp>
      <p:sp>
        <p:nvSpPr>
          <p:cNvPr id="7" name="Slide Number Placeholder 6"/>
          <p:cNvSpPr>
            <a:spLocks noGrp="1"/>
          </p:cNvSpPr>
          <p:nvPr>
            <p:ph type="sldNum" sz="quarter" idx="12"/>
          </p:nvPr>
        </p:nvSpPr>
        <p:spPr/>
        <p:txBody>
          <a:bodyPr/>
          <a:lstStyle/>
          <a:p>
            <a:pPr>
              <a:defRPr/>
            </a:pPr>
            <a:fld id="{C487EC9C-28F4-44BB-9C83-313754E2EF7D}" type="slidenum">
              <a:rPr lang="en-AU" smtClean="0"/>
              <a:pPr>
                <a:defRPr/>
              </a:pPr>
              <a:t>116</a:t>
            </a:fld>
            <a:endParaRPr lang="en-AU" dirty="0"/>
          </a:p>
        </p:txBody>
      </p:sp>
    </p:spTree>
    <p:extLst>
      <p:ext uri="{BB962C8B-B14F-4D97-AF65-F5344CB8AC3E}">
        <p14:creationId xmlns:p14="http://schemas.microsoft.com/office/powerpoint/2010/main" val="13939499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315" name="Object 3"/>
          <p:cNvGraphicFramePr>
            <a:graphicFrameLocks noGrp="1" noChangeAspect="1"/>
          </p:cNvGraphicFramePr>
          <p:nvPr>
            <p:ph idx="1"/>
            <p:extLst>
              <p:ext uri="{D42A27DB-BD31-4B8C-83A1-F6EECF244321}">
                <p14:modId xmlns:p14="http://schemas.microsoft.com/office/powerpoint/2010/main" val="478056169"/>
              </p:ext>
            </p:extLst>
          </p:nvPr>
        </p:nvGraphicFramePr>
        <p:xfrm>
          <a:off x="985196" y="1008530"/>
          <a:ext cx="6723330" cy="4559767"/>
        </p:xfrm>
        <a:graphic>
          <a:graphicData uri="http://schemas.openxmlformats.org/presentationml/2006/ole">
            <mc:AlternateContent xmlns:mc="http://schemas.openxmlformats.org/markup-compatibility/2006">
              <mc:Choice xmlns:v="urn:schemas-microsoft-com:vml" Requires="v">
                <p:oleObj spid="_x0000_s9265" name="Chart" r:id="rId4" imgW="5505602" imgH="3733800" progId="Excel.Chart.8">
                  <p:embed/>
                </p:oleObj>
              </mc:Choice>
              <mc:Fallback>
                <p:oleObj name="Chart" r:id="rId4" imgW="5505602" imgH="3733800" progId="Excel.Chart.8">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85196" y="1008530"/>
                        <a:ext cx="6723330" cy="4559767"/>
                      </a:xfrm>
                      <a:prstGeom prst="rect">
                        <a:avLst/>
                      </a:prstGeom>
                      <a:noFill/>
                      <a:ln>
                        <a:noFill/>
                      </a:ln>
                      <a:effectLst/>
                    </p:spPr>
                  </p:pic>
                </p:oleObj>
              </mc:Fallback>
            </mc:AlternateContent>
          </a:graphicData>
        </a:graphic>
      </p:graphicFrame>
      <p:sp>
        <p:nvSpPr>
          <p:cNvPr id="13314" name="Rectangle 2"/>
          <p:cNvSpPr>
            <a:spLocks noGrp="1" noChangeArrowheads="1"/>
          </p:cNvSpPr>
          <p:nvPr>
            <p:ph type="title"/>
          </p:nvPr>
        </p:nvSpPr>
        <p:spPr/>
        <p:txBody>
          <a:bodyPr/>
          <a:lstStyle/>
          <a:p>
            <a:r>
              <a:rPr lang="en-US" dirty="0" smtClean="0"/>
              <a:t>Graphic Illustration of Cracking</a:t>
            </a:r>
          </a:p>
        </p:txBody>
      </p:sp>
      <p:sp>
        <p:nvSpPr>
          <p:cNvPr id="13316" name="Text Box 4"/>
          <p:cNvSpPr txBox="1">
            <a:spLocks noChangeArrowheads="1"/>
          </p:cNvSpPr>
          <p:nvPr/>
        </p:nvSpPr>
        <p:spPr bwMode="auto">
          <a:xfrm>
            <a:off x="1317625" y="5668870"/>
            <a:ext cx="49339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1800" b="0" dirty="0"/>
              <a:t>After Tony Thomas (Boral Ltd.) (Thomas 2005)</a:t>
            </a:r>
          </a:p>
        </p:txBody>
      </p:sp>
      <p:sp>
        <p:nvSpPr>
          <p:cNvPr id="13317" name="Text Box 5"/>
          <p:cNvSpPr txBox="1">
            <a:spLocks noChangeArrowheads="1"/>
          </p:cNvSpPr>
          <p:nvPr/>
        </p:nvSpPr>
        <p:spPr bwMode="auto">
          <a:xfrm>
            <a:off x="5771776" y="4168215"/>
            <a:ext cx="1473200"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1200" dirty="0"/>
              <a:t>Autogenous shrinkage has been used to refer to hydration shrinkage and is thus stoichiometric</a:t>
            </a:r>
          </a:p>
        </p:txBody>
      </p:sp>
      <p:sp>
        <p:nvSpPr>
          <p:cNvPr id="6" name="Footer Placeholder 5"/>
          <p:cNvSpPr>
            <a:spLocks noGrp="1"/>
          </p:cNvSpPr>
          <p:nvPr>
            <p:ph type="ftr" sz="quarter" idx="11"/>
          </p:nvPr>
        </p:nvSpPr>
        <p:spPr/>
        <p:txBody>
          <a:bodyPr/>
          <a:lstStyle/>
          <a:p>
            <a:pPr>
              <a:defRPr/>
            </a:pPr>
            <a:r>
              <a:rPr lang="en-AU" dirty="0" smtClean="0"/>
              <a:t>www.tececo.com  www.gaiaengineering.com</a:t>
            </a:r>
            <a:endParaRPr lang="en-AU" dirty="0"/>
          </a:p>
        </p:txBody>
      </p:sp>
      <p:sp>
        <p:nvSpPr>
          <p:cNvPr id="7" name="Slide Number Placeholder 6"/>
          <p:cNvSpPr>
            <a:spLocks noGrp="1"/>
          </p:cNvSpPr>
          <p:nvPr>
            <p:ph type="sldNum" sz="quarter" idx="12"/>
          </p:nvPr>
        </p:nvSpPr>
        <p:spPr/>
        <p:txBody>
          <a:bodyPr/>
          <a:lstStyle/>
          <a:p>
            <a:pPr>
              <a:defRPr/>
            </a:pPr>
            <a:fld id="{C487EC9C-28F4-44BB-9C83-313754E2EF7D}" type="slidenum">
              <a:rPr lang="en-AU" smtClean="0"/>
              <a:pPr>
                <a:defRPr/>
              </a:pPr>
              <a:t>117</a:t>
            </a:fld>
            <a:endParaRPr lang="en-AU" dirty="0"/>
          </a:p>
        </p:txBody>
      </p:sp>
    </p:spTree>
    <p:extLst>
      <p:ext uri="{BB962C8B-B14F-4D97-AF65-F5344CB8AC3E}">
        <p14:creationId xmlns:p14="http://schemas.microsoft.com/office/powerpoint/2010/main" val="9315475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69163" y="1846263"/>
            <a:ext cx="1546225" cy="960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339" name="Rectangle 2"/>
          <p:cNvSpPr>
            <a:spLocks noGrp="1" noChangeArrowheads="1"/>
          </p:cNvSpPr>
          <p:nvPr>
            <p:ph type="title"/>
          </p:nvPr>
        </p:nvSpPr>
        <p:spPr/>
        <p:txBody>
          <a:bodyPr/>
          <a:lstStyle/>
          <a:p>
            <a:r>
              <a:rPr lang="en-US" dirty="0" smtClean="0"/>
              <a:t>Cracking due to Loss of Water</a:t>
            </a:r>
          </a:p>
        </p:txBody>
      </p:sp>
      <p:pic>
        <p:nvPicPr>
          <p:cNvPr id="14340" name="Picture 5" descr="BlessingConcreteWithWaterPavementdotcom07100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1063" y="847725"/>
            <a:ext cx="6424612" cy="398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1" name="Picture 6" descr="PCADryingShinakg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21550" y="855663"/>
            <a:ext cx="1524000" cy="973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2" name="Text Box 7"/>
          <p:cNvSpPr txBox="1">
            <a:spLocks noChangeArrowheads="1"/>
          </p:cNvSpPr>
          <p:nvPr/>
        </p:nvSpPr>
        <p:spPr bwMode="auto">
          <a:xfrm>
            <a:off x="7254875" y="893763"/>
            <a:ext cx="1243013" cy="1054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1800" dirty="0"/>
              <a:t>Drying</a:t>
            </a:r>
            <a:br>
              <a:rPr lang="en-US" sz="1800" dirty="0"/>
            </a:br>
            <a:r>
              <a:rPr lang="en-US" sz="1800" dirty="0"/>
              <a:t>Shrinkage</a:t>
            </a:r>
          </a:p>
          <a:p>
            <a:endParaRPr lang="en-US" sz="1800" dirty="0"/>
          </a:p>
        </p:txBody>
      </p:sp>
      <p:sp>
        <p:nvSpPr>
          <p:cNvPr id="14343" name="Text Box 10"/>
          <p:cNvSpPr txBox="1">
            <a:spLocks noChangeArrowheads="1"/>
          </p:cNvSpPr>
          <p:nvPr/>
        </p:nvSpPr>
        <p:spPr bwMode="auto">
          <a:xfrm>
            <a:off x="7237413" y="1928813"/>
            <a:ext cx="12128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1800" dirty="0"/>
              <a:t>Plastic</a:t>
            </a:r>
            <a:br>
              <a:rPr lang="en-US" sz="1800" dirty="0"/>
            </a:br>
            <a:r>
              <a:rPr lang="en-US" sz="1800" dirty="0"/>
              <a:t>Shrinkage</a:t>
            </a:r>
          </a:p>
        </p:txBody>
      </p:sp>
      <p:sp>
        <p:nvSpPr>
          <p:cNvPr id="14344" name="Text Box 11"/>
          <p:cNvSpPr txBox="1">
            <a:spLocks noChangeArrowheads="1"/>
          </p:cNvSpPr>
          <p:nvPr/>
        </p:nvSpPr>
        <p:spPr bwMode="auto">
          <a:xfrm>
            <a:off x="1171575" y="4805363"/>
            <a:ext cx="606583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1400" u="sng" dirty="0"/>
              <a:t>Picture from: http://www.pavement.com/techserv/ACI-GlobalWarming.PDF</a:t>
            </a:r>
          </a:p>
        </p:txBody>
      </p:sp>
      <p:pic>
        <p:nvPicPr>
          <p:cNvPr id="14345" name="Picture 14" descr="PCACrazi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318375" y="2798763"/>
            <a:ext cx="1473200" cy="101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6" name="Text Box 15"/>
          <p:cNvSpPr txBox="1">
            <a:spLocks noChangeArrowheads="1"/>
          </p:cNvSpPr>
          <p:nvPr/>
        </p:nvSpPr>
        <p:spPr bwMode="auto">
          <a:xfrm>
            <a:off x="7248525" y="2838450"/>
            <a:ext cx="1390650"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1800" dirty="0"/>
              <a:t>Evaporative</a:t>
            </a:r>
            <a:br>
              <a:rPr lang="en-US" sz="1800" dirty="0"/>
            </a:br>
            <a:r>
              <a:rPr lang="en-US" sz="1800" dirty="0"/>
              <a:t>Crazing</a:t>
            </a:r>
            <a:br>
              <a:rPr lang="en-US" sz="1800" dirty="0"/>
            </a:br>
            <a:r>
              <a:rPr lang="en-US" sz="1800" dirty="0"/>
              <a:t>Shrinkage</a:t>
            </a:r>
          </a:p>
        </p:txBody>
      </p:sp>
      <p:pic>
        <p:nvPicPr>
          <p:cNvPr id="14347" name="Picture 16" descr="USDeptAgSettlementCrack"/>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318375" y="3744913"/>
            <a:ext cx="1495425"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8" name="Text Box 17"/>
          <p:cNvSpPr txBox="1">
            <a:spLocks noChangeArrowheads="1"/>
          </p:cNvSpPr>
          <p:nvPr/>
        </p:nvSpPr>
        <p:spPr bwMode="auto">
          <a:xfrm>
            <a:off x="7251700" y="3833813"/>
            <a:ext cx="13525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1800" dirty="0"/>
              <a:t>Settlement Shrinkage</a:t>
            </a:r>
          </a:p>
        </p:txBody>
      </p:sp>
      <p:sp>
        <p:nvSpPr>
          <p:cNvPr id="14349" name="Text Box 19"/>
          <p:cNvSpPr txBox="1">
            <a:spLocks noChangeArrowheads="1"/>
          </p:cNvSpPr>
          <p:nvPr/>
        </p:nvSpPr>
        <p:spPr bwMode="auto">
          <a:xfrm>
            <a:off x="447675" y="5146675"/>
            <a:ext cx="8382000" cy="935038"/>
          </a:xfrm>
          <a:prstGeom prst="rect">
            <a:avLst/>
          </a:prstGeom>
          <a:solidFill>
            <a:srgbClr val="FFCC99"/>
          </a:solidFill>
          <a:ln w="190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1800" dirty="0"/>
              <a:t>We may not be able to prevent too much water being added to concrete by fools.</a:t>
            </a:r>
            <a:br>
              <a:rPr lang="en-US" sz="1800" dirty="0"/>
            </a:br>
            <a:r>
              <a:rPr lang="en-US" sz="1800" dirty="0"/>
              <a:t>TecEco approach the problem in a different way by providing for the internal removal/storage of water that can provide for more complete hydration of PC.</a:t>
            </a:r>
          </a:p>
        </p:txBody>
      </p:sp>
      <p:sp>
        <p:nvSpPr>
          <p:cNvPr id="14350" name="Text Box 20"/>
          <p:cNvSpPr txBox="1">
            <a:spLocks noChangeArrowheads="1"/>
          </p:cNvSpPr>
          <p:nvPr/>
        </p:nvSpPr>
        <p:spPr bwMode="auto">
          <a:xfrm>
            <a:off x="538163" y="858838"/>
            <a:ext cx="1789112" cy="3656012"/>
          </a:xfrm>
          <a:prstGeom prst="rect">
            <a:avLst/>
          </a:prstGeom>
          <a:solidFill>
            <a:srgbClr val="FFFF99"/>
          </a:solidFill>
          <a:ln w="190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1600" i="1" dirty="0"/>
              <a:t>Brucite gains weight in excess of the theoretical increase due to MgO conversion to Mg(OH)2 in samples cured at 98% RH</a:t>
            </a:r>
            <a:r>
              <a:rPr lang="en-US" sz="1600" dirty="0"/>
              <a:t>.</a:t>
            </a:r>
          </a:p>
          <a:p>
            <a:r>
              <a:rPr lang="en-US" sz="1600" dirty="0" smtClean="0"/>
              <a:t>Dr. </a:t>
            </a:r>
            <a:r>
              <a:rPr lang="en-US" sz="1600" dirty="0"/>
              <a:t>Luc Vandepierre, Cambridge University, 20 September, 2005.</a:t>
            </a:r>
          </a:p>
        </p:txBody>
      </p:sp>
      <p:sp>
        <p:nvSpPr>
          <p:cNvPr id="14351" name="Text Box 21"/>
          <p:cNvSpPr txBox="1">
            <a:spLocks noChangeArrowheads="1"/>
          </p:cNvSpPr>
          <p:nvPr/>
        </p:nvSpPr>
        <p:spPr bwMode="auto">
          <a:xfrm>
            <a:off x="4267200" y="3470275"/>
            <a:ext cx="1928813" cy="385763"/>
          </a:xfrm>
          <a:prstGeom prst="rect">
            <a:avLst/>
          </a:prstGeom>
          <a:solidFill>
            <a:srgbClr val="CCFFCC"/>
          </a:solidFill>
          <a:ln w="190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1800" dirty="0"/>
              <a:t>Bucket of Water</a:t>
            </a:r>
          </a:p>
        </p:txBody>
      </p:sp>
      <p:sp>
        <p:nvSpPr>
          <p:cNvPr id="14352" name="Line 22"/>
          <p:cNvSpPr>
            <a:spLocks noChangeShapeType="1"/>
          </p:cNvSpPr>
          <p:nvPr/>
        </p:nvSpPr>
        <p:spPr bwMode="auto">
          <a:xfrm flipV="1">
            <a:off x="6154738" y="3090863"/>
            <a:ext cx="390525" cy="434975"/>
          </a:xfrm>
          <a:prstGeom prst="line">
            <a:avLst/>
          </a:prstGeom>
          <a:noFill/>
          <a:ln w="31750">
            <a:solidFill>
              <a:schemeClr val="bg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AU" dirty="0"/>
          </a:p>
        </p:txBody>
      </p:sp>
      <p:sp>
        <p:nvSpPr>
          <p:cNvPr id="14353" name="Text Box 23"/>
          <p:cNvSpPr txBox="1">
            <a:spLocks noChangeArrowheads="1"/>
          </p:cNvSpPr>
          <p:nvPr/>
        </p:nvSpPr>
        <p:spPr bwMode="auto">
          <a:xfrm>
            <a:off x="6073775" y="1381125"/>
            <a:ext cx="700088" cy="385763"/>
          </a:xfrm>
          <a:prstGeom prst="rect">
            <a:avLst/>
          </a:prstGeom>
          <a:solidFill>
            <a:srgbClr val="FF99CC"/>
          </a:solidFill>
          <a:ln w="190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1800" dirty="0"/>
              <a:t>Fool</a:t>
            </a:r>
          </a:p>
        </p:txBody>
      </p:sp>
      <p:sp>
        <p:nvSpPr>
          <p:cNvPr id="7" name="Footer Placeholder 6"/>
          <p:cNvSpPr>
            <a:spLocks noGrp="1"/>
          </p:cNvSpPr>
          <p:nvPr>
            <p:ph type="ftr" sz="quarter" idx="11"/>
          </p:nvPr>
        </p:nvSpPr>
        <p:spPr/>
        <p:txBody>
          <a:bodyPr/>
          <a:lstStyle/>
          <a:p>
            <a:pPr>
              <a:defRPr/>
            </a:pPr>
            <a:r>
              <a:rPr lang="en-AU" dirty="0" smtClean="0"/>
              <a:t>www.tececo.com  www.gaiaengineering.com</a:t>
            </a:r>
            <a:endParaRPr lang="en-AU" dirty="0"/>
          </a:p>
        </p:txBody>
      </p:sp>
      <p:sp>
        <p:nvSpPr>
          <p:cNvPr id="8" name="Slide Number Placeholder 7"/>
          <p:cNvSpPr>
            <a:spLocks noGrp="1"/>
          </p:cNvSpPr>
          <p:nvPr>
            <p:ph type="sldNum" sz="quarter" idx="12"/>
          </p:nvPr>
        </p:nvSpPr>
        <p:spPr/>
        <p:txBody>
          <a:bodyPr/>
          <a:lstStyle/>
          <a:p>
            <a:pPr>
              <a:defRPr/>
            </a:pPr>
            <a:fld id="{C487EC9C-28F4-44BB-9C83-313754E2EF7D}" type="slidenum">
              <a:rPr lang="en-AU" smtClean="0"/>
              <a:pPr>
                <a:defRPr/>
              </a:pPr>
              <a:t>118</a:t>
            </a:fld>
            <a:endParaRPr lang="en-AU" dirty="0"/>
          </a:p>
        </p:txBody>
      </p:sp>
    </p:spTree>
    <p:extLst>
      <p:ext uri="{BB962C8B-B14F-4D97-AF65-F5344CB8AC3E}">
        <p14:creationId xmlns:p14="http://schemas.microsoft.com/office/powerpoint/2010/main" val="152830518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3"/>
          <p:cNvSpPr>
            <a:spLocks noGrp="1" noChangeArrowheads="1"/>
          </p:cNvSpPr>
          <p:nvPr>
            <p:ph idx="1"/>
          </p:nvPr>
        </p:nvSpPr>
        <p:spPr>
          <a:xfrm>
            <a:off x="313151" y="1277257"/>
            <a:ext cx="8613135" cy="5243286"/>
          </a:xfrm>
        </p:spPr>
        <p:txBody>
          <a:bodyPr/>
          <a:lstStyle/>
          <a:p>
            <a:r>
              <a:rPr lang="en-AU" sz="2400" dirty="0" smtClean="0"/>
              <a:t>In the system water plus Portland cement powder plus aggregates shrinkage is in the order of .05 – 1.5 %. </a:t>
            </a:r>
          </a:p>
          <a:p>
            <a:r>
              <a:rPr lang="en-AU" sz="2400" dirty="0" smtClean="0"/>
              <a:t>There are two root causes of Portland cements shrinking over time.</a:t>
            </a:r>
          </a:p>
          <a:p>
            <a:pPr lvl="1"/>
            <a:r>
              <a:rPr lang="en-AU" sz="2000" dirty="0" smtClean="0"/>
              <a:t>Stoichiometric (chemical) shrinkage and</a:t>
            </a:r>
          </a:p>
          <a:p>
            <a:pPr lvl="1"/>
            <a:r>
              <a:rPr lang="en-AU" sz="2000" dirty="0" smtClean="0"/>
              <a:t>Shrinkage through </a:t>
            </a:r>
            <a:r>
              <a:rPr lang="en-AU" sz="2800" dirty="0" smtClean="0"/>
              <a:t>loss of water</a:t>
            </a:r>
            <a:r>
              <a:rPr lang="en-AU" sz="2000" dirty="0" smtClean="0"/>
              <a:t>.</a:t>
            </a:r>
          </a:p>
          <a:p>
            <a:r>
              <a:rPr lang="en-AU" sz="2400" dirty="0" smtClean="0"/>
              <a:t>The solution is to:</a:t>
            </a:r>
          </a:p>
          <a:p>
            <a:pPr lvl="1"/>
            <a:r>
              <a:rPr lang="en-AU" sz="2000" dirty="0" smtClean="0"/>
              <a:t>Add minerals that compensate by stoichiometrically expanding and/or to</a:t>
            </a:r>
          </a:p>
          <a:p>
            <a:pPr lvl="1"/>
            <a:r>
              <a:rPr lang="en-AU" sz="2000" dirty="0" smtClean="0"/>
              <a:t>Use less water, internally hold water or prevent water loss.</a:t>
            </a:r>
          </a:p>
          <a:p>
            <a:pPr lvl="1"/>
            <a:r>
              <a:rPr lang="en-AU" sz="2000" dirty="0" smtClean="0"/>
              <a:t>Prevent water exiting the system</a:t>
            </a:r>
          </a:p>
          <a:p>
            <a:r>
              <a:rPr lang="en-AU" sz="2400" dirty="0" smtClean="0"/>
              <a:t>TecEco tec-cements internally hold water and prevent water loss.</a:t>
            </a:r>
          </a:p>
        </p:txBody>
      </p:sp>
      <p:sp>
        <p:nvSpPr>
          <p:cNvPr id="15362" name="Rectangle 2"/>
          <p:cNvSpPr>
            <a:spLocks noGrp="1" noChangeArrowheads="1"/>
          </p:cNvSpPr>
          <p:nvPr>
            <p:ph type="title"/>
          </p:nvPr>
        </p:nvSpPr>
        <p:spPr>
          <a:xfrm>
            <a:off x="315683" y="11339"/>
            <a:ext cx="8534403" cy="1164318"/>
          </a:xfrm>
        </p:spPr>
        <p:txBody>
          <a:bodyPr/>
          <a:lstStyle/>
          <a:p>
            <a:r>
              <a:rPr lang="en-US" sz="3600" dirty="0" smtClean="0"/>
              <a:t>Solving Cracking due Shrinkage from Loss of Water</a:t>
            </a:r>
          </a:p>
        </p:txBody>
      </p:sp>
      <p:sp>
        <p:nvSpPr>
          <p:cNvPr id="15364" name="Text Box 4"/>
          <p:cNvSpPr txBox="1">
            <a:spLocks noChangeArrowheads="1"/>
          </p:cNvSpPr>
          <p:nvPr/>
        </p:nvSpPr>
        <p:spPr bwMode="auto">
          <a:xfrm>
            <a:off x="1632510" y="5837825"/>
            <a:ext cx="5623655"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AU" sz="2400" b="0" dirty="0"/>
              <a:t>MgO (s) +  H</a:t>
            </a:r>
            <a:r>
              <a:rPr lang="en-AU" sz="2400" b="0" baseline="-25000" dirty="0"/>
              <a:t>2</a:t>
            </a:r>
            <a:r>
              <a:rPr lang="en-AU" sz="2400" b="0" dirty="0"/>
              <a:t>O (l) ↔  Mg(OH)</a:t>
            </a:r>
            <a:r>
              <a:rPr lang="en-AU" sz="2400" b="0" baseline="-25000" dirty="0"/>
              <a:t>2</a:t>
            </a:r>
            <a:r>
              <a:rPr lang="en-AU" sz="2400" b="0" dirty="0"/>
              <a:t>.nH</a:t>
            </a:r>
            <a:r>
              <a:rPr lang="en-AU" sz="2400" b="0" baseline="-25000" dirty="0"/>
              <a:t>2</a:t>
            </a:r>
            <a:r>
              <a:rPr lang="en-AU" sz="2400" b="0" dirty="0"/>
              <a:t>O (s)</a:t>
            </a:r>
            <a:endParaRPr lang="en-US" sz="2400" b="0" dirty="0"/>
          </a:p>
        </p:txBody>
      </p:sp>
      <p:sp>
        <p:nvSpPr>
          <p:cNvPr id="6" name="Footer Placeholder 5"/>
          <p:cNvSpPr>
            <a:spLocks noGrp="1"/>
          </p:cNvSpPr>
          <p:nvPr>
            <p:ph type="ftr" sz="quarter" idx="11"/>
          </p:nvPr>
        </p:nvSpPr>
        <p:spPr/>
        <p:txBody>
          <a:bodyPr/>
          <a:lstStyle/>
          <a:p>
            <a:pPr>
              <a:defRPr/>
            </a:pPr>
            <a:r>
              <a:rPr lang="en-AU" dirty="0" smtClean="0"/>
              <a:t>www.tececo.com  www.gaiaengineering.com</a:t>
            </a:r>
            <a:endParaRPr lang="en-AU" dirty="0"/>
          </a:p>
        </p:txBody>
      </p:sp>
      <p:sp>
        <p:nvSpPr>
          <p:cNvPr id="7" name="Slide Number Placeholder 6"/>
          <p:cNvSpPr>
            <a:spLocks noGrp="1"/>
          </p:cNvSpPr>
          <p:nvPr>
            <p:ph type="sldNum" sz="quarter" idx="12"/>
          </p:nvPr>
        </p:nvSpPr>
        <p:spPr/>
        <p:txBody>
          <a:bodyPr/>
          <a:lstStyle/>
          <a:p>
            <a:pPr>
              <a:defRPr/>
            </a:pPr>
            <a:fld id="{C487EC9C-28F4-44BB-9C83-313754E2EF7D}" type="slidenum">
              <a:rPr lang="en-AU" smtClean="0"/>
              <a:pPr>
                <a:defRPr/>
              </a:pPr>
              <a:t>119</a:t>
            </a:fld>
            <a:endParaRPr lang="en-AU" dirty="0"/>
          </a:p>
        </p:txBody>
      </p:sp>
    </p:spTree>
    <p:extLst>
      <p:ext uri="{BB962C8B-B14F-4D97-AF65-F5344CB8AC3E}">
        <p14:creationId xmlns:p14="http://schemas.microsoft.com/office/powerpoint/2010/main" val="17569059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idx="1"/>
          </p:nvPr>
        </p:nvSpPr>
        <p:spPr>
          <a:xfrm>
            <a:off x="391886" y="1301961"/>
            <a:ext cx="8505372" cy="5556039"/>
          </a:xfrm>
          <a:noFill/>
        </p:spPr>
        <p:txBody>
          <a:bodyPr/>
          <a:lstStyle/>
          <a:p>
            <a:pPr>
              <a:lnSpc>
                <a:spcPct val="90000"/>
              </a:lnSpc>
            </a:pPr>
            <a:r>
              <a:rPr lang="en-AU" sz="1800" dirty="0" smtClean="0"/>
              <a:t>When magnesia hydrates it consumes 18 litres of water per mole of magnesia probably more depending on the value of n in the reaction below:</a:t>
            </a:r>
          </a:p>
          <a:p>
            <a:pPr>
              <a:lnSpc>
                <a:spcPct val="90000"/>
              </a:lnSpc>
              <a:buFont typeface="Wingdings" pitchFamily="2" charset="2"/>
              <a:buNone/>
            </a:pPr>
            <a:r>
              <a:rPr lang="en-AU" sz="2000" dirty="0" smtClean="0"/>
              <a:t>              </a:t>
            </a:r>
            <a:r>
              <a:rPr lang="en-AU" sz="1800" dirty="0" smtClean="0"/>
              <a:t>MgO (s) +  H</a:t>
            </a:r>
            <a:r>
              <a:rPr lang="en-AU" sz="1800" baseline="-25000" dirty="0" smtClean="0"/>
              <a:t>2</a:t>
            </a:r>
            <a:r>
              <a:rPr lang="en-AU" sz="1800" dirty="0" smtClean="0"/>
              <a:t>O (l) ↔  Mg(OH)</a:t>
            </a:r>
            <a:r>
              <a:rPr lang="en-AU" sz="1800" baseline="-25000" dirty="0" smtClean="0"/>
              <a:t>2.</a:t>
            </a:r>
            <a:r>
              <a:rPr lang="en-AU" sz="1600" dirty="0" smtClean="0"/>
              <a:t>nH2O</a:t>
            </a:r>
            <a:r>
              <a:rPr lang="en-AU" sz="1800" dirty="0" smtClean="0"/>
              <a:t> (s)</a:t>
            </a:r>
          </a:p>
          <a:p>
            <a:pPr>
              <a:lnSpc>
                <a:spcPct val="90000"/>
              </a:lnSpc>
            </a:pPr>
            <a:r>
              <a:rPr lang="en-AU" sz="1800" dirty="0" smtClean="0"/>
              <a:t>The dimensional change in the system MgO + PC depends on:</a:t>
            </a:r>
          </a:p>
          <a:p>
            <a:pPr lvl="1">
              <a:lnSpc>
                <a:spcPct val="90000"/>
              </a:lnSpc>
            </a:pPr>
            <a:r>
              <a:rPr lang="en-AU" sz="1600" dirty="0" smtClean="0"/>
              <a:t>The ratio of MgO to PC</a:t>
            </a:r>
          </a:p>
          <a:p>
            <a:pPr lvl="1">
              <a:lnSpc>
                <a:spcPct val="90000"/>
              </a:lnSpc>
            </a:pPr>
            <a:r>
              <a:rPr lang="en-AU" sz="1600" dirty="0" smtClean="0"/>
              <a:t>Whether water required for hydration of PC and MgO is coming from stoichiometric mix water (i.e. the amount calculated as required), excess water (bleed or evaporative) or from outside the system.</a:t>
            </a:r>
          </a:p>
          <a:p>
            <a:pPr lvl="1">
              <a:lnSpc>
                <a:spcPct val="90000"/>
              </a:lnSpc>
            </a:pPr>
            <a:r>
              <a:rPr lang="en-AU" sz="1600" dirty="0" smtClean="0"/>
              <a:t>In practice tec-cement systems are more closed and thus dimensional change is more a function of the ratio of MgO to PC</a:t>
            </a:r>
          </a:p>
          <a:p>
            <a:pPr>
              <a:lnSpc>
                <a:spcPct val="90000"/>
              </a:lnSpc>
            </a:pPr>
            <a:r>
              <a:rPr lang="en-AU" sz="1800" dirty="0" smtClean="0"/>
              <a:t>As a result of preventing the loss of water by closing the system together with expansive stoichiometry of MgO reactions (see below).</a:t>
            </a:r>
          </a:p>
          <a:p>
            <a:pPr>
              <a:lnSpc>
                <a:spcPct val="90000"/>
              </a:lnSpc>
              <a:buFont typeface="Wingdings" pitchFamily="2" charset="2"/>
              <a:buNone/>
            </a:pPr>
            <a:r>
              <a:rPr lang="en-AU" sz="1800" dirty="0" smtClean="0"/>
              <a:t>		        MgO (s) +  H</a:t>
            </a:r>
            <a:r>
              <a:rPr lang="en-AU" sz="1800" baseline="-25000" dirty="0" smtClean="0"/>
              <a:t>2</a:t>
            </a:r>
            <a:r>
              <a:rPr lang="en-AU" sz="1800" dirty="0" smtClean="0"/>
              <a:t>O (l) ↔  Mg(OH)</a:t>
            </a:r>
            <a:r>
              <a:rPr lang="en-AU" sz="1800" baseline="-25000" dirty="0" smtClean="0"/>
              <a:t>2.</a:t>
            </a:r>
            <a:r>
              <a:rPr lang="en-AU" sz="1600" dirty="0" smtClean="0"/>
              <a:t>nH2O</a:t>
            </a:r>
            <a:r>
              <a:rPr lang="en-AU" sz="1800" dirty="0" smtClean="0"/>
              <a:t> (s)</a:t>
            </a:r>
          </a:p>
          <a:p>
            <a:pPr>
              <a:lnSpc>
                <a:spcPct val="90000"/>
              </a:lnSpc>
              <a:buFont typeface="Wingdings" pitchFamily="2" charset="2"/>
              <a:buNone/>
            </a:pPr>
            <a:r>
              <a:rPr lang="en-AU" sz="1800" dirty="0" smtClean="0"/>
              <a:t>			40.31  +  18.0   ↔  58.3 molar mass (at least!)</a:t>
            </a:r>
          </a:p>
          <a:p>
            <a:pPr>
              <a:lnSpc>
                <a:spcPct val="90000"/>
              </a:lnSpc>
              <a:buFont typeface="Wingdings" pitchFamily="2" charset="2"/>
              <a:buNone/>
            </a:pPr>
            <a:r>
              <a:rPr lang="en-AU" sz="1800" dirty="0" smtClean="0"/>
              <a:t>       	          11.2  +  liquid  ↔  24.3  molar volumes (at least!)</a:t>
            </a:r>
          </a:p>
          <a:p>
            <a:pPr>
              <a:lnSpc>
                <a:spcPct val="90000"/>
              </a:lnSpc>
            </a:pPr>
            <a:r>
              <a:rPr lang="en-AU" sz="1800" dirty="0" smtClean="0"/>
              <a:t>It is possible to significantly reduce if not prevent (drying, plastic, evaporative and some settlement) shrinkage as a result of water losses from the system.</a:t>
            </a:r>
          </a:p>
          <a:p>
            <a:pPr lvl="1">
              <a:lnSpc>
                <a:spcPct val="90000"/>
              </a:lnSpc>
            </a:pPr>
            <a:endParaRPr lang="en-AU" sz="1600" dirty="0" smtClean="0"/>
          </a:p>
          <a:p>
            <a:pPr>
              <a:lnSpc>
                <a:spcPct val="90000"/>
              </a:lnSpc>
            </a:pPr>
            <a:endParaRPr lang="en-AU" sz="1800" dirty="0" smtClean="0"/>
          </a:p>
        </p:txBody>
      </p:sp>
      <p:sp>
        <p:nvSpPr>
          <p:cNvPr id="16388" name="Rectangle 6"/>
          <p:cNvSpPr>
            <a:spLocks noGrp="1" noChangeArrowheads="1"/>
          </p:cNvSpPr>
          <p:nvPr>
            <p:ph type="title"/>
          </p:nvPr>
        </p:nvSpPr>
        <p:spPr>
          <a:xfrm>
            <a:off x="315683" y="11339"/>
            <a:ext cx="8534403" cy="1164318"/>
          </a:xfrm>
        </p:spPr>
        <p:txBody>
          <a:bodyPr/>
          <a:lstStyle/>
          <a:p>
            <a:r>
              <a:rPr lang="en-AU" dirty="0" smtClean="0"/>
              <a:t>Preventing Shrinkage through Loss of Water</a:t>
            </a:r>
            <a:endParaRPr lang="en-US" dirty="0" smtClean="0"/>
          </a:p>
        </p:txBody>
      </p:sp>
      <p:sp>
        <p:nvSpPr>
          <p:cNvPr id="16387" name="Rectangle 3"/>
          <p:cNvSpPr>
            <a:spLocks noChangeArrowheads="1"/>
          </p:cNvSpPr>
          <p:nvPr/>
        </p:nvSpPr>
        <p:spPr bwMode="auto">
          <a:xfrm>
            <a:off x="1298575" y="6041570"/>
            <a:ext cx="4181475" cy="450850"/>
          </a:xfrm>
          <a:prstGeom prst="rect">
            <a:avLst/>
          </a:prstGeom>
          <a:solidFill>
            <a:srgbClr val="FFFF99"/>
          </a:solidFill>
          <a:ln w="190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91352" tIns="45680" rIns="91352" bIns="45680">
            <a:spAutoFit/>
          </a:bodyPr>
          <a:lstStyle/>
          <a:p>
            <a:pPr marL="179388" lvl="1">
              <a:lnSpc>
                <a:spcPct val="80000"/>
              </a:lnSpc>
              <a:spcBef>
                <a:spcPct val="20000"/>
              </a:spcBef>
            </a:pPr>
            <a:r>
              <a:rPr lang="en-AU" sz="1400" b="0" dirty="0"/>
              <a:t>The molar volume (L.mol-1)is equal to the molar mass (g.mol-1) divided by the density (g.L-1).</a:t>
            </a:r>
          </a:p>
        </p:txBody>
      </p:sp>
      <p:sp>
        <p:nvSpPr>
          <p:cNvPr id="6" name="Footer Placeholder 5"/>
          <p:cNvSpPr>
            <a:spLocks noGrp="1"/>
          </p:cNvSpPr>
          <p:nvPr>
            <p:ph type="ftr" sz="quarter" idx="11"/>
          </p:nvPr>
        </p:nvSpPr>
        <p:spPr/>
        <p:txBody>
          <a:bodyPr/>
          <a:lstStyle/>
          <a:p>
            <a:pPr>
              <a:defRPr/>
            </a:pPr>
            <a:r>
              <a:rPr lang="en-AU" dirty="0" smtClean="0"/>
              <a:t>www.tececo.com  www.gaiaengineering.com</a:t>
            </a:r>
            <a:endParaRPr lang="en-AU" dirty="0"/>
          </a:p>
        </p:txBody>
      </p:sp>
      <p:sp>
        <p:nvSpPr>
          <p:cNvPr id="7" name="Slide Number Placeholder 6"/>
          <p:cNvSpPr>
            <a:spLocks noGrp="1"/>
          </p:cNvSpPr>
          <p:nvPr>
            <p:ph type="sldNum" sz="quarter" idx="12"/>
          </p:nvPr>
        </p:nvSpPr>
        <p:spPr/>
        <p:txBody>
          <a:bodyPr/>
          <a:lstStyle/>
          <a:p>
            <a:pPr>
              <a:defRPr/>
            </a:pPr>
            <a:fld id="{C487EC9C-28F4-44BB-9C83-313754E2EF7D}" type="slidenum">
              <a:rPr lang="en-AU" smtClean="0"/>
              <a:pPr>
                <a:defRPr/>
              </a:pPr>
              <a:t>120</a:t>
            </a:fld>
            <a:endParaRPr lang="en-AU" dirty="0"/>
          </a:p>
        </p:txBody>
      </p:sp>
    </p:spTree>
    <p:extLst>
      <p:ext uri="{BB962C8B-B14F-4D97-AF65-F5344CB8AC3E}">
        <p14:creationId xmlns:p14="http://schemas.microsoft.com/office/powerpoint/2010/main" val="413627181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3"/>
          <p:cNvSpPr>
            <a:spLocks noGrp="1" noChangeArrowheads="1"/>
          </p:cNvSpPr>
          <p:nvPr>
            <p:ph idx="1"/>
          </p:nvPr>
        </p:nvSpPr>
        <p:spPr>
          <a:xfrm>
            <a:off x="391886" y="1378530"/>
            <a:ext cx="8512782" cy="4611061"/>
          </a:xfrm>
        </p:spPr>
        <p:txBody>
          <a:bodyPr/>
          <a:lstStyle/>
          <a:p>
            <a:r>
              <a:rPr lang="en-AU" sz="2000" dirty="0" smtClean="0"/>
              <a:t>Portland cements stoichiometrically require around 23 -27% water for hydration yet we add approximately 45 to 60% at cement batching plants to fluidise the mix sufficiently for placement.</a:t>
            </a:r>
          </a:p>
          <a:p>
            <a:r>
              <a:rPr lang="en-AU" sz="2000" dirty="0" smtClean="0"/>
              <a:t>If it were not for the enormous consumption of water by tri calcium aluminate as it hydrates forming ettringite in the presence of gypsum, concrete would remain as a weak mush and probably never set.</a:t>
            </a:r>
          </a:p>
          <a:p>
            <a:pPr lvl="1">
              <a:spcBef>
                <a:spcPts val="1200"/>
              </a:spcBef>
            </a:pPr>
            <a:r>
              <a:rPr lang="en-AU" sz="1800" dirty="0" smtClean="0"/>
              <a:t>26 moles of water are consumed per mole of tri calcium aluminate to from a mole of solid ettringite. When the ettringite later reacts with remaining tri calcium aluminate to form monosulfoaluminate hydrate a further 4 moles of water are consumed.</a:t>
            </a:r>
          </a:p>
          <a:p>
            <a:pPr>
              <a:spcBef>
                <a:spcPts val="1200"/>
              </a:spcBef>
            </a:pPr>
            <a:r>
              <a:rPr lang="en-AU" sz="2000" dirty="0" smtClean="0"/>
              <a:t>The addition of reactive MgO achieves water removal internally in a closed system in a similar way.</a:t>
            </a:r>
            <a:endParaRPr lang="en-US" sz="2000" dirty="0" smtClean="0"/>
          </a:p>
        </p:txBody>
      </p:sp>
      <p:sp>
        <p:nvSpPr>
          <p:cNvPr id="17411" name="Rectangle 5"/>
          <p:cNvSpPr>
            <a:spLocks noGrp="1" noChangeArrowheads="1"/>
          </p:cNvSpPr>
          <p:nvPr>
            <p:ph type="title"/>
          </p:nvPr>
        </p:nvSpPr>
        <p:spPr>
          <a:xfrm>
            <a:off x="315683" y="11339"/>
            <a:ext cx="8534403" cy="1266132"/>
          </a:xfrm>
        </p:spPr>
        <p:txBody>
          <a:bodyPr/>
          <a:lstStyle/>
          <a:p>
            <a:r>
              <a:rPr lang="en-AU" dirty="0" smtClean="0"/>
              <a:t>Preventing Shrinkage through Loss of Water</a:t>
            </a:r>
            <a:endParaRPr lang="en-US" dirty="0" smtClean="0"/>
          </a:p>
        </p:txBody>
      </p:sp>
      <p:sp>
        <p:nvSpPr>
          <p:cNvPr id="17412" name="Text Box 6"/>
          <p:cNvSpPr txBox="1">
            <a:spLocks noChangeArrowheads="1"/>
          </p:cNvSpPr>
          <p:nvPr/>
        </p:nvSpPr>
        <p:spPr bwMode="auto">
          <a:xfrm>
            <a:off x="1152339" y="5470479"/>
            <a:ext cx="6488113"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AU" b="0" dirty="0"/>
              <a:t>MgO (s) +  H</a:t>
            </a:r>
            <a:r>
              <a:rPr lang="en-AU" b="0" baseline="-25000" dirty="0"/>
              <a:t>2</a:t>
            </a:r>
            <a:r>
              <a:rPr lang="en-AU" b="0" dirty="0"/>
              <a:t>O (l) ↔  Mg(OH)</a:t>
            </a:r>
            <a:r>
              <a:rPr lang="en-AU" b="0" baseline="-25000" dirty="0"/>
              <a:t>2</a:t>
            </a:r>
            <a:r>
              <a:rPr lang="en-AU" b="0" dirty="0"/>
              <a:t>.nH</a:t>
            </a:r>
            <a:r>
              <a:rPr lang="en-AU" b="0" baseline="-25000" dirty="0"/>
              <a:t>2</a:t>
            </a:r>
            <a:r>
              <a:rPr lang="en-AU" b="0" dirty="0"/>
              <a:t>O (s)</a:t>
            </a:r>
            <a:endParaRPr lang="en-US" b="0" dirty="0"/>
          </a:p>
        </p:txBody>
      </p:sp>
      <p:sp>
        <p:nvSpPr>
          <p:cNvPr id="6" name="Footer Placeholder 5"/>
          <p:cNvSpPr>
            <a:spLocks noGrp="1"/>
          </p:cNvSpPr>
          <p:nvPr>
            <p:ph type="ftr" sz="quarter" idx="11"/>
          </p:nvPr>
        </p:nvSpPr>
        <p:spPr/>
        <p:txBody>
          <a:bodyPr/>
          <a:lstStyle/>
          <a:p>
            <a:pPr>
              <a:defRPr/>
            </a:pPr>
            <a:r>
              <a:rPr lang="en-AU" dirty="0" smtClean="0"/>
              <a:t>www.tececo.com  www.gaiaengineering.com</a:t>
            </a:r>
            <a:endParaRPr lang="en-AU" dirty="0"/>
          </a:p>
        </p:txBody>
      </p:sp>
      <p:sp>
        <p:nvSpPr>
          <p:cNvPr id="7" name="Slide Number Placeholder 6"/>
          <p:cNvSpPr>
            <a:spLocks noGrp="1"/>
          </p:cNvSpPr>
          <p:nvPr>
            <p:ph type="sldNum" sz="quarter" idx="12"/>
          </p:nvPr>
        </p:nvSpPr>
        <p:spPr/>
        <p:txBody>
          <a:bodyPr/>
          <a:lstStyle/>
          <a:p>
            <a:pPr>
              <a:defRPr/>
            </a:pPr>
            <a:fld id="{C487EC9C-28F4-44BB-9C83-313754E2EF7D}" type="slidenum">
              <a:rPr lang="en-AU" smtClean="0"/>
              <a:pPr>
                <a:defRPr/>
              </a:pPr>
              <a:t>121</a:t>
            </a:fld>
            <a:endParaRPr lang="en-AU" dirty="0"/>
          </a:p>
        </p:txBody>
      </p:sp>
    </p:spTree>
    <p:extLst>
      <p:ext uri="{BB962C8B-B14F-4D97-AF65-F5344CB8AC3E}">
        <p14:creationId xmlns:p14="http://schemas.microsoft.com/office/powerpoint/2010/main" val="26563593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3"/>
          <p:cNvSpPr>
            <a:spLocks noGrp="1" noChangeArrowheads="1"/>
          </p:cNvSpPr>
          <p:nvPr>
            <p:ph idx="1"/>
          </p:nvPr>
        </p:nvSpPr>
        <p:spPr>
          <a:xfrm>
            <a:off x="429265" y="1045029"/>
            <a:ext cx="8830849" cy="5234108"/>
          </a:xfrm>
        </p:spPr>
        <p:txBody>
          <a:bodyPr/>
          <a:lstStyle/>
          <a:p>
            <a:r>
              <a:rPr lang="en-US" dirty="0" smtClean="0"/>
              <a:t>Internal water consumption also results in:</a:t>
            </a:r>
          </a:p>
          <a:p>
            <a:pPr lvl="1"/>
            <a:r>
              <a:rPr lang="en-US" dirty="0" smtClean="0"/>
              <a:t>Greater strength</a:t>
            </a:r>
          </a:p>
          <a:p>
            <a:pPr lvl="2"/>
            <a:r>
              <a:rPr lang="en-US" b="1" dirty="0" smtClean="0"/>
              <a:t>More complete hydration</a:t>
            </a:r>
            <a:r>
              <a:rPr lang="en-US" dirty="0" smtClean="0"/>
              <a:t> of PC .</a:t>
            </a:r>
          </a:p>
          <a:p>
            <a:pPr lvl="2"/>
            <a:r>
              <a:rPr lang="en-US" dirty="0" smtClean="0"/>
              <a:t>Reduced in situ voids:paste ratio</a:t>
            </a:r>
          </a:p>
          <a:p>
            <a:pPr lvl="1"/>
            <a:r>
              <a:rPr lang="en-US" dirty="0" smtClean="0"/>
              <a:t>Greater density</a:t>
            </a:r>
          </a:p>
          <a:p>
            <a:pPr lvl="2"/>
            <a:r>
              <a:rPr lang="en-US" dirty="0" smtClean="0"/>
              <a:t>Increased durability</a:t>
            </a:r>
          </a:p>
          <a:p>
            <a:pPr lvl="2"/>
            <a:r>
              <a:rPr lang="en-US" dirty="0" smtClean="0"/>
              <a:t>Higher short term alkalinity</a:t>
            </a:r>
          </a:p>
          <a:p>
            <a:pPr lvl="2"/>
            <a:r>
              <a:rPr lang="en-US" dirty="0" smtClean="0"/>
              <a:t>More effective pozzolanic reactions.</a:t>
            </a:r>
          </a:p>
          <a:p>
            <a:r>
              <a:rPr lang="en-US" dirty="0" smtClean="0"/>
              <a:t>More complete hydration of PC .</a:t>
            </a:r>
          </a:p>
          <a:p>
            <a:pPr lvl="1"/>
            <a:r>
              <a:rPr lang="en-US" dirty="0" smtClean="0"/>
              <a:t>Small substitutions of PC by MgO result in water being trapped inside concrete as Brucite and Brucite hydrates which can later </a:t>
            </a:r>
            <a:r>
              <a:rPr lang="en-US" b="1" dirty="0" smtClean="0"/>
              <a:t>self desiccate</a:t>
            </a:r>
            <a:r>
              <a:rPr lang="en-US" dirty="0" smtClean="0"/>
              <a:t> delivering water to hydration reactions of calcium silicates (Preventing so called “autogenous” shrinkage).</a:t>
            </a:r>
          </a:p>
        </p:txBody>
      </p:sp>
      <p:sp>
        <p:nvSpPr>
          <p:cNvPr id="19458" name="Rectangle 2"/>
          <p:cNvSpPr>
            <a:spLocks noGrp="1" noChangeArrowheads="1"/>
          </p:cNvSpPr>
          <p:nvPr>
            <p:ph type="title"/>
          </p:nvPr>
        </p:nvSpPr>
        <p:spPr>
          <a:xfrm>
            <a:off x="315683" y="11339"/>
            <a:ext cx="8534403" cy="1135290"/>
          </a:xfrm>
        </p:spPr>
        <p:txBody>
          <a:bodyPr/>
          <a:lstStyle/>
          <a:p>
            <a:r>
              <a:rPr lang="en-AU" sz="3600" dirty="0" smtClean="0"/>
              <a:t>Other Benefits of Preventing Shrinkage through Loss of Water</a:t>
            </a:r>
            <a:endParaRPr lang="en-US" sz="3600" dirty="0" smtClean="0"/>
          </a:p>
        </p:txBody>
      </p:sp>
      <p:sp>
        <p:nvSpPr>
          <p:cNvPr id="6" name="Footer Placeholder 5"/>
          <p:cNvSpPr>
            <a:spLocks noGrp="1"/>
          </p:cNvSpPr>
          <p:nvPr>
            <p:ph type="ftr" sz="quarter" idx="11"/>
          </p:nvPr>
        </p:nvSpPr>
        <p:spPr/>
        <p:txBody>
          <a:bodyPr/>
          <a:lstStyle/>
          <a:p>
            <a:pPr>
              <a:defRPr/>
            </a:pPr>
            <a:r>
              <a:rPr lang="en-AU" dirty="0" smtClean="0"/>
              <a:t>www.tececo.com  www.gaiaengineering.com</a:t>
            </a:r>
            <a:endParaRPr lang="en-AU" dirty="0"/>
          </a:p>
        </p:txBody>
      </p:sp>
      <p:sp>
        <p:nvSpPr>
          <p:cNvPr id="7" name="Slide Number Placeholder 6"/>
          <p:cNvSpPr>
            <a:spLocks noGrp="1"/>
          </p:cNvSpPr>
          <p:nvPr>
            <p:ph type="sldNum" sz="quarter" idx="12"/>
          </p:nvPr>
        </p:nvSpPr>
        <p:spPr/>
        <p:txBody>
          <a:bodyPr/>
          <a:lstStyle/>
          <a:p>
            <a:pPr>
              <a:defRPr/>
            </a:pPr>
            <a:fld id="{C487EC9C-28F4-44BB-9C83-313754E2EF7D}" type="slidenum">
              <a:rPr lang="en-AU" smtClean="0"/>
              <a:pPr>
                <a:defRPr/>
              </a:pPr>
              <a:t>122</a:t>
            </a:fld>
            <a:endParaRPr lang="en-AU" dirty="0"/>
          </a:p>
        </p:txBody>
      </p:sp>
    </p:spTree>
    <p:extLst>
      <p:ext uri="{BB962C8B-B14F-4D97-AF65-F5344CB8AC3E}">
        <p14:creationId xmlns:p14="http://schemas.microsoft.com/office/powerpoint/2010/main" val="188513113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3"/>
          <p:cNvSpPr>
            <a:spLocks noGrp="1" noChangeArrowheads="1"/>
          </p:cNvSpPr>
          <p:nvPr>
            <p:ph idx="1"/>
          </p:nvPr>
        </p:nvSpPr>
        <p:spPr/>
        <p:txBody>
          <a:bodyPr/>
          <a:lstStyle/>
          <a:p>
            <a:pPr>
              <a:lnSpc>
                <a:spcPct val="80000"/>
              </a:lnSpc>
            </a:pPr>
            <a:r>
              <a:rPr lang="en-US" sz="2400" dirty="0" smtClean="0"/>
              <a:t>Bleeding is caused by:</a:t>
            </a:r>
          </a:p>
          <a:p>
            <a:pPr lvl="1">
              <a:lnSpc>
                <a:spcPct val="80000"/>
              </a:lnSpc>
            </a:pPr>
            <a:r>
              <a:rPr lang="en-US" dirty="0" smtClean="0"/>
              <a:t>Lack of fines</a:t>
            </a:r>
          </a:p>
          <a:p>
            <a:pPr lvl="1">
              <a:lnSpc>
                <a:spcPct val="80000"/>
              </a:lnSpc>
            </a:pPr>
            <a:r>
              <a:rPr lang="en-US" dirty="0" smtClean="0"/>
              <a:t>Too much water</a:t>
            </a:r>
          </a:p>
          <a:p>
            <a:pPr>
              <a:lnSpc>
                <a:spcPct val="80000"/>
              </a:lnSpc>
            </a:pPr>
            <a:r>
              <a:rPr lang="en-US" sz="2400" dirty="0" smtClean="0"/>
              <a:t>Bleeding can be fixed by:</a:t>
            </a:r>
          </a:p>
          <a:p>
            <a:pPr lvl="1">
              <a:lnSpc>
                <a:spcPct val="80000"/>
              </a:lnSpc>
            </a:pPr>
            <a:r>
              <a:rPr lang="en-US" dirty="0" smtClean="0"/>
              <a:t>Reducing water or adding fines</a:t>
            </a:r>
          </a:p>
          <a:p>
            <a:pPr lvl="1">
              <a:lnSpc>
                <a:spcPct val="80000"/>
              </a:lnSpc>
            </a:pPr>
            <a:r>
              <a:rPr lang="en-US" dirty="0" smtClean="0"/>
              <a:t>Air entrainment or grading adjustments</a:t>
            </a:r>
          </a:p>
          <a:p>
            <a:pPr>
              <a:lnSpc>
                <a:spcPct val="80000"/>
              </a:lnSpc>
            </a:pPr>
            <a:r>
              <a:rPr lang="en-US" sz="2400" dirty="0" smtClean="0"/>
              <a:t>Bleeding causes:</a:t>
            </a:r>
          </a:p>
          <a:p>
            <a:pPr lvl="1">
              <a:lnSpc>
                <a:spcPct val="80000"/>
              </a:lnSpc>
            </a:pPr>
            <a:r>
              <a:rPr lang="en-US" sz="1800" dirty="0" smtClean="0"/>
              <a:t>Reduced pumpability</a:t>
            </a:r>
          </a:p>
          <a:p>
            <a:pPr lvl="1">
              <a:lnSpc>
                <a:spcPct val="80000"/>
              </a:lnSpc>
            </a:pPr>
            <a:r>
              <a:rPr lang="en-US" sz="1800" dirty="0" smtClean="0"/>
              <a:t>Loss of cement near the surface of concretes</a:t>
            </a:r>
          </a:p>
          <a:p>
            <a:pPr lvl="1">
              <a:lnSpc>
                <a:spcPct val="80000"/>
              </a:lnSpc>
            </a:pPr>
            <a:r>
              <a:rPr lang="en-US" sz="1800" dirty="0" smtClean="0"/>
              <a:t>Delays in finishing</a:t>
            </a:r>
          </a:p>
          <a:p>
            <a:pPr lvl="1">
              <a:lnSpc>
                <a:spcPct val="80000"/>
              </a:lnSpc>
            </a:pPr>
            <a:r>
              <a:rPr lang="en-US" sz="1800" dirty="0" smtClean="0"/>
              <a:t>Poor bond between layers of concrete</a:t>
            </a:r>
          </a:p>
          <a:p>
            <a:pPr lvl="1">
              <a:lnSpc>
                <a:spcPct val="80000"/>
              </a:lnSpc>
            </a:pPr>
            <a:r>
              <a:rPr lang="en-US" sz="1800" dirty="0" smtClean="0"/>
              <a:t>Interconnected pore structures that allow aggressive agents to enter later</a:t>
            </a:r>
          </a:p>
          <a:p>
            <a:pPr lvl="1">
              <a:lnSpc>
                <a:spcPct val="80000"/>
              </a:lnSpc>
            </a:pPr>
            <a:r>
              <a:rPr lang="en-US" sz="1800" dirty="0" smtClean="0"/>
              <a:t>Slump and plastic cracking due to loss of volume from the system</a:t>
            </a:r>
          </a:p>
          <a:p>
            <a:pPr lvl="1">
              <a:lnSpc>
                <a:spcPct val="80000"/>
              </a:lnSpc>
            </a:pPr>
            <a:r>
              <a:rPr lang="en-US" sz="1800" dirty="0" smtClean="0"/>
              <a:t>Loss of alkali that should remain in the system for better pozzolanic reactions</a:t>
            </a:r>
          </a:p>
          <a:p>
            <a:pPr lvl="1">
              <a:lnSpc>
                <a:spcPct val="80000"/>
              </a:lnSpc>
            </a:pPr>
            <a:r>
              <a:rPr lang="en-US" sz="1800" dirty="0" smtClean="0"/>
              <a:t>Loss of pollutants such as heavy metals if wastes are being incorporated.</a:t>
            </a:r>
          </a:p>
          <a:p>
            <a:pPr>
              <a:lnSpc>
                <a:spcPct val="80000"/>
              </a:lnSpc>
            </a:pPr>
            <a:r>
              <a:rPr lang="en-US" sz="2400" dirty="0" smtClean="0"/>
              <a:t>Concrete</a:t>
            </a:r>
            <a:r>
              <a:rPr lang="en-US" dirty="0" smtClean="0"/>
              <a:t> is better as a closed system</a:t>
            </a:r>
          </a:p>
          <a:p>
            <a:pPr>
              <a:lnSpc>
                <a:spcPct val="80000"/>
              </a:lnSpc>
            </a:pPr>
            <a:endParaRPr lang="en-US" dirty="0" smtClean="0"/>
          </a:p>
        </p:txBody>
      </p:sp>
      <p:sp>
        <p:nvSpPr>
          <p:cNvPr id="20482" name="Rectangle 2"/>
          <p:cNvSpPr>
            <a:spLocks noGrp="1" noChangeArrowheads="1"/>
          </p:cNvSpPr>
          <p:nvPr>
            <p:ph type="title"/>
          </p:nvPr>
        </p:nvSpPr>
        <p:spPr>
          <a:xfrm>
            <a:off x="328610" y="0"/>
            <a:ext cx="8534403" cy="928114"/>
          </a:xfrm>
        </p:spPr>
        <p:txBody>
          <a:bodyPr/>
          <a:lstStyle/>
          <a:p>
            <a:r>
              <a:rPr lang="en-US" dirty="0" smtClean="0"/>
              <a:t>Bleeding is a Bad Thing</a:t>
            </a:r>
          </a:p>
        </p:txBody>
      </p:sp>
      <p:sp>
        <p:nvSpPr>
          <p:cNvPr id="20484" name="Text Box 6"/>
          <p:cNvSpPr txBox="1">
            <a:spLocks noChangeArrowheads="1"/>
          </p:cNvSpPr>
          <p:nvPr/>
        </p:nvSpPr>
        <p:spPr bwMode="auto">
          <a:xfrm>
            <a:off x="5366431" y="1080180"/>
            <a:ext cx="3032125" cy="1200329"/>
          </a:xfrm>
          <a:prstGeom prst="rect">
            <a:avLst/>
          </a:prstGeom>
          <a:solidFill>
            <a:schemeClr val="accent2">
              <a:lumMod val="20000"/>
              <a:lumOff val="80000"/>
            </a:schemeClr>
          </a:solidFill>
          <a:ln w="19050" algn="ctr">
            <a:solidFill>
              <a:schemeClr val="tx1"/>
            </a:solidFill>
            <a:miter lim="800000"/>
            <a:headEnd/>
            <a:tailEnd/>
          </a:ln>
          <a:effectLst/>
          <a:extLst/>
        </p:spPr>
        <p:txBody>
          <a:bodyPr>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2400" dirty="0"/>
              <a:t>Better to keep concretes as closed systems</a:t>
            </a:r>
          </a:p>
        </p:txBody>
      </p:sp>
      <p:sp>
        <p:nvSpPr>
          <p:cNvPr id="6" name="Footer Placeholder 5"/>
          <p:cNvSpPr>
            <a:spLocks noGrp="1"/>
          </p:cNvSpPr>
          <p:nvPr>
            <p:ph type="ftr" sz="quarter" idx="11"/>
          </p:nvPr>
        </p:nvSpPr>
        <p:spPr/>
        <p:txBody>
          <a:bodyPr/>
          <a:lstStyle/>
          <a:p>
            <a:pPr>
              <a:defRPr/>
            </a:pPr>
            <a:r>
              <a:rPr lang="en-AU" dirty="0" smtClean="0"/>
              <a:t>www.tececo.com  www.gaiaengineering.com</a:t>
            </a:r>
            <a:endParaRPr lang="en-AU" dirty="0"/>
          </a:p>
        </p:txBody>
      </p:sp>
      <p:sp>
        <p:nvSpPr>
          <p:cNvPr id="7" name="Slide Number Placeholder 6"/>
          <p:cNvSpPr>
            <a:spLocks noGrp="1"/>
          </p:cNvSpPr>
          <p:nvPr>
            <p:ph type="sldNum" sz="quarter" idx="12"/>
          </p:nvPr>
        </p:nvSpPr>
        <p:spPr/>
        <p:txBody>
          <a:bodyPr/>
          <a:lstStyle/>
          <a:p>
            <a:pPr>
              <a:defRPr/>
            </a:pPr>
            <a:fld id="{C487EC9C-28F4-44BB-9C83-313754E2EF7D}" type="slidenum">
              <a:rPr lang="en-AU" smtClean="0"/>
              <a:pPr>
                <a:defRPr/>
              </a:pPr>
              <a:t>123</a:t>
            </a:fld>
            <a:endParaRPr lang="en-AU" dirty="0"/>
          </a:p>
        </p:txBody>
      </p:sp>
    </p:spTree>
    <p:extLst>
      <p:ext uri="{BB962C8B-B14F-4D97-AF65-F5344CB8AC3E}">
        <p14:creationId xmlns:p14="http://schemas.microsoft.com/office/powerpoint/2010/main" val="398196795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Rectangle 3"/>
          <p:cNvSpPr>
            <a:spLocks noGrp="1" noChangeArrowheads="1"/>
          </p:cNvSpPr>
          <p:nvPr>
            <p:ph idx="1"/>
          </p:nvPr>
        </p:nvSpPr>
        <p:spPr>
          <a:xfrm>
            <a:off x="380386" y="2507071"/>
            <a:ext cx="8613135" cy="4360531"/>
          </a:xfrm>
        </p:spPr>
        <p:txBody>
          <a:bodyPr/>
          <a:lstStyle/>
          <a:p>
            <a:pPr>
              <a:lnSpc>
                <a:spcPct val="80000"/>
              </a:lnSpc>
            </a:pPr>
            <a:r>
              <a:rPr lang="en-US" sz="1800" dirty="0" smtClean="0"/>
              <a:t>In the particulate state wet beach sand is held together by the surface tension of water (a ramification of hydrogen bonding)</a:t>
            </a:r>
          </a:p>
          <a:p>
            <a:pPr>
              <a:lnSpc>
                <a:spcPct val="80000"/>
              </a:lnSpc>
            </a:pPr>
            <a:r>
              <a:rPr lang="en-US" sz="1800" dirty="0" smtClean="0"/>
              <a:t>A beach sand system emulates a closed system because water lost through evaporation or bleeding is constantly replaced by waves.</a:t>
            </a:r>
          </a:p>
          <a:p>
            <a:pPr>
              <a:lnSpc>
                <a:spcPct val="80000"/>
              </a:lnSpc>
            </a:pPr>
            <a:r>
              <a:rPr lang="en-US" sz="1800" dirty="0" smtClean="0"/>
              <a:t>No plastic or drying shrink cracking is observable in wet beach sands.</a:t>
            </a:r>
          </a:p>
          <a:p>
            <a:pPr>
              <a:lnSpc>
                <a:spcPct val="80000"/>
              </a:lnSpc>
            </a:pPr>
            <a:r>
              <a:rPr lang="en-US" sz="1800" dirty="0" smtClean="0"/>
              <a:t>To prevent plastic and drying shrink cracking in concrete the system must also be closed preventing loss of water through evaporation. To do this surface coatings such as aliphatic alcohols are used.</a:t>
            </a:r>
          </a:p>
          <a:p>
            <a:pPr>
              <a:lnSpc>
                <a:spcPct val="80000"/>
              </a:lnSpc>
            </a:pPr>
            <a:r>
              <a:rPr lang="en-US" sz="1800" dirty="0" smtClean="0"/>
              <a:t>The TecEco method is to internally hold water in Brucite and its hydrates that would otherwise bleed or evaporate. </a:t>
            </a:r>
          </a:p>
          <a:p>
            <a:pPr>
              <a:lnSpc>
                <a:spcPct val="80000"/>
              </a:lnSpc>
            </a:pPr>
            <a:r>
              <a:rPr lang="en-US" sz="1800" dirty="0" smtClean="0"/>
              <a:t>Increased surface tension in Tec-Cements reduces movement of water through capillaries and reduces evaporative loss</a:t>
            </a:r>
          </a:p>
          <a:p>
            <a:pPr>
              <a:lnSpc>
                <a:spcPct val="80000"/>
              </a:lnSpc>
            </a:pPr>
            <a:r>
              <a:rPr lang="en-US" sz="1800" dirty="0" smtClean="0"/>
              <a:t>Concrete can be made totally shrink proof (foolproof)</a:t>
            </a:r>
          </a:p>
          <a:p>
            <a:pPr lvl="1">
              <a:lnSpc>
                <a:spcPct val="80000"/>
              </a:lnSpc>
            </a:pPr>
            <a:r>
              <a:rPr lang="en-US" sz="1600" dirty="0" smtClean="0"/>
              <a:t>Adding reactive magnesia to consume and store water as it hydrates.</a:t>
            </a:r>
          </a:p>
          <a:p>
            <a:pPr lvl="1">
              <a:lnSpc>
                <a:spcPct val="80000"/>
              </a:lnSpc>
            </a:pPr>
            <a:r>
              <a:rPr lang="en-US" sz="1600" dirty="0" smtClean="0"/>
              <a:t>Applying surface coatings e.g. aliphatic alcohol (e.g. ethylene glycol).</a:t>
            </a:r>
          </a:p>
          <a:p>
            <a:pPr>
              <a:lnSpc>
                <a:spcPct val="80000"/>
              </a:lnSpc>
            </a:pPr>
            <a:r>
              <a:rPr lang="en-US" sz="1800" dirty="0" smtClean="0"/>
              <a:t>As a result joints are usually only necessary for structural reasons.</a:t>
            </a:r>
          </a:p>
        </p:txBody>
      </p:sp>
      <p:sp>
        <p:nvSpPr>
          <p:cNvPr id="21506" name="Rectangle 2"/>
          <p:cNvSpPr>
            <a:spLocks noGrp="1" noChangeArrowheads="1"/>
          </p:cNvSpPr>
          <p:nvPr>
            <p:ph type="title"/>
          </p:nvPr>
        </p:nvSpPr>
        <p:spPr>
          <a:xfrm>
            <a:off x="315683" y="11339"/>
            <a:ext cx="8828317" cy="685347"/>
          </a:xfrm>
        </p:spPr>
        <p:txBody>
          <a:bodyPr/>
          <a:lstStyle/>
          <a:p>
            <a:r>
              <a:rPr lang="en-US" sz="3600" dirty="0" smtClean="0"/>
              <a:t>Open/Closed Systems - The Wet Sand Analogy</a:t>
            </a:r>
          </a:p>
        </p:txBody>
      </p:sp>
      <p:pic>
        <p:nvPicPr>
          <p:cNvPr id="21508" name="Picture 7" descr="Thumbnail">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3143" y="629360"/>
            <a:ext cx="2374221" cy="18440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9" name="Text Box 8"/>
          <p:cNvSpPr txBox="1">
            <a:spLocks noChangeArrowheads="1"/>
          </p:cNvSpPr>
          <p:nvPr/>
        </p:nvSpPr>
        <p:spPr bwMode="auto">
          <a:xfrm>
            <a:off x="3106738" y="1010101"/>
            <a:ext cx="4868862" cy="1128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dirty="0"/>
              <a:t>Wet sand or wet concrete?</a:t>
            </a:r>
            <a:br>
              <a:rPr lang="en-US" dirty="0"/>
            </a:br>
            <a:r>
              <a:rPr lang="en-US" sz="2000" dirty="0"/>
              <a:t>Wet concrete still in the particulate stage has much in common with wet sand</a:t>
            </a:r>
          </a:p>
        </p:txBody>
      </p:sp>
      <p:sp>
        <p:nvSpPr>
          <p:cNvPr id="6" name="Footer Placeholder 5"/>
          <p:cNvSpPr>
            <a:spLocks noGrp="1"/>
          </p:cNvSpPr>
          <p:nvPr>
            <p:ph type="ftr" sz="quarter" idx="11"/>
          </p:nvPr>
        </p:nvSpPr>
        <p:spPr/>
        <p:txBody>
          <a:bodyPr/>
          <a:lstStyle/>
          <a:p>
            <a:pPr>
              <a:defRPr/>
            </a:pPr>
            <a:r>
              <a:rPr lang="en-AU" dirty="0" smtClean="0"/>
              <a:t>www.tececo.com  www.gaiaengineering.com</a:t>
            </a:r>
            <a:endParaRPr lang="en-AU" dirty="0"/>
          </a:p>
        </p:txBody>
      </p:sp>
      <p:sp>
        <p:nvSpPr>
          <p:cNvPr id="7" name="Slide Number Placeholder 6"/>
          <p:cNvSpPr>
            <a:spLocks noGrp="1"/>
          </p:cNvSpPr>
          <p:nvPr>
            <p:ph type="sldNum" sz="quarter" idx="12"/>
          </p:nvPr>
        </p:nvSpPr>
        <p:spPr/>
        <p:txBody>
          <a:bodyPr/>
          <a:lstStyle/>
          <a:p>
            <a:pPr>
              <a:defRPr/>
            </a:pPr>
            <a:fld id="{C487EC9C-28F4-44BB-9C83-313754E2EF7D}" type="slidenum">
              <a:rPr lang="en-AU" smtClean="0"/>
              <a:pPr>
                <a:defRPr/>
              </a:pPr>
              <a:t>124</a:t>
            </a:fld>
            <a:endParaRPr lang="en-AU" dirty="0"/>
          </a:p>
        </p:txBody>
      </p:sp>
    </p:spTree>
    <p:extLst>
      <p:ext uri="{BB962C8B-B14F-4D97-AF65-F5344CB8AC3E}">
        <p14:creationId xmlns:p14="http://schemas.microsoft.com/office/powerpoint/2010/main" val="113532793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Rectangle 3"/>
          <p:cNvSpPr>
            <a:spLocks noGrp="1" noChangeArrowheads="1"/>
          </p:cNvSpPr>
          <p:nvPr>
            <p:ph idx="1"/>
          </p:nvPr>
        </p:nvSpPr>
        <p:spPr>
          <a:xfrm>
            <a:off x="352425" y="1084247"/>
            <a:ext cx="8613135" cy="5556039"/>
          </a:xfrm>
          <a:noFill/>
        </p:spPr>
        <p:txBody>
          <a:bodyPr/>
          <a:lstStyle/>
          <a:p>
            <a:r>
              <a:rPr lang="en-AU" dirty="0" smtClean="0"/>
              <a:t>Portland cement concretes shrink around .05%. Over the long term much more (&gt;.1%).</a:t>
            </a:r>
          </a:p>
          <a:p>
            <a:pPr lvl="1"/>
            <a:r>
              <a:rPr lang="en-AU" dirty="0" smtClean="0"/>
              <a:t>Mainly due to plastic and drying shrinkage through </a:t>
            </a:r>
            <a:r>
              <a:rPr lang="en-AU" b="1" dirty="0" smtClean="0"/>
              <a:t>loss of water</a:t>
            </a:r>
          </a:p>
          <a:p>
            <a:r>
              <a:rPr lang="en-AU" dirty="0" smtClean="0"/>
              <a:t>The use of some wastes as aggregates also cause shrinkage e.g. wood waste in masonry units, thin panels etc.</a:t>
            </a:r>
          </a:p>
          <a:p>
            <a:r>
              <a:rPr lang="en-AU" dirty="0"/>
              <a:t>By adding MgO volume changes are </a:t>
            </a:r>
            <a:r>
              <a:rPr lang="en-AU" dirty="0" smtClean="0"/>
              <a:t>minimised</a:t>
            </a:r>
          </a:p>
          <a:p>
            <a:pPr lvl="1"/>
            <a:r>
              <a:rPr lang="en-AU" u="sng" dirty="0"/>
              <a:t>So far we have observed significantly less shrinkage in TecEco tec - cement concretes</a:t>
            </a:r>
            <a:r>
              <a:rPr lang="en-AU" dirty="0"/>
              <a:t> with about (8-10% substitution OPC) with or without fly ash.</a:t>
            </a:r>
          </a:p>
          <a:p>
            <a:r>
              <a:rPr lang="en-AU" sz="2400" dirty="0"/>
              <a:t>Note that </a:t>
            </a:r>
            <a:r>
              <a:rPr lang="en-AU" sz="2400" dirty="0" smtClean="0"/>
              <a:t>Brucite </a:t>
            </a:r>
            <a:r>
              <a:rPr lang="en-AU" sz="2400" dirty="0"/>
              <a:t>is &gt; 44.65 mass% water and it makes sense to make binders out of water!</a:t>
            </a:r>
          </a:p>
          <a:p>
            <a:endParaRPr lang="en-AU" dirty="0" smtClean="0"/>
          </a:p>
        </p:txBody>
      </p:sp>
      <p:sp>
        <p:nvSpPr>
          <p:cNvPr id="22530" name="Rectangle 2"/>
          <p:cNvSpPr>
            <a:spLocks noGrp="1" noChangeArrowheads="1"/>
          </p:cNvSpPr>
          <p:nvPr>
            <p:ph type="title"/>
          </p:nvPr>
        </p:nvSpPr>
        <p:spPr>
          <a:xfrm>
            <a:off x="315683" y="11339"/>
            <a:ext cx="8534403" cy="1118214"/>
          </a:xfrm>
        </p:spPr>
        <p:txBody>
          <a:bodyPr/>
          <a:lstStyle/>
          <a:p>
            <a:r>
              <a:rPr lang="en-AU" sz="3600" dirty="0" smtClean="0"/>
              <a:t>Dimensionally Control Over Concretes During Curing?</a:t>
            </a:r>
            <a:endParaRPr lang="en-US" sz="3600" dirty="0" smtClean="0"/>
          </a:p>
        </p:txBody>
      </p:sp>
      <p:sp>
        <p:nvSpPr>
          <p:cNvPr id="6" name="Footer Placeholder 5"/>
          <p:cNvSpPr>
            <a:spLocks noGrp="1"/>
          </p:cNvSpPr>
          <p:nvPr>
            <p:ph type="ftr" sz="quarter" idx="11"/>
          </p:nvPr>
        </p:nvSpPr>
        <p:spPr/>
        <p:txBody>
          <a:bodyPr/>
          <a:lstStyle/>
          <a:p>
            <a:pPr>
              <a:defRPr/>
            </a:pPr>
            <a:r>
              <a:rPr lang="en-AU" dirty="0" smtClean="0"/>
              <a:t>www.tececo.com  www.gaiaengineering.com</a:t>
            </a:r>
            <a:endParaRPr lang="en-AU" dirty="0"/>
          </a:p>
        </p:txBody>
      </p:sp>
      <p:sp>
        <p:nvSpPr>
          <p:cNvPr id="7" name="Slide Number Placeholder 6"/>
          <p:cNvSpPr>
            <a:spLocks noGrp="1"/>
          </p:cNvSpPr>
          <p:nvPr>
            <p:ph type="sldNum" sz="quarter" idx="12"/>
          </p:nvPr>
        </p:nvSpPr>
        <p:spPr/>
        <p:txBody>
          <a:bodyPr/>
          <a:lstStyle/>
          <a:p>
            <a:pPr>
              <a:defRPr/>
            </a:pPr>
            <a:fld id="{C487EC9C-28F4-44BB-9C83-313754E2EF7D}" type="slidenum">
              <a:rPr lang="en-AU" smtClean="0"/>
              <a:pPr>
                <a:defRPr/>
              </a:pPr>
              <a:t>125</a:t>
            </a:fld>
            <a:endParaRPr lang="en-AU" dirty="0"/>
          </a:p>
        </p:txBody>
      </p:sp>
    </p:spTree>
    <p:extLst>
      <p:ext uri="{BB962C8B-B14F-4D97-AF65-F5344CB8AC3E}">
        <p14:creationId xmlns:p14="http://schemas.microsoft.com/office/powerpoint/2010/main" val="124543805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315683" y="11339"/>
            <a:ext cx="8534403" cy="1225790"/>
          </a:xfrm>
        </p:spPr>
        <p:txBody>
          <a:bodyPr/>
          <a:lstStyle/>
          <a:p>
            <a:r>
              <a:rPr lang="en-US" sz="4000" dirty="0" smtClean="0"/>
              <a:t>Greater Tensile Strength also Reduces Cracking</a:t>
            </a:r>
          </a:p>
        </p:txBody>
      </p:sp>
      <p:sp>
        <p:nvSpPr>
          <p:cNvPr id="26627" name="Text Box 3"/>
          <p:cNvSpPr txBox="1">
            <a:spLocks noChangeArrowheads="1"/>
          </p:cNvSpPr>
          <p:nvPr/>
        </p:nvSpPr>
        <p:spPr bwMode="auto">
          <a:xfrm>
            <a:off x="646905" y="4739903"/>
            <a:ext cx="7905423" cy="954107"/>
          </a:xfrm>
          <a:prstGeom prst="rect">
            <a:avLst/>
          </a:prstGeom>
          <a:solidFill>
            <a:srgbClr val="FFCC99"/>
          </a:solidFill>
          <a:ln w="190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2000" b="0" dirty="0">
                <a:solidFill>
                  <a:schemeClr val="tx2"/>
                </a:solidFill>
              </a:rPr>
              <a:t>MgO Changes Surface Charge as the </a:t>
            </a:r>
            <a:r>
              <a:rPr lang="en-US" sz="2000" b="0" dirty="0" smtClean="0">
                <a:solidFill>
                  <a:schemeClr val="tx2"/>
                </a:solidFill>
              </a:rPr>
              <a:t>Ph. </a:t>
            </a:r>
            <a:r>
              <a:rPr lang="en-US" sz="2000" b="0" dirty="0">
                <a:solidFill>
                  <a:schemeClr val="tx2"/>
                </a:solidFill>
              </a:rPr>
              <a:t>Rises.</a:t>
            </a:r>
            <a:r>
              <a:rPr lang="en-US" sz="2000" dirty="0"/>
              <a:t> </a:t>
            </a:r>
            <a:r>
              <a:rPr lang="en-US" sz="1800" dirty="0"/>
              <a:t>This </a:t>
            </a:r>
            <a:r>
              <a:rPr lang="en-US" sz="1800" dirty="0" smtClean="0"/>
              <a:t>and a stronger “wet beach effect” could </a:t>
            </a:r>
            <a:r>
              <a:rPr lang="en-US" sz="1800" dirty="0"/>
              <a:t>be the reason for the greater tensile strength displayed during the early plastic phase of tec-cement concretes. </a:t>
            </a:r>
          </a:p>
        </p:txBody>
      </p:sp>
      <p:grpSp>
        <p:nvGrpSpPr>
          <p:cNvPr id="26629" name="Group 6"/>
          <p:cNvGrpSpPr>
            <a:grpSpLocks/>
          </p:cNvGrpSpPr>
          <p:nvPr/>
        </p:nvGrpSpPr>
        <p:grpSpPr bwMode="auto">
          <a:xfrm>
            <a:off x="1920874" y="1447006"/>
            <a:ext cx="4556125" cy="3062287"/>
            <a:chOff x="0" y="1805"/>
            <a:chExt cx="2870" cy="1929"/>
          </a:xfrm>
        </p:grpSpPr>
        <p:sp>
          <p:nvSpPr>
            <p:cNvPr id="26630" name="Freeform 7"/>
            <p:cNvSpPr>
              <a:spLocks/>
            </p:cNvSpPr>
            <p:nvPr/>
          </p:nvSpPr>
          <p:spPr bwMode="auto">
            <a:xfrm>
              <a:off x="314" y="1989"/>
              <a:ext cx="622" cy="510"/>
            </a:xfrm>
            <a:custGeom>
              <a:avLst/>
              <a:gdLst>
                <a:gd name="T0" fmla="*/ 151 w 1047"/>
                <a:gd name="T1" fmla="*/ 34 h 1025"/>
                <a:gd name="T2" fmla="*/ 320 w 1047"/>
                <a:gd name="T3" fmla="*/ 0 h 1025"/>
                <a:gd name="T4" fmla="*/ 435 w 1047"/>
                <a:gd name="T5" fmla="*/ 7 h 1025"/>
                <a:gd name="T6" fmla="*/ 480 w 1047"/>
                <a:gd name="T7" fmla="*/ 64 h 1025"/>
                <a:gd name="T8" fmla="*/ 498 w 1047"/>
                <a:gd name="T9" fmla="*/ 112 h 1025"/>
                <a:gd name="T10" fmla="*/ 538 w 1047"/>
                <a:gd name="T11" fmla="*/ 164 h 1025"/>
                <a:gd name="T12" fmla="*/ 586 w 1047"/>
                <a:gd name="T13" fmla="*/ 138 h 1025"/>
                <a:gd name="T14" fmla="*/ 613 w 1047"/>
                <a:gd name="T15" fmla="*/ 145 h 1025"/>
                <a:gd name="T16" fmla="*/ 622 w 1047"/>
                <a:gd name="T17" fmla="*/ 175 h 1025"/>
                <a:gd name="T18" fmla="*/ 613 w 1047"/>
                <a:gd name="T19" fmla="*/ 212 h 1025"/>
                <a:gd name="T20" fmla="*/ 591 w 1047"/>
                <a:gd name="T21" fmla="*/ 272 h 1025"/>
                <a:gd name="T22" fmla="*/ 538 w 1047"/>
                <a:gd name="T23" fmla="*/ 320 h 1025"/>
                <a:gd name="T24" fmla="*/ 520 w 1047"/>
                <a:gd name="T25" fmla="*/ 376 h 1025"/>
                <a:gd name="T26" fmla="*/ 462 w 1047"/>
                <a:gd name="T27" fmla="*/ 447 h 1025"/>
                <a:gd name="T28" fmla="*/ 427 w 1047"/>
                <a:gd name="T29" fmla="*/ 436 h 1025"/>
                <a:gd name="T30" fmla="*/ 391 w 1047"/>
                <a:gd name="T31" fmla="*/ 439 h 1025"/>
                <a:gd name="T32" fmla="*/ 346 w 1047"/>
                <a:gd name="T33" fmla="*/ 458 h 1025"/>
                <a:gd name="T34" fmla="*/ 280 w 1047"/>
                <a:gd name="T35" fmla="*/ 510 h 1025"/>
                <a:gd name="T36" fmla="*/ 160 w 1047"/>
                <a:gd name="T37" fmla="*/ 492 h 1025"/>
                <a:gd name="T38" fmla="*/ 111 w 1047"/>
                <a:gd name="T39" fmla="*/ 436 h 1025"/>
                <a:gd name="T40" fmla="*/ 97 w 1047"/>
                <a:gd name="T41" fmla="*/ 417 h 1025"/>
                <a:gd name="T42" fmla="*/ 9 w 1047"/>
                <a:gd name="T43" fmla="*/ 298 h 1025"/>
                <a:gd name="T44" fmla="*/ 0 w 1047"/>
                <a:gd name="T45" fmla="*/ 268 h 1025"/>
                <a:gd name="T46" fmla="*/ 71 w 1047"/>
                <a:gd name="T47" fmla="*/ 238 h 1025"/>
                <a:gd name="T48" fmla="*/ 124 w 1047"/>
                <a:gd name="T49" fmla="*/ 187 h 1025"/>
                <a:gd name="T50" fmla="*/ 120 w 1047"/>
                <a:gd name="T51" fmla="*/ 164 h 1025"/>
                <a:gd name="T52" fmla="*/ 62 w 1047"/>
                <a:gd name="T53" fmla="*/ 115 h 1025"/>
                <a:gd name="T54" fmla="*/ 80 w 1047"/>
                <a:gd name="T55" fmla="*/ 82 h 1025"/>
                <a:gd name="T56" fmla="*/ 93 w 1047"/>
                <a:gd name="T57" fmla="*/ 56 h 1025"/>
                <a:gd name="T58" fmla="*/ 160 w 1047"/>
                <a:gd name="T59" fmla="*/ 30 h 1025"/>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1047" h="1025">
                  <a:moveTo>
                    <a:pt x="254" y="68"/>
                  </a:moveTo>
                  <a:lnTo>
                    <a:pt x="538" y="0"/>
                  </a:lnTo>
                  <a:lnTo>
                    <a:pt x="733" y="15"/>
                  </a:lnTo>
                  <a:lnTo>
                    <a:pt x="808" y="128"/>
                  </a:lnTo>
                  <a:lnTo>
                    <a:pt x="838" y="225"/>
                  </a:lnTo>
                  <a:cubicBezTo>
                    <a:pt x="859" y="259"/>
                    <a:pt x="872" y="309"/>
                    <a:pt x="905" y="330"/>
                  </a:cubicBezTo>
                  <a:cubicBezTo>
                    <a:pt x="985" y="312"/>
                    <a:pt x="963" y="328"/>
                    <a:pt x="987" y="277"/>
                  </a:cubicBezTo>
                  <a:lnTo>
                    <a:pt x="1032" y="292"/>
                  </a:lnTo>
                  <a:lnTo>
                    <a:pt x="1047" y="352"/>
                  </a:lnTo>
                  <a:lnTo>
                    <a:pt x="1032" y="427"/>
                  </a:lnTo>
                  <a:lnTo>
                    <a:pt x="995" y="547"/>
                  </a:lnTo>
                  <a:lnTo>
                    <a:pt x="905" y="644"/>
                  </a:lnTo>
                  <a:lnTo>
                    <a:pt x="875" y="756"/>
                  </a:lnTo>
                  <a:cubicBezTo>
                    <a:pt x="854" y="798"/>
                    <a:pt x="804" y="878"/>
                    <a:pt x="778" y="898"/>
                  </a:cubicBezTo>
                  <a:cubicBezTo>
                    <a:pt x="769" y="896"/>
                    <a:pt x="718" y="894"/>
                    <a:pt x="718" y="876"/>
                  </a:cubicBezTo>
                  <a:lnTo>
                    <a:pt x="658" y="883"/>
                  </a:lnTo>
                  <a:lnTo>
                    <a:pt x="583" y="921"/>
                  </a:lnTo>
                  <a:lnTo>
                    <a:pt x="471" y="1025"/>
                  </a:lnTo>
                  <a:lnTo>
                    <a:pt x="269" y="988"/>
                  </a:lnTo>
                  <a:lnTo>
                    <a:pt x="187" y="876"/>
                  </a:lnTo>
                  <a:lnTo>
                    <a:pt x="164" y="838"/>
                  </a:lnTo>
                  <a:lnTo>
                    <a:pt x="15" y="599"/>
                  </a:lnTo>
                  <a:lnTo>
                    <a:pt x="0" y="539"/>
                  </a:lnTo>
                  <a:lnTo>
                    <a:pt x="119" y="479"/>
                  </a:lnTo>
                  <a:lnTo>
                    <a:pt x="209" y="375"/>
                  </a:lnTo>
                  <a:lnTo>
                    <a:pt x="202" y="330"/>
                  </a:lnTo>
                  <a:lnTo>
                    <a:pt x="104" y="232"/>
                  </a:lnTo>
                  <a:lnTo>
                    <a:pt x="134" y="165"/>
                  </a:lnTo>
                  <a:lnTo>
                    <a:pt x="157" y="113"/>
                  </a:lnTo>
                  <a:lnTo>
                    <a:pt x="269" y="60"/>
                  </a:lnTo>
                </a:path>
              </a:pathLst>
            </a:custGeom>
            <a:solidFill>
              <a:srgbClr val="969696"/>
            </a:solidFill>
            <a:ln w="19050" cap="flat"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AU" dirty="0"/>
            </a:p>
          </p:txBody>
        </p:sp>
        <p:sp>
          <p:nvSpPr>
            <p:cNvPr id="26631" name="Freeform 8"/>
            <p:cNvSpPr>
              <a:spLocks/>
            </p:cNvSpPr>
            <p:nvPr/>
          </p:nvSpPr>
          <p:spPr bwMode="auto">
            <a:xfrm>
              <a:off x="2096" y="2026"/>
              <a:ext cx="542" cy="465"/>
            </a:xfrm>
            <a:custGeom>
              <a:avLst/>
              <a:gdLst>
                <a:gd name="T0" fmla="*/ 40 w 912"/>
                <a:gd name="T1" fmla="*/ 100 h 935"/>
                <a:gd name="T2" fmla="*/ 93 w 912"/>
                <a:gd name="T3" fmla="*/ 64 h 935"/>
                <a:gd name="T4" fmla="*/ 151 w 912"/>
                <a:gd name="T5" fmla="*/ 11 h 935"/>
                <a:gd name="T6" fmla="*/ 280 w 912"/>
                <a:gd name="T7" fmla="*/ 0 h 935"/>
                <a:gd name="T8" fmla="*/ 395 w 912"/>
                <a:gd name="T9" fmla="*/ 30 h 935"/>
                <a:gd name="T10" fmla="*/ 520 w 912"/>
                <a:gd name="T11" fmla="*/ 82 h 935"/>
                <a:gd name="T12" fmla="*/ 511 w 912"/>
                <a:gd name="T13" fmla="*/ 153 h 935"/>
                <a:gd name="T14" fmla="*/ 542 w 912"/>
                <a:gd name="T15" fmla="*/ 208 h 935"/>
                <a:gd name="T16" fmla="*/ 538 w 912"/>
                <a:gd name="T17" fmla="*/ 290 h 935"/>
                <a:gd name="T18" fmla="*/ 515 w 912"/>
                <a:gd name="T19" fmla="*/ 335 h 935"/>
                <a:gd name="T20" fmla="*/ 502 w 912"/>
                <a:gd name="T21" fmla="*/ 387 h 935"/>
                <a:gd name="T22" fmla="*/ 497 w 912"/>
                <a:gd name="T23" fmla="*/ 421 h 935"/>
                <a:gd name="T24" fmla="*/ 467 w 912"/>
                <a:gd name="T25" fmla="*/ 439 h 935"/>
                <a:gd name="T26" fmla="*/ 431 w 912"/>
                <a:gd name="T27" fmla="*/ 458 h 935"/>
                <a:gd name="T28" fmla="*/ 369 w 912"/>
                <a:gd name="T29" fmla="*/ 465 h 935"/>
                <a:gd name="T30" fmla="*/ 266 w 912"/>
                <a:gd name="T31" fmla="*/ 465 h 935"/>
                <a:gd name="T32" fmla="*/ 209 w 912"/>
                <a:gd name="T33" fmla="*/ 443 h 935"/>
                <a:gd name="T34" fmla="*/ 146 w 912"/>
                <a:gd name="T35" fmla="*/ 428 h 935"/>
                <a:gd name="T36" fmla="*/ 93 w 912"/>
                <a:gd name="T37" fmla="*/ 406 h 935"/>
                <a:gd name="T38" fmla="*/ 62 w 912"/>
                <a:gd name="T39" fmla="*/ 379 h 935"/>
                <a:gd name="T40" fmla="*/ 27 w 912"/>
                <a:gd name="T41" fmla="*/ 339 h 935"/>
                <a:gd name="T42" fmla="*/ 13 w 912"/>
                <a:gd name="T43" fmla="*/ 290 h 935"/>
                <a:gd name="T44" fmla="*/ 4 w 912"/>
                <a:gd name="T45" fmla="*/ 220 h 935"/>
                <a:gd name="T46" fmla="*/ 0 w 912"/>
                <a:gd name="T47" fmla="*/ 149 h 935"/>
                <a:gd name="T48" fmla="*/ 4 w 912"/>
                <a:gd name="T49" fmla="*/ 119 h 935"/>
                <a:gd name="T50" fmla="*/ 40 w 912"/>
                <a:gd name="T51" fmla="*/ 100 h 93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912" h="935">
                  <a:moveTo>
                    <a:pt x="67" y="202"/>
                  </a:moveTo>
                  <a:cubicBezTo>
                    <a:pt x="97" y="181"/>
                    <a:pt x="139" y="162"/>
                    <a:pt x="157" y="128"/>
                  </a:cubicBezTo>
                  <a:lnTo>
                    <a:pt x="254" y="23"/>
                  </a:lnTo>
                  <a:lnTo>
                    <a:pt x="471" y="0"/>
                  </a:lnTo>
                  <a:lnTo>
                    <a:pt x="665" y="60"/>
                  </a:lnTo>
                  <a:lnTo>
                    <a:pt x="875" y="165"/>
                  </a:lnTo>
                  <a:lnTo>
                    <a:pt x="860" y="307"/>
                  </a:lnTo>
                  <a:lnTo>
                    <a:pt x="912" y="419"/>
                  </a:lnTo>
                  <a:lnTo>
                    <a:pt x="905" y="584"/>
                  </a:lnTo>
                  <a:lnTo>
                    <a:pt x="867" y="674"/>
                  </a:lnTo>
                  <a:lnTo>
                    <a:pt x="845" y="778"/>
                  </a:lnTo>
                  <a:lnTo>
                    <a:pt x="837" y="846"/>
                  </a:lnTo>
                  <a:lnTo>
                    <a:pt x="785" y="883"/>
                  </a:lnTo>
                  <a:lnTo>
                    <a:pt x="725" y="921"/>
                  </a:lnTo>
                  <a:lnTo>
                    <a:pt x="621" y="935"/>
                  </a:lnTo>
                  <a:cubicBezTo>
                    <a:pt x="563" y="935"/>
                    <a:pt x="506" y="935"/>
                    <a:pt x="448" y="935"/>
                  </a:cubicBezTo>
                  <a:lnTo>
                    <a:pt x="351" y="891"/>
                  </a:lnTo>
                  <a:lnTo>
                    <a:pt x="246" y="861"/>
                  </a:lnTo>
                  <a:lnTo>
                    <a:pt x="157" y="816"/>
                  </a:lnTo>
                  <a:lnTo>
                    <a:pt x="104" y="763"/>
                  </a:lnTo>
                  <a:lnTo>
                    <a:pt x="45" y="681"/>
                  </a:lnTo>
                  <a:lnTo>
                    <a:pt x="22" y="584"/>
                  </a:lnTo>
                  <a:lnTo>
                    <a:pt x="7" y="442"/>
                  </a:lnTo>
                  <a:lnTo>
                    <a:pt x="0" y="300"/>
                  </a:lnTo>
                  <a:lnTo>
                    <a:pt x="7" y="240"/>
                  </a:lnTo>
                  <a:lnTo>
                    <a:pt x="67" y="202"/>
                  </a:lnTo>
                  <a:close/>
                </a:path>
              </a:pathLst>
            </a:custGeom>
            <a:solidFill>
              <a:srgbClr val="FFFF99"/>
            </a:solidFill>
            <a:ln w="19050" cap="flat"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AU" dirty="0"/>
            </a:p>
          </p:txBody>
        </p:sp>
        <p:sp>
          <p:nvSpPr>
            <p:cNvPr id="26632" name="Text Box 9"/>
            <p:cNvSpPr txBox="1">
              <a:spLocks noChangeArrowheads="1"/>
            </p:cNvSpPr>
            <p:nvPr/>
          </p:nvSpPr>
          <p:spPr bwMode="auto">
            <a:xfrm>
              <a:off x="226" y="2000"/>
              <a:ext cx="13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2400" dirty="0"/>
                <a:t>+</a:t>
              </a:r>
            </a:p>
          </p:txBody>
        </p:sp>
        <p:sp>
          <p:nvSpPr>
            <p:cNvPr id="26633" name="Text Box 10"/>
            <p:cNvSpPr txBox="1">
              <a:spLocks noChangeArrowheads="1"/>
            </p:cNvSpPr>
            <p:nvPr/>
          </p:nvSpPr>
          <p:spPr bwMode="auto">
            <a:xfrm>
              <a:off x="498" y="2362"/>
              <a:ext cx="200"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2400" dirty="0"/>
                <a:t>+</a:t>
              </a:r>
            </a:p>
          </p:txBody>
        </p:sp>
        <p:sp>
          <p:nvSpPr>
            <p:cNvPr id="26634" name="Text Box 11"/>
            <p:cNvSpPr txBox="1">
              <a:spLocks noChangeArrowheads="1"/>
            </p:cNvSpPr>
            <p:nvPr/>
          </p:nvSpPr>
          <p:spPr bwMode="auto">
            <a:xfrm>
              <a:off x="432" y="1805"/>
              <a:ext cx="135"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2400" dirty="0"/>
                <a:t>+</a:t>
              </a:r>
            </a:p>
          </p:txBody>
        </p:sp>
        <p:sp>
          <p:nvSpPr>
            <p:cNvPr id="26635" name="Text Box 12"/>
            <p:cNvSpPr txBox="1">
              <a:spLocks noChangeArrowheads="1"/>
            </p:cNvSpPr>
            <p:nvPr/>
          </p:nvSpPr>
          <p:spPr bwMode="auto">
            <a:xfrm>
              <a:off x="228" y="2273"/>
              <a:ext cx="134"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2400" dirty="0"/>
                <a:t>+</a:t>
              </a:r>
            </a:p>
          </p:txBody>
        </p:sp>
        <p:sp>
          <p:nvSpPr>
            <p:cNvPr id="26636" name="Text Box 13"/>
            <p:cNvSpPr txBox="1">
              <a:spLocks noChangeArrowheads="1"/>
            </p:cNvSpPr>
            <p:nvPr/>
          </p:nvSpPr>
          <p:spPr bwMode="auto">
            <a:xfrm>
              <a:off x="754" y="1893"/>
              <a:ext cx="135"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2400" dirty="0"/>
                <a:t>+</a:t>
              </a:r>
            </a:p>
          </p:txBody>
        </p:sp>
        <p:sp>
          <p:nvSpPr>
            <p:cNvPr id="26637" name="Text Box 14"/>
            <p:cNvSpPr txBox="1">
              <a:spLocks noChangeArrowheads="1"/>
            </p:cNvSpPr>
            <p:nvPr/>
          </p:nvSpPr>
          <p:spPr bwMode="auto">
            <a:xfrm>
              <a:off x="870" y="2069"/>
              <a:ext cx="13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2400" dirty="0"/>
                <a:t>+</a:t>
              </a:r>
            </a:p>
          </p:txBody>
        </p:sp>
        <p:sp>
          <p:nvSpPr>
            <p:cNvPr id="26638" name="Text Box 15"/>
            <p:cNvSpPr txBox="1">
              <a:spLocks noChangeArrowheads="1"/>
            </p:cNvSpPr>
            <p:nvPr/>
          </p:nvSpPr>
          <p:spPr bwMode="auto">
            <a:xfrm>
              <a:off x="756" y="2280"/>
              <a:ext cx="135"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2400" dirty="0"/>
                <a:t>+</a:t>
              </a:r>
            </a:p>
          </p:txBody>
        </p:sp>
        <p:sp>
          <p:nvSpPr>
            <p:cNvPr id="26639" name="Text Box 16"/>
            <p:cNvSpPr txBox="1">
              <a:spLocks noChangeArrowheads="1"/>
            </p:cNvSpPr>
            <p:nvPr/>
          </p:nvSpPr>
          <p:spPr bwMode="auto">
            <a:xfrm>
              <a:off x="1979" y="1934"/>
              <a:ext cx="191"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2400" dirty="0"/>
                <a:t>+</a:t>
              </a:r>
            </a:p>
          </p:txBody>
        </p:sp>
        <p:sp>
          <p:nvSpPr>
            <p:cNvPr id="26640" name="Text Box 17"/>
            <p:cNvSpPr txBox="1">
              <a:spLocks noChangeArrowheads="1"/>
            </p:cNvSpPr>
            <p:nvPr/>
          </p:nvSpPr>
          <p:spPr bwMode="auto">
            <a:xfrm>
              <a:off x="2181" y="2369"/>
              <a:ext cx="135"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2400" dirty="0"/>
                <a:t>+</a:t>
              </a:r>
            </a:p>
          </p:txBody>
        </p:sp>
        <p:sp>
          <p:nvSpPr>
            <p:cNvPr id="26641" name="Text Box 18"/>
            <p:cNvSpPr txBox="1">
              <a:spLocks noChangeArrowheads="1"/>
            </p:cNvSpPr>
            <p:nvPr/>
          </p:nvSpPr>
          <p:spPr bwMode="auto">
            <a:xfrm>
              <a:off x="2185" y="1849"/>
              <a:ext cx="13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2400" dirty="0"/>
                <a:t>+</a:t>
              </a:r>
            </a:p>
          </p:txBody>
        </p:sp>
        <p:sp>
          <p:nvSpPr>
            <p:cNvPr id="26642" name="Text Box 19"/>
            <p:cNvSpPr txBox="1">
              <a:spLocks noChangeArrowheads="1"/>
            </p:cNvSpPr>
            <p:nvPr/>
          </p:nvSpPr>
          <p:spPr bwMode="auto">
            <a:xfrm>
              <a:off x="1964" y="2175"/>
              <a:ext cx="13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2400" dirty="0"/>
                <a:t>+</a:t>
              </a:r>
            </a:p>
          </p:txBody>
        </p:sp>
        <p:sp>
          <p:nvSpPr>
            <p:cNvPr id="26643" name="Text Box 20"/>
            <p:cNvSpPr txBox="1">
              <a:spLocks noChangeArrowheads="1"/>
            </p:cNvSpPr>
            <p:nvPr/>
          </p:nvSpPr>
          <p:spPr bwMode="auto">
            <a:xfrm>
              <a:off x="2468" y="1907"/>
              <a:ext cx="135"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2400" dirty="0"/>
                <a:t>+</a:t>
              </a:r>
            </a:p>
          </p:txBody>
        </p:sp>
        <p:sp>
          <p:nvSpPr>
            <p:cNvPr id="26644" name="Text Box 21"/>
            <p:cNvSpPr txBox="1">
              <a:spLocks noChangeArrowheads="1"/>
            </p:cNvSpPr>
            <p:nvPr/>
          </p:nvSpPr>
          <p:spPr bwMode="auto">
            <a:xfrm>
              <a:off x="2578" y="2142"/>
              <a:ext cx="13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2400" dirty="0"/>
                <a:t>+</a:t>
              </a:r>
            </a:p>
          </p:txBody>
        </p:sp>
        <p:sp>
          <p:nvSpPr>
            <p:cNvPr id="26645" name="Text Box 22"/>
            <p:cNvSpPr txBox="1">
              <a:spLocks noChangeArrowheads="1"/>
            </p:cNvSpPr>
            <p:nvPr/>
          </p:nvSpPr>
          <p:spPr bwMode="auto">
            <a:xfrm>
              <a:off x="2464" y="2340"/>
              <a:ext cx="135"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2400" dirty="0"/>
                <a:t>+</a:t>
              </a:r>
            </a:p>
          </p:txBody>
        </p:sp>
        <p:sp>
          <p:nvSpPr>
            <p:cNvPr id="26646" name="Freeform 23"/>
            <p:cNvSpPr>
              <a:spLocks/>
            </p:cNvSpPr>
            <p:nvPr/>
          </p:nvSpPr>
          <p:spPr bwMode="auto">
            <a:xfrm>
              <a:off x="1283" y="2077"/>
              <a:ext cx="467" cy="384"/>
            </a:xfrm>
            <a:custGeom>
              <a:avLst/>
              <a:gdLst>
                <a:gd name="T0" fmla="*/ 102 w 785"/>
                <a:gd name="T1" fmla="*/ 34 h 772"/>
                <a:gd name="T2" fmla="*/ 76 w 785"/>
                <a:gd name="T3" fmla="*/ 46 h 772"/>
                <a:gd name="T4" fmla="*/ 62 w 785"/>
                <a:gd name="T5" fmla="*/ 53 h 772"/>
                <a:gd name="T6" fmla="*/ 40 w 785"/>
                <a:gd name="T7" fmla="*/ 79 h 772"/>
                <a:gd name="T8" fmla="*/ 22 w 785"/>
                <a:gd name="T9" fmla="*/ 109 h 772"/>
                <a:gd name="T10" fmla="*/ 0 w 785"/>
                <a:gd name="T11" fmla="*/ 150 h 772"/>
                <a:gd name="T12" fmla="*/ 4 w 785"/>
                <a:gd name="T13" fmla="*/ 213 h 772"/>
                <a:gd name="T14" fmla="*/ 76 w 785"/>
                <a:gd name="T15" fmla="*/ 298 h 772"/>
                <a:gd name="T16" fmla="*/ 93 w 785"/>
                <a:gd name="T17" fmla="*/ 339 h 772"/>
                <a:gd name="T18" fmla="*/ 147 w 785"/>
                <a:gd name="T19" fmla="*/ 354 h 772"/>
                <a:gd name="T20" fmla="*/ 321 w 785"/>
                <a:gd name="T21" fmla="*/ 384 h 772"/>
                <a:gd name="T22" fmla="*/ 414 w 785"/>
                <a:gd name="T23" fmla="*/ 336 h 772"/>
                <a:gd name="T24" fmla="*/ 467 w 785"/>
                <a:gd name="T25" fmla="*/ 269 h 772"/>
                <a:gd name="T26" fmla="*/ 441 w 785"/>
                <a:gd name="T27" fmla="*/ 205 h 772"/>
                <a:gd name="T28" fmla="*/ 427 w 785"/>
                <a:gd name="T29" fmla="*/ 183 h 772"/>
                <a:gd name="T30" fmla="*/ 463 w 785"/>
                <a:gd name="T31" fmla="*/ 112 h 772"/>
                <a:gd name="T32" fmla="*/ 445 w 785"/>
                <a:gd name="T33" fmla="*/ 90 h 772"/>
                <a:gd name="T34" fmla="*/ 356 w 785"/>
                <a:gd name="T35" fmla="*/ 75 h 772"/>
                <a:gd name="T36" fmla="*/ 338 w 785"/>
                <a:gd name="T37" fmla="*/ 31 h 772"/>
                <a:gd name="T38" fmla="*/ 307 w 785"/>
                <a:gd name="T39" fmla="*/ 16 h 772"/>
                <a:gd name="T40" fmla="*/ 205 w 785"/>
                <a:gd name="T41" fmla="*/ 8 h 772"/>
                <a:gd name="T42" fmla="*/ 147 w 785"/>
                <a:gd name="T43" fmla="*/ 49 h 772"/>
                <a:gd name="T44" fmla="*/ 102 w 785"/>
                <a:gd name="T45" fmla="*/ 34 h 772"/>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785" h="772">
                  <a:moveTo>
                    <a:pt x="172" y="69"/>
                  </a:moveTo>
                  <a:cubicBezTo>
                    <a:pt x="118" y="106"/>
                    <a:pt x="181" y="65"/>
                    <a:pt x="127" y="92"/>
                  </a:cubicBezTo>
                  <a:cubicBezTo>
                    <a:pt x="119" y="96"/>
                    <a:pt x="105" y="106"/>
                    <a:pt x="105" y="106"/>
                  </a:cubicBezTo>
                  <a:cubicBezTo>
                    <a:pt x="92" y="124"/>
                    <a:pt x="78" y="140"/>
                    <a:pt x="67" y="159"/>
                  </a:cubicBezTo>
                  <a:cubicBezTo>
                    <a:pt x="55" y="178"/>
                    <a:pt x="37" y="219"/>
                    <a:pt x="37" y="219"/>
                  </a:cubicBezTo>
                  <a:lnTo>
                    <a:pt x="0" y="301"/>
                  </a:lnTo>
                  <a:lnTo>
                    <a:pt x="7" y="428"/>
                  </a:lnTo>
                  <a:lnTo>
                    <a:pt x="127" y="600"/>
                  </a:lnTo>
                  <a:lnTo>
                    <a:pt x="157" y="682"/>
                  </a:lnTo>
                  <a:lnTo>
                    <a:pt x="247" y="712"/>
                  </a:lnTo>
                  <a:lnTo>
                    <a:pt x="539" y="772"/>
                  </a:lnTo>
                  <a:lnTo>
                    <a:pt x="696" y="675"/>
                  </a:lnTo>
                  <a:lnTo>
                    <a:pt x="785" y="540"/>
                  </a:lnTo>
                  <a:lnTo>
                    <a:pt x="741" y="413"/>
                  </a:lnTo>
                  <a:lnTo>
                    <a:pt x="718" y="368"/>
                  </a:lnTo>
                  <a:lnTo>
                    <a:pt x="778" y="226"/>
                  </a:lnTo>
                  <a:lnTo>
                    <a:pt x="748" y="181"/>
                  </a:lnTo>
                  <a:cubicBezTo>
                    <a:pt x="645" y="143"/>
                    <a:pt x="695" y="151"/>
                    <a:pt x="598" y="151"/>
                  </a:cubicBezTo>
                  <a:lnTo>
                    <a:pt x="568" y="62"/>
                  </a:lnTo>
                  <a:lnTo>
                    <a:pt x="516" y="32"/>
                  </a:lnTo>
                  <a:cubicBezTo>
                    <a:pt x="437" y="0"/>
                    <a:pt x="492" y="17"/>
                    <a:pt x="344" y="17"/>
                  </a:cubicBezTo>
                  <a:cubicBezTo>
                    <a:pt x="309" y="41"/>
                    <a:pt x="247" y="39"/>
                    <a:pt x="247" y="99"/>
                  </a:cubicBezTo>
                  <a:lnTo>
                    <a:pt x="172" y="69"/>
                  </a:lnTo>
                  <a:close/>
                </a:path>
              </a:pathLst>
            </a:custGeom>
            <a:solidFill>
              <a:schemeClr val="bg1"/>
            </a:solidFill>
            <a:ln w="19050" cap="flat"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AU" dirty="0"/>
            </a:p>
          </p:txBody>
        </p:sp>
        <p:sp>
          <p:nvSpPr>
            <p:cNvPr id="26647" name="Text Box 24"/>
            <p:cNvSpPr txBox="1">
              <a:spLocks noChangeArrowheads="1"/>
            </p:cNvSpPr>
            <p:nvPr/>
          </p:nvSpPr>
          <p:spPr bwMode="auto">
            <a:xfrm>
              <a:off x="1113" y="2091"/>
              <a:ext cx="13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2400" dirty="0"/>
                <a:t>+</a:t>
              </a:r>
            </a:p>
          </p:txBody>
        </p:sp>
        <p:sp>
          <p:nvSpPr>
            <p:cNvPr id="26648" name="Text Box 25"/>
            <p:cNvSpPr txBox="1">
              <a:spLocks noChangeArrowheads="1"/>
            </p:cNvSpPr>
            <p:nvPr/>
          </p:nvSpPr>
          <p:spPr bwMode="auto">
            <a:xfrm>
              <a:off x="1368" y="2371"/>
              <a:ext cx="182"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2400" dirty="0"/>
                <a:t>+</a:t>
              </a:r>
            </a:p>
          </p:txBody>
        </p:sp>
        <p:sp>
          <p:nvSpPr>
            <p:cNvPr id="26649" name="Text Box 26"/>
            <p:cNvSpPr txBox="1">
              <a:spLocks noChangeArrowheads="1"/>
            </p:cNvSpPr>
            <p:nvPr/>
          </p:nvSpPr>
          <p:spPr bwMode="auto">
            <a:xfrm>
              <a:off x="1287" y="1893"/>
              <a:ext cx="13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2400" dirty="0"/>
                <a:t>+</a:t>
              </a:r>
            </a:p>
          </p:txBody>
        </p:sp>
        <p:sp>
          <p:nvSpPr>
            <p:cNvPr id="26650" name="Text Box 27"/>
            <p:cNvSpPr txBox="1">
              <a:spLocks noChangeArrowheads="1"/>
            </p:cNvSpPr>
            <p:nvPr/>
          </p:nvSpPr>
          <p:spPr bwMode="auto">
            <a:xfrm>
              <a:off x="1184" y="2271"/>
              <a:ext cx="300"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2400" dirty="0"/>
                <a:t>+</a:t>
              </a:r>
            </a:p>
          </p:txBody>
        </p:sp>
        <p:sp>
          <p:nvSpPr>
            <p:cNvPr id="26651" name="Text Box 28"/>
            <p:cNvSpPr txBox="1">
              <a:spLocks noChangeArrowheads="1"/>
            </p:cNvSpPr>
            <p:nvPr/>
          </p:nvSpPr>
          <p:spPr bwMode="auto">
            <a:xfrm>
              <a:off x="1587" y="1941"/>
              <a:ext cx="13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2400" dirty="0"/>
                <a:t>+</a:t>
              </a:r>
            </a:p>
          </p:txBody>
        </p:sp>
        <p:sp>
          <p:nvSpPr>
            <p:cNvPr id="26652" name="Text Box 29"/>
            <p:cNvSpPr txBox="1">
              <a:spLocks noChangeArrowheads="1"/>
            </p:cNvSpPr>
            <p:nvPr/>
          </p:nvSpPr>
          <p:spPr bwMode="auto">
            <a:xfrm>
              <a:off x="1711" y="2221"/>
              <a:ext cx="13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2400" dirty="0"/>
                <a:t>+</a:t>
              </a:r>
            </a:p>
          </p:txBody>
        </p:sp>
        <p:sp>
          <p:nvSpPr>
            <p:cNvPr id="26653" name="Text Box 30"/>
            <p:cNvSpPr txBox="1">
              <a:spLocks noChangeArrowheads="1"/>
            </p:cNvSpPr>
            <p:nvPr/>
          </p:nvSpPr>
          <p:spPr bwMode="auto">
            <a:xfrm>
              <a:off x="1708" y="2554"/>
              <a:ext cx="1162"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1600" dirty="0"/>
                <a:t>Mutual Repulsion</a:t>
              </a:r>
            </a:p>
          </p:txBody>
        </p:sp>
        <p:sp>
          <p:nvSpPr>
            <p:cNvPr id="26654" name="Text Box 31"/>
            <p:cNvSpPr txBox="1">
              <a:spLocks noChangeArrowheads="1"/>
            </p:cNvSpPr>
            <p:nvPr/>
          </p:nvSpPr>
          <p:spPr bwMode="auto">
            <a:xfrm rot="5400000">
              <a:off x="1310" y="2547"/>
              <a:ext cx="452" cy="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3600" dirty="0"/>
                <a:t>=&gt;</a:t>
              </a:r>
            </a:p>
          </p:txBody>
        </p:sp>
        <p:sp>
          <p:nvSpPr>
            <p:cNvPr id="26655" name="Freeform 32"/>
            <p:cNvSpPr>
              <a:spLocks/>
            </p:cNvSpPr>
            <p:nvPr/>
          </p:nvSpPr>
          <p:spPr bwMode="auto">
            <a:xfrm>
              <a:off x="567" y="2912"/>
              <a:ext cx="622" cy="509"/>
            </a:xfrm>
            <a:custGeom>
              <a:avLst/>
              <a:gdLst>
                <a:gd name="T0" fmla="*/ 151 w 1047"/>
                <a:gd name="T1" fmla="*/ 34 h 1025"/>
                <a:gd name="T2" fmla="*/ 320 w 1047"/>
                <a:gd name="T3" fmla="*/ 0 h 1025"/>
                <a:gd name="T4" fmla="*/ 435 w 1047"/>
                <a:gd name="T5" fmla="*/ 7 h 1025"/>
                <a:gd name="T6" fmla="*/ 480 w 1047"/>
                <a:gd name="T7" fmla="*/ 64 h 1025"/>
                <a:gd name="T8" fmla="*/ 498 w 1047"/>
                <a:gd name="T9" fmla="*/ 112 h 1025"/>
                <a:gd name="T10" fmla="*/ 538 w 1047"/>
                <a:gd name="T11" fmla="*/ 164 h 1025"/>
                <a:gd name="T12" fmla="*/ 586 w 1047"/>
                <a:gd name="T13" fmla="*/ 138 h 1025"/>
                <a:gd name="T14" fmla="*/ 613 w 1047"/>
                <a:gd name="T15" fmla="*/ 145 h 1025"/>
                <a:gd name="T16" fmla="*/ 622 w 1047"/>
                <a:gd name="T17" fmla="*/ 175 h 1025"/>
                <a:gd name="T18" fmla="*/ 613 w 1047"/>
                <a:gd name="T19" fmla="*/ 212 h 1025"/>
                <a:gd name="T20" fmla="*/ 591 w 1047"/>
                <a:gd name="T21" fmla="*/ 272 h 1025"/>
                <a:gd name="T22" fmla="*/ 538 w 1047"/>
                <a:gd name="T23" fmla="*/ 320 h 1025"/>
                <a:gd name="T24" fmla="*/ 520 w 1047"/>
                <a:gd name="T25" fmla="*/ 375 h 1025"/>
                <a:gd name="T26" fmla="*/ 462 w 1047"/>
                <a:gd name="T27" fmla="*/ 446 h 1025"/>
                <a:gd name="T28" fmla="*/ 427 w 1047"/>
                <a:gd name="T29" fmla="*/ 435 h 1025"/>
                <a:gd name="T30" fmla="*/ 391 w 1047"/>
                <a:gd name="T31" fmla="*/ 438 h 1025"/>
                <a:gd name="T32" fmla="*/ 346 w 1047"/>
                <a:gd name="T33" fmla="*/ 457 h 1025"/>
                <a:gd name="T34" fmla="*/ 280 w 1047"/>
                <a:gd name="T35" fmla="*/ 509 h 1025"/>
                <a:gd name="T36" fmla="*/ 160 w 1047"/>
                <a:gd name="T37" fmla="*/ 491 h 1025"/>
                <a:gd name="T38" fmla="*/ 111 w 1047"/>
                <a:gd name="T39" fmla="*/ 435 h 1025"/>
                <a:gd name="T40" fmla="*/ 97 w 1047"/>
                <a:gd name="T41" fmla="*/ 416 h 1025"/>
                <a:gd name="T42" fmla="*/ 9 w 1047"/>
                <a:gd name="T43" fmla="*/ 297 h 1025"/>
                <a:gd name="T44" fmla="*/ 0 w 1047"/>
                <a:gd name="T45" fmla="*/ 268 h 1025"/>
                <a:gd name="T46" fmla="*/ 71 w 1047"/>
                <a:gd name="T47" fmla="*/ 238 h 1025"/>
                <a:gd name="T48" fmla="*/ 124 w 1047"/>
                <a:gd name="T49" fmla="*/ 186 h 1025"/>
                <a:gd name="T50" fmla="*/ 120 w 1047"/>
                <a:gd name="T51" fmla="*/ 164 h 1025"/>
                <a:gd name="T52" fmla="*/ 62 w 1047"/>
                <a:gd name="T53" fmla="*/ 115 h 1025"/>
                <a:gd name="T54" fmla="*/ 80 w 1047"/>
                <a:gd name="T55" fmla="*/ 82 h 1025"/>
                <a:gd name="T56" fmla="*/ 93 w 1047"/>
                <a:gd name="T57" fmla="*/ 56 h 1025"/>
                <a:gd name="T58" fmla="*/ 160 w 1047"/>
                <a:gd name="T59" fmla="*/ 30 h 1025"/>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1047" h="1025">
                  <a:moveTo>
                    <a:pt x="254" y="68"/>
                  </a:moveTo>
                  <a:lnTo>
                    <a:pt x="538" y="0"/>
                  </a:lnTo>
                  <a:lnTo>
                    <a:pt x="733" y="15"/>
                  </a:lnTo>
                  <a:lnTo>
                    <a:pt x="808" y="128"/>
                  </a:lnTo>
                  <a:lnTo>
                    <a:pt x="838" y="225"/>
                  </a:lnTo>
                  <a:cubicBezTo>
                    <a:pt x="859" y="259"/>
                    <a:pt x="872" y="309"/>
                    <a:pt x="905" y="330"/>
                  </a:cubicBezTo>
                  <a:cubicBezTo>
                    <a:pt x="985" y="312"/>
                    <a:pt x="963" y="328"/>
                    <a:pt x="987" y="277"/>
                  </a:cubicBezTo>
                  <a:lnTo>
                    <a:pt x="1032" y="292"/>
                  </a:lnTo>
                  <a:lnTo>
                    <a:pt x="1047" y="352"/>
                  </a:lnTo>
                  <a:lnTo>
                    <a:pt x="1032" y="427"/>
                  </a:lnTo>
                  <a:lnTo>
                    <a:pt x="995" y="547"/>
                  </a:lnTo>
                  <a:lnTo>
                    <a:pt x="905" y="644"/>
                  </a:lnTo>
                  <a:lnTo>
                    <a:pt x="875" y="756"/>
                  </a:lnTo>
                  <a:cubicBezTo>
                    <a:pt x="854" y="798"/>
                    <a:pt x="804" y="878"/>
                    <a:pt x="778" y="898"/>
                  </a:cubicBezTo>
                  <a:cubicBezTo>
                    <a:pt x="769" y="896"/>
                    <a:pt x="718" y="894"/>
                    <a:pt x="718" y="876"/>
                  </a:cubicBezTo>
                  <a:lnTo>
                    <a:pt x="658" y="883"/>
                  </a:lnTo>
                  <a:lnTo>
                    <a:pt x="583" y="921"/>
                  </a:lnTo>
                  <a:lnTo>
                    <a:pt x="471" y="1025"/>
                  </a:lnTo>
                  <a:lnTo>
                    <a:pt x="269" y="988"/>
                  </a:lnTo>
                  <a:lnTo>
                    <a:pt x="187" y="876"/>
                  </a:lnTo>
                  <a:lnTo>
                    <a:pt x="164" y="838"/>
                  </a:lnTo>
                  <a:lnTo>
                    <a:pt x="15" y="599"/>
                  </a:lnTo>
                  <a:lnTo>
                    <a:pt x="0" y="539"/>
                  </a:lnTo>
                  <a:lnTo>
                    <a:pt x="119" y="479"/>
                  </a:lnTo>
                  <a:lnTo>
                    <a:pt x="209" y="375"/>
                  </a:lnTo>
                  <a:lnTo>
                    <a:pt x="202" y="330"/>
                  </a:lnTo>
                  <a:lnTo>
                    <a:pt x="104" y="232"/>
                  </a:lnTo>
                  <a:lnTo>
                    <a:pt x="134" y="165"/>
                  </a:lnTo>
                  <a:lnTo>
                    <a:pt x="157" y="113"/>
                  </a:lnTo>
                  <a:lnTo>
                    <a:pt x="269" y="60"/>
                  </a:lnTo>
                </a:path>
              </a:pathLst>
            </a:custGeom>
            <a:solidFill>
              <a:srgbClr val="969696"/>
            </a:solidFill>
            <a:ln w="19050" cap="flat"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AU" dirty="0"/>
            </a:p>
          </p:txBody>
        </p:sp>
        <p:sp>
          <p:nvSpPr>
            <p:cNvPr id="26656" name="Text Box 33"/>
            <p:cNvSpPr txBox="1">
              <a:spLocks noChangeArrowheads="1"/>
            </p:cNvSpPr>
            <p:nvPr/>
          </p:nvSpPr>
          <p:spPr bwMode="auto">
            <a:xfrm>
              <a:off x="470" y="2860"/>
              <a:ext cx="135"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2400" dirty="0"/>
                <a:t>+</a:t>
              </a:r>
            </a:p>
          </p:txBody>
        </p:sp>
        <p:sp>
          <p:nvSpPr>
            <p:cNvPr id="26657" name="Text Box 34"/>
            <p:cNvSpPr txBox="1">
              <a:spLocks noChangeArrowheads="1"/>
            </p:cNvSpPr>
            <p:nvPr/>
          </p:nvSpPr>
          <p:spPr bwMode="auto">
            <a:xfrm>
              <a:off x="544" y="3294"/>
              <a:ext cx="181"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2400" dirty="0"/>
                <a:t>+</a:t>
              </a:r>
            </a:p>
          </p:txBody>
        </p:sp>
        <p:sp>
          <p:nvSpPr>
            <p:cNvPr id="26658" name="Text Box 35"/>
            <p:cNvSpPr txBox="1">
              <a:spLocks noChangeArrowheads="1"/>
            </p:cNvSpPr>
            <p:nvPr/>
          </p:nvSpPr>
          <p:spPr bwMode="auto">
            <a:xfrm>
              <a:off x="730" y="2710"/>
              <a:ext cx="13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2400" dirty="0"/>
                <a:t>+</a:t>
              </a:r>
            </a:p>
          </p:txBody>
        </p:sp>
        <p:sp>
          <p:nvSpPr>
            <p:cNvPr id="26659" name="Text Box 36"/>
            <p:cNvSpPr txBox="1">
              <a:spLocks noChangeArrowheads="1"/>
            </p:cNvSpPr>
            <p:nvPr/>
          </p:nvSpPr>
          <p:spPr bwMode="auto">
            <a:xfrm>
              <a:off x="407" y="3113"/>
              <a:ext cx="191"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2400" dirty="0"/>
                <a:t>+</a:t>
              </a:r>
            </a:p>
          </p:txBody>
        </p:sp>
        <p:sp>
          <p:nvSpPr>
            <p:cNvPr id="26660" name="Text Box 37"/>
            <p:cNvSpPr txBox="1">
              <a:spLocks noChangeArrowheads="1"/>
            </p:cNvSpPr>
            <p:nvPr/>
          </p:nvSpPr>
          <p:spPr bwMode="auto">
            <a:xfrm>
              <a:off x="1007" y="2834"/>
              <a:ext cx="13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2400" dirty="0"/>
                <a:t>+</a:t>
              </a:r>
            </a:p>
          </p:txBody>
        </p:sp>
        <p:sp>
          <p:nvSpPr>
            <p:cNvPr id="26661" name="Text Box 38"/>
            <p:cNvSpPr txBox="1">
              <a:spLocks noChangeArrowheads="1"/>
            </p:cNvSpPr>
            <p:nvPr/>
          </p:nvSpPr>
          <p:spPr bwMode="auto">
            <a:xfrm>
              <a:off x="1114" y="3019"/>
              <a:ext cx="135"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2400" dirty="0"/>
                <a:t>+</a:t>
              </a:r>
            </a:p>
          </p:txBody>
        </p:sp>
        <p:sp>
          <p:nvSpPr>
            <p:cNvPr id="26662" name="Text Box 39"/>
            <p:cNvSpPr txBox="1">
              <a:spLocks noChangeArrowheads="1"/>
            </p:cNvSpPr>
            <p:nvPr/>
          </p:nvSpPr>
          <p:spPr bwMode="auto">
            <a:xfrm>
              <a:off x="865" y="3285"/>
              <a:ext cx="208"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2400" dirty="0"/>
                <a:t>+</a:t>
              </a:r>
            </a:p>
          </p:txBody>
        </p:sp>
        <p:sp>
          <p:nvSpPr>
            <p:cNvPr id="26663" name="Freeform 40"/>
            <p:cNvSpPr>
              <a:spLocks/>
            </p:cNvSpPr>
            <p:nvPr/>
          </p:nvSpPr>
          <p:spPr bwMode="auto">
            <a:xfrm>
              <a:off x="1896" y="3008"/>
              <a:ext cx="542" cy="465"/>
            </a:xfrm>
            <a:custGeom>
              <a:avLst/>
              <a:gdLst>
                <a:gd name="T0" fmla="*/ 40 w 912"/>
                <a:gd name="T1" fmla="*/ 100 h 935"/>
                <a:gd name="T2" fmla="*/ 93 w 912"/>
                <a:gd name="T3" fmla="*/ 64 h 935"/>
                <a:gd name="T4" fmla="*/ 151 w 912"/>
                <a:gd name="T5" fmla="*/ 11 h 935"/>
                <a:gd name="T6" fmla="*/ 280 w 912"/>
                <a:gd name="T7" fmla="*/ 0 h 935"/>
                <a:gd name="T8" fmla="*/ 395 w 912"/>
                <a:gd name="T9" fmla="*/ 30 h 935"/>
                <a:gd name="T10" fmla="*/ 520 w 912"/>
                <a:gd name="T11" fmla="*/ 82 h 935"/>
                <a:gd name="T12" fmla="*/ 511 w 912"/>
                <a:gd name="T13" fmla="*/ 153 h 935"/>
                <a:gd name="T14" fmla="*/ 542 w 912"/>
                <a:gd name="T15" fmla="*/ 208 h 935"/>
                <a:gd name="T16" fmla="*/ 538 w 912"/>
                <a:gd name="T17" fmla="*/ 290 h 935"/>
                <a:gd name="T18" fmla="*/ 515 w 912"/>
                <a:gd name="T19" fmla="*/ 335 h 935"/>
                <a:gd name="T20" fmla="*/ 502 w 912"/>
                <a:gd name="T21" fmla="*/ 387 h 935"/>
                <a:gd name="T22" fmla="*/ 497 w 912"/>
                <a:gd name="T23" fmla="*/ 421 h 935"/>
                <a:gd name="T24" fmla="*/ 467 w 912"/>
                <a:gd name="T25" fmla="*/ 439 h 935"/>
                <a:gd name="T26" fmla="*/ 431 w 912"/>
                <a:gd name="T27" fmla="*/ 458 h 935"/>
                <a:gd name="T28" fmla="*/ 369 w 912"/>
                <a:gd name="T29" fmla="*/ 465 h 935"/>
                <a:gd name="T30" fmla="*/ 266 w 912"/>
                <a:gd name="T31" fmla="*/ 465 h 935"/>
                <a:gd name="T32" fmla="*/ 209 w 912"/>
                <a:gd name="T33" fmla="*/ 443 h 935"/>
                <a:gd name="T34" fmla="*/ 146 w 912"/>
                <a:gd name="T35" fmla="*/ 428 h 935"/>
                <a:gd name="T36" fmla="*/ 93 w 912"/>
                <a:gd name="T37" fmla="*/ 406 h 935"/>
                <a:gd name="T38" fmla="*/ 62 w 912"/>
                <a:gd name="T39" fmla="*/ 379 h 935"/>
                <a:gd name="T40" fmla="*/ 27 w 912"/>
                <a:gd name="T41" fmla="*/ 339 h 935"/>
                <a:gd name="T42" fmla="*/ 13 w 912"/>
                <a:gd name="T43" fmla="*/ 290 h 935"/>
                <a:gd name="T44" fmla="*/ 4 w 912"/>
                <a:gd name="T45" fmla="*/ 220 h 935"/>
                <a:gd name="T46" fmla="*/ 0 w 912"/>
                <a:gd name="T47" fmla="*/ 149 h 935"/>
                <a:gd name="T48" fmla="*/ 4 w 912"/>
                <a:gd name="T49" fmla="*/ 119 h 935"/>
                <a:gd name="T50" fmla="*/ 40 w 912"/>
                <a:gd name="T51" fmla="*/ 100 h 93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912" h="935">
                  <a:moveTo>
                    <a:pt x="67" y="202"/>
                  </a:moveTo>
                  <a:cubicBezTo>
                    <a:pt x="97" y="181"/>
                    <a:pt x="139" y="162"/>
                    <a:pt x="157" y="128"/>
                  </a:cubicBezTo>
                  <a:lnTo>
                    <a:pt x="254" y="23"/>
                  </a:lnTo>
                  <a:lnTo>
                    <a:pt x="471" y="0"/>
                  </a:lnTo>
                  <a:lnTo>
                    <a:pt x="665" y="60"/>
                  </a:lnTo>
                  <a:lnTo>
                    <a:pt x="875" y="165"/>
                  </a:lnTo>
                  <a:lnTo>
                    <a:pt x="860" y="307"/>
                  </a:lnTo>
                  <a:lnTo>
                    <a:pt x="912" y="419"/>
                  </a:lnTo>
                  <a:lnTo>
                    <a:pt x="905" y="584"/>
                  </a:lnTo>
                  <a:lnTo>
                    <a:pt x="867" y="674"/>
                  </a:lnTo>
                  <a:lnTo>
                    <a:pt x="845" y="778"/>
                  </a:lnTo>
                  <a:lnTo>
                    <a:pt x="837" y="846"/>
                  </a:lnTo>
                  <a:lnTo>
                    <a:pt x="785" y="883"/>
                  </a:lnTo>
                  <a:lnTo>
                    <a:pt x="725" y="921"/>
                  </a:lnTo>
                  <a:lnTo>
                    <a:pt x="621" y="935"/>
                  </a:lnTo>
                  <a:cubicBezTo>
                    <a:pt x="563" y="935"/>
                    <a:pt x="506" y="935"/>
                    <a:pt x="448" y="935"/>
                  </a:cubicBezTo>
                  <a:lnTo>
                    <a:pt x="351" y="891"/>
                  </a:lnTo>
                  <a:lnTo>
                    <a:pt x="246" y="861"/>
                  </a:lnTo>
                  <a:lnTo>
                    <a:pt x="157" y="816"/>
                  </a:lnTo>
                  <a:lnTo>
                    <a:pt x="104" y="763"/>
                  </a:lnTo>
                  <a:lnTo>
                    <a:pt x="45" y="681"/>
                  </a:lnTo>
                  <a:lnTo>
                    <a:pt x="22" y="584"/>
                  </a:lnTo>
                  <a:lnTo>
                    <a:pt x="7" y="442"/>
                  </a:lnTo>
                  <a:lnTo>
                    <a:pt x="0" y="300"/>
                  </a:lnTo>
                  <a:lnTo>
                    <a:pt x="7" y="240"/>
                  </a:lnTo>
                  <a:lnTo>
                    <a:pt x="67" y="202"/>
                  </a:lnTo>
                  <a:close/>
                </a:path>
              </a:pathLst>
            </a:custGeom>
            <a:solidFill>
              <a:srgbClr val="FFFF99"/>
            </a:solidFill>
            <a:ln w="19050" cap="flat"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AU" dirty="0"/>
            </a:p>
          </p:txBody>
        </p:sp>
        <p:sp>
          <p:nvSpPr>
            <p:cNvPr id="26664" name="Text Box 41"/>
            <p:cNvSpPr txBox="1">
              <a:spLocks noChangeArrowheads="1"/>
            </p:cNvSpPr>
            <p:nvPr/>
          </p:nvSpPr>
          <p:spPr bwMode="auto">
            <a:xfrm>
              <a:off x="1753" y="2943"/>
              <a:ext cx="135"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2400" dirty="0"/>
                <a:t>+</a:t>
              </a:r>
            </a:p>
          </p:txBody>
        </p:sp>
        <p:sp>
          <p:nvSpPr>
            <p:cNvPr id="26665" name="Text Box 42"/>
            <p:cNvSpPr txBox="1">
              <a:spLocks noChangeArrowheads="1"/>
            </p:cNvSpPr>
            <p:nvPr/>
          </p:nvSpPr>
          <p:spPr bwMode="auto">
            <a:xfrm>
              <a:off x="1988" y="3370"/>
              <a:ext cx="13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2400" dirty="0"/>
                <a:t>+</a:t>
              </a:r>
            </a:p>
          </p:txBody>
        </p:sp>
        <p:sp>
          <p:nvSpPr>
            <p:cNvPr id="26666" name="Text Box 43"/>
            <p:cNvSpPr txBox="1">
              <a:spLocks noChangeArrowheads="1"/>
            </p:cNvSpPr>
            <p:nvPr/>
          </p:nvSpPr>
          <p:spPr bwMode="auto">
            <a:xfrm>
              <a:off x="1994" y="2806"/>
              <a:ext cx="134"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2400" dirty="0"/>
                <a:t>+</a:t>
              </a:r>
            </a:p>
          </p:txBody>
        </p:sp>
        <p:sp>
          <p:nvSpPr>
            <p:cNvPr id="26667" name="Text Box 44"/>
            <p:cNvSpPr txBox="1">
              <a:spLocks noChangeArrowheads="1"/>
            </p:cNvSpPr>
            <p:nvPr/>
          </p:nvSpPr>
          <p:spPr bwMode="auto">
            <a:xfrm>
              <a:off x="1765" y="3228"/>
              <a:ext cx="13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2400" dirty="0"/>
                <a:t>+</a:t>
              </a:r>
            </a:p>
          </p:txBody>
        </p:sp>
        <p:sp>
          <p:nvSpPr>
            <p:cNvPr id="26668" name="Text Box 45"/>
            <p:cNvSpPr txBox="1">
              <a:spLocks noChangeArrowheads="1"/>
            </p:cNvSpPr>
            <p:nvPr/>
          </p:nvSpPr>
          <p:spPr bwMode="auto">
            <a:xfrm>
              <a:off x="2293" y="2862"/>
              <a:ext cx="13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2400" dirty="0"/>
                <a:t>+</a:t>
              </a:r>
            </a:p>
          </p:txBody>
        </p:sp>
        <p:sp>
          <p:nvSpPr>
            <p:cNvPr id="26669" name="Text Box 46"/>
            <p:cNvSpPr txBox="1">
              <a:spLocks noChangeArrowheads="1"/>
            </p:cNvSpPr>
            <p:nvPr/>
          </p:nvSpPr>
          <p:spPr bwMode="auto">
            <a:xfrm>
              <a:off x="2386" y="3114"/>
              <a:ext cx="13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2400" dirty="0"/>
                <a:t>+</a:t>
              </a:r>
            </a:p>
          </p:txBody>
        </p:sp>
        <p:sp>
          <p:nvSpPr>
            <p:cNvPr id="26670" name="Text Box 47"/>
            <p:cNvSpPr txBox="1">
              <a:spLocks noChangeArrowheads="1"/>
            </p:cNvSpPr>
            <p:nvPr/>
          </p:nvSpPr>
          <p:spPr bwMode="auto">
            <a:xfrm>
              <a:off x="2273" y="3340"/>
              <a:ext cx="13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2400" dirty="0"/>
                <a:t>+</a:t>
              </a:r>
            </a:p>
          </p:txBody>
        </p:sp>
        <p:sp>
          <p:nvSpPr>
            <p:cNvPr id="26671" name="Freeform 48"/>
            <p:cNvSpPr>
              <a:spLocks/>
            </p:cNvSpPr>
            <p:nvPr/>
          </p:nvSpPr>
          <p:spPr bwMode="auto">
            <a:xfrm>
              <a:off x="1296" y="3011"/>
              <a:ext cx="467" cy="384"/>
            </a:xfrm>
            <a:custGeom>
              <a:avLst/>
              <a:gdLst>
                <a:gd name="T0" fmla="*/ 102 w 785"/>
                <a:gd name="T1" fmla="*/ 34 h 772"/>
                <a:gd name="T2" fmla="*/ 76 w 785"/>
                <a:gd name="T3" fmla="*/ 46 h 772"/>
                <a:gd name="T4" fmla="*/ 62 w 785"/>
                <a:gd name="T5" fmla="*/ 53 h 772"/>
                <a:gd name="T6" fmla="*/ 40 w 785"/>
                <a:gd name="T7" fmla="*/ 79 h 772"/>
                <a:gd name="T8" fmla="*/ 22 w 785"/>
                <a:gd name="T9" fmla="*/ 109 h 772"/>
                <a:gd name="T10" fmla="*/ 0 w 785"/>
                <a:gd name="T11" fmla="*/ 150 h 772"/>
                <a:gd name="T12" fmla="*/ 4 w 785"/>
                <a:gd name="T13" fmla="*/ 213 h 772"/>
                <a:gd name="T14" fmla="*/ 76 w 785"/>
                <a:gd name="T15" fmla="*/ 298 h 772"/>
                <a:gd name="T16" fmla="*/ 93 w 785"/>
                <a:gd name="T17" fmla="*/ 339 h 772"/>
                <a:gd name="T18" fmla="*/ 147 w 785"/>
                <a:gd name="T19" fmla="*/ 354 h 772"/>
                <a:gd name="T20" fmla="*/ 321 w 785"/>
                <a:gd name="T21" fmla="*/ 384 h 772"/>
                <a:gd name="T22" fmla="*/ 414 w 785"/>
                <a:gd name="T23" fmla="*/ 336 h 772"/>
                <a:gd name="T24" fmla="*/ 467 w 785"/>
                <a:gd name="T25" fmla="*/ 269 h 772"/>
                <a:gd name="T26" fmla="*/ 441 w 785"/>
                <a:gd name="T27" fmla="*/ 205 h 772"/>
                <a:gd name="T28" fmla="*/ 427 w 785"/>
                <a:gd name="T29" fmla="*/ 183 h 772"/>
                <a:gd name="T30" fmla="*/ 463 w 785"/>
                <a:gd name="T31" fmla="*/ 112 h 772"/>
                <a:gd name="T32" fmla="*/ 445 w 785"/>
                <a:gd name="T33" fmla="*/ 90 h 772"/>
                <a:gd name="T34" fmla="*/ 356 w 785"/>
                <a:gd name="T35" fmla="*/ 75 h 772"/>
                <a:gd name="T36" fmla="*/ 338 w 785"/>
                <a:gd name="T37" fmla="*/ 31 h 772"/>
                <a:gd name="T38" fmla="*/ 307 w 785"/>
                <a:gd name="T39" fmla="*/ 16 h 772"/>
                <a:gd name="T40" fmla="*/ 205 w 785"/>
                <a:gd name="T41" fmla="*/ 8 h 772"/>
                <a:gd name="T42" fmla="*/ 147 w 785"/>
                <a:gd name="T43" fmla="*/ 49 h 772"/>
                <a:gd name="T44" fmla="*/ 102 w 785"/>
                <a:gd name="T45" fmla="*/ 34 h 772"/>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785" h="772">
                  <a:moveTo>
                    <a:pt x="172" y="69"/>
                  </a:moveTo>
                  <a:cubicBezTo>
                    <a:pt x="118" y="106"/>
                    <a:pt x="181" y="65"/>
                    <a:pt x="127" y="92"/>
                  </a:cubicBezTo>
                  <a:cubicBezTo>
                    <a:pt x="119" y="96"/>
                    <a:pt x="105" y="106"/>
                    <a:pt x="105" y="106"/>
                  </a:cubicBezTo>
                  <a:cubicBezTo>
                    <a:pt x="92" y="124"/>
                    <a:pt x="78" y="140"/>
                    <a:pt x="67" y="159"/>
                  </a:cubicBezTo>
                  <a:cubicBezTo>
                    <a:pt x="55" y="178"/>
                    <a:pt x="37" y="219"/>
                    <a:pt x="37" y="219"/>
                  </a:cubicBezTo>
                  <a:lnTo>
                    <a:pt x="0" y="301"/>
                  </a:lnTo>
                  <a:lnTo>
                    <a:pt x="7" y="428"/>
                  </a:lnTo>
                  <a:lnTo>
                    <a:pt x="127" y="600"/>
                  </a:lnTo>
                  <a:lnTo>
                    <a:pt x="157" y="682"/>
                  </a:lnTo>
                  <a:lnTo>
                    <a:pt x="247" y="712"/>
                  </a:lnTo>
                  <a:lnTo>
                    <a:pt x="539" y="772"/>
                  </a:lnTo>
                  <a:lnTo>
                    <a:pt x="696" y="675"/>
                  </a:lnTo>
                  <a:lnTo>
                    <a:pt x="785" y="540"/>
                  </a:lnTo>
                  <a:lnTo>
                    <a:pt x="741" y="413"/>
                  </a:lnTo>
                  <a:lnTo>
                    <a:pt x="718" y="368"/>
                  </a:lnTo>
                  <a:lnTo>
                    <a:pt x="778" y="226"/>
                  </a:lnTo>
                  <a:lnTo>
                    <a:pt x="748" y="181"/>
                  </a:lnTo>
                  <a:cubicBezTo>
                    <a:pt x="645" y="143"/>
                    <a:pt x="695" y="151"/>
                    <a:pt x="598" y="151"/>
                  </a:cubicBezTo>
                  <a:lnTo>
                    <a:pt x="568" y="62"/>
                  </a:lnTo>
                  <a:lnTo>
                    <a:pt x="516" y="32"/>
                  </a:lnTo>
                  <a:cubicBezTo>
                    <a:pt x="437" y="0"/>
                    <a:pt x="492" y="17"/>
                    <a:pt x="344" y="17"/>
                  </a:cubicBezTo>
                  <a:cubicBezTo>
                    <a:pt x="309" y="41"/>
                    <a:pt x="247" y="39"/>
                    <a:pt x="247" y="99"/>
                  </a:cubicBezTo>
                  <a:lnTo>
                    <a:pt x="172" y="69"/>
                  </a:lnTo>
                  <a:close/>
                </a:path>
              </a:pathLst>
            </a:custGeom>
            <a:solidFill>
              <a:schemeClr val="bg1"/>
            </a:solidFill>
            <a:ln w="19050" cap="flat"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AU" dirty="0"/>
            </a:p>
          </p:txBody>
        </p:sp>
        <p:sp>
          <p:nvSpPr>
            <p:cNvPr id="26672" name="Text Box 49"/>
            <p:cNvSpPr txBox="1">
              <a:spLocks noChangeArrowheads="1"/>
            </p:cNvSpPr>
            <p:nvPr/>
          </p:nvSpPr>
          <p:spPr bwMode="auto">
            <a:xfrm>
              <a:off x="1169" y="3091"/>
              <a:ext cx="190"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2400" dirty="0"/>
                <a:t>-</a:t>
              </a:r>
            </a:p>
          </p:txBody>
        </p:sp>
        <p:sp>
          <p:nvSpPr>
            <p:cNvPr id="26673" name="Text Box 50"/>
            <p:cNvSpPr txBox="1">
              <a:spLocks noChangeArrowheads="1"/>
            </p:cNvSpPr>
            <p:nvPr/>
          </p:nvSpPr>
          <p:spPr bwMode="auto">
            <a:xfrm>
              <a:off x="1368" y="3263"/>
              <a:ext cx="135"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2400" dirty="0"/>
                <a:t>-</a:t>
              </a:r>
            </a:p>
          </p:txBody>
        </p:sp>
        <p:sp>
          <p:nvSpPr>
            <p:cNvPr id="26674" name="Text Box 51"/>
            <p:cNvSpPr txBox="1">
              <a:spLocks noChangeArrowheads="1"/>
            </p:cNvSpPr>
            <p:nvPr/>
          </p:nvSpPr>
          <p:spPr bwMode="auto">
            <a:xfrm>
              <a:off x="1344" y="2826"/>
              <a:ext cx="13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2400" dirty="0"/>
                <a:t>-</a:t>
              </a:r>
            </a:p>
          </p:txBody>
        </p:sp>
        <p:sp>
          <p:nvSpPr>
            <p:cNvPr id="26675" name="Text Box 52"/>
            <p:cNvSpPr txBox="1">
              <a:spLocks noChangeArrowheads="1"/>
            </p:cNvSpPr>
            <p:nvPr/>
          </p:nvSpPr>
          <p:spPr bwMode="auto">
            <a:xfrm>
              <a:off x="1223" y="3204"/>
              <a:ext cx="135"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2400" dirty="0"/>
                <a:t>-</a:t>
              </a:r>
            </a:p>
          </p:txBody>
        </p:sp>
        <p:sp>
          <p:nvSpPr>
            <p:cNvPr id="26676" name="Text Box 53"/>
            <p:cNvSpPr txBox="1">
              <a:spLocks noChangeArrowheads="1"/>
            </p:cNvSpPr>
            <p:nvPr/>
          </p:nvSpPr>
          <p:spPr bwMode="auto">
            <a:xfrm>
              <a:off x="1613" y="2880"/>
              <a:ext cx="13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2400" dirty="0"/>
                <a:t>-</a:t>
              </a:r>
            </a:p>
          </p:txBody>
        </p:sp>
        <p:sp>
          <p:nvSpPr>
            <p:cNvPr id="26677" name="Text Box 54"/>
            <p:cNvSpPr txBox="1">
              <a:spLocks noChangeArrowheads="1"/>
            </p:cNvSpPr>
            <p:nvPr/>
          </p:nvSpPr>
          <p:spPr bwMode="auto">
            <a:xfrm>
              <a:off x="1697" y="3073"/>
              <a:ext cx="13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2400" dirty="0"/>
                <a:t>-</a:t>
              </a:r>
            </a:p>
          </p:txBody>
        </p:sp>
        <p:sp>
          <p:nvSpPr>
            <p:cNvPr id="26678" name="Text Box 55"/>
            <p:cNvSpPr txBox="1">
              <a:spLocks noChangeArrowheads="1"/>
            </p:cNvSpPr>
            <p:nvPr/>
          </p:nvSpPr>
          <p:spPr bwMode="auto">
            <a:xfrm>
              <a:off x="1594" y="3273"/>
              <a:ext cx="135"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2400" dirty="0"/>
                <a:t>-</a:t>
              </a:r>
            </a:p>
          </p:txBody>
        </p:sp>
        <p:sp>
          <p:nvSpPr>
            <p:cNvPr id="26679" name="Text Box 56"/>
            <p:cNvSpPr txBox="1">
              <a:spLocks noChangeArrowheads="1"/>
            </p:cNvSpPr>
            <p:nvPr/>
          </p:nvSpPr>
          <p:spPr bwMode="auto">
            <a:xfrm>
              <a:off x="1088" y="2554"/>
              <a:ext cx="432" cy="3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1600" dirty="0" smtClean="0"/>
                <a:t>Ph. </a:t>
              </a:r>
              <a:r>
                <a:rPr lang="en-US" sz="1600" dirty="0"/>
                <a:t>12 ?</a:t>
              </a:r>
            </a:p>
          </p:txBody>
        </p:sp>
        <p:sp>
          <p:nvSpPr>
            <p:cNvPr id="26680" name="Text Box 57"/>
            <p:cNvSpPr txBox="1">
              <a:spLocks noChangeArrowheads="1"/>
            </p:cNvSpPr>
            <p:nvPr/>
          </p:nvSpPr>
          <p:spPr bwMode="auto">
            <a:xfrm>
              <a:off x="354" y="2099"/>
              <a:ext cx="648"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1600" dirty="0"/>
                <a:t>Cement</a:t>
              </a:r>
            </a:p>
          </p:txBody>
        </p:sp>
        <p:sp>
          <p:nvSpPr>
            <p:cNvPr id="26681" name="Text Box 58"/>
            <p:cNvSpPr txBox="1">
              <a:spLocks noChangeArrowheads="1"/>
            </p:cNvSpPr>
            <p:nvPr/>
          </p:nvSpPr>
          <p:spPr bwMode="auto">
            <a:xfrm>
              <a:off x="582" y="3074"/>
              <a:ext cx="630"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1600" dirty="0"/>
                <a:t>Cement</a:t>
              </a:r>
            </a:p>
          </p:txBody>
        </p:sp>
        <p:sp>
          <p:nvSpPr>
            <p:cNvPr id="26682" name="Text Box 59"/>
            <p:cNvSpPr txBox="1">
              <a:spLocks noChangeArrowheads="1"/>
            </p:cNvSpPr>
            <p:nvPr/>
          </p:nvSpPr>
          <p:spPr bwMode="auto">
            <a:xfrm>
              <a:off x="1312" y="2164"/>
              <a:ext cx="463"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1600" dirty="0"/>
                <a:t>MgO</a:t>
              </a:r>
            </a:p>
          </p:txBody>
        </p:sp>
        <p:sp>
          <p:nvSpPr>
            <p:cNvPr id="26683" name="Text Box 60"/>
            <p:cNvSpPr txBox="1">
              <a:spLocks noChangeArrowheads="1"/>
            </p:cNvSpPr>
            <p:nvPr/>
          </p:nvSpPr>
          <p:spPr bwMode="auto">
            <a:xfrm>
              <a:off x="2162" y="2146"/>
              <a:ext cx="418"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1600" dirty="0"/>
                <a:t>Sand</a:t>
              </a:r>
            </a:p>
          </p:txBody>
        </p:sp>
        <p:sp>
          <p:nvSpPr>
            <p:cNvPr id="26684" name="Text Box 61"/>
            <p:cNvSpPr txBox="1">
              <a:spLocks noChangeArrowheads="1"/>
            </p:cNvSpPr>
            <p:nvPr/>
          </p:nvSpPr>
          <p:spPr bwMode="auto">
            <a:xfrm>
              <a:off x="1953" y="3103"/>
              <a:ext cx="419"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1600" dirty="0"/>
                <a:t>Sand</a:t>
              </a:r>
            </a:p>
          </p:txBody>
        </p:sp>
        <p:sp>
          <p:nvSpPr>
            <p:cNvPr id="26685" name="Text Box 62"/>
            <p:cNvSpPr txBox="1">
              <a:spLocks noChangeArrowheads="1"/>
            </p:cNvSpPr>
            <p:nvPr/>
          </p:nvSpPr>
          <p:spPr bwMode="auto">
            <a:xfrm>
              <a:off x="1331" y="3106"/>
              <a:ext cx="471"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1600" dirty="0"/>
                <a:t>MgO</a:t>
              </a:r>
            </a:p>
          </p:txBody>
        </p:sp>
        <p:sp>
          <p:nvSpPr>
            <p:cNvPr id="26686" name="Text Box 63"/>
            <p:cNvSpPr txBox="1">
              <a:spLocks noChangeArrowheads="1"/>
            </p:cNvSpPr>
            <p:nvPr/>
          </p:nvSpPr>
          <p:spPr bwMode="auto">
            <a:xfrm>
              <a:off x="0" y="2515"/>
              <a:ext cx="1162"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1600" dirty="0"/>
                <a:t>Mutual Repulsion</a:t>
              </a:r>
            </a:p>
          </p:txBody>
        </p:sp>
        <p:sp>
          <p:nvSpPr>
            <p:cNvPr id="26687" name="Text Box 64"/>
            <p:cNvSpPr txBox="1">
              <a:spLocks noChangeArrowheads="1"/>
            </p:cNvSpPr>
            <p:nvPr/>
          </p:nvSpPr>
          <p:spPr bwMode="auto">
            <a:xfrm>
              <a:off x="894" y="3503"/>
              <a:ext cx="1354"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1800" dirty="0"/>
                <a:t>Mutual Attraction</a:t>
              </a:r>
            </a:p>
          </p:txBody>
        </p:sp>
      </p:grpSp>
      <p:sp>
        <p:nvSpPr>
          <p:cNvPr id="6" name="Footer Placeholder 5"/>
          <p:cNvSpPr>
            <a:spLocks noGrp="1"/>
          </p:cNvSpPr>
          <p:nvPr>
            <p:ph type="ftr" sz="quarter" idx="11"/>
          </p:nvPr>
        </p:nvSpPr>
        <p:spPr/>
        <p:txBody>
          <a:bodyPr/>
          <a:lstStyle/>
          <a:p>
            <a:pPr>
              <a:defRPr/>
            </a:pPr>
            <a:r>
              <a:rPr lang="en-AU" dirty="0" smtClean="0"/>
              <a:t>www.tececo.com  www.gaiaengineering.com</a:t>
            </a:r>
            <a:endParaRPr lang="en-AU" dirty="0"/>
          </a:p>
        </p:txBody>
      </p:sp>
      <p:sp>
        <p:nvSpPr>
          <p:cNvPr id="7" name="Slide Number Placeholder 6"/>
          <p:cNvSpPr>
            <a:spLocks noGrp="1"/>
          </p:cNvSpPr>
          <p:nvPr>
            <p:ph type="sldNum" sz="quarter" idx="12"/>
          </p:nvPr>
        </p:nvSpPr>
        <p:spPr/>
        <p:txBody>
          <a:bodyPr/>
          <a:lstStyle/>
          <a:p>
            <a:pPr>
              <a:defRPr/>
            </a:pPr>
            <a:fld id="{C487EC9C-28F4-44BB-9C83-313754E2EF7D}" type="slidenum">
              <a:rPr lang="en-AU" smtClean="0"/>
              <a:pPr>
                <a:defRPr/>
              </a:pPr>
              <a:t>126</a:t>
            </a:fld>
            <a:endParaRPr lang="en-AU" dirty="0"/>
          </a:p>
        </p:txBody>
      </p:sp>
    </p:spTree>
    <p:extLst>
      <p:ext uri="{BB962C8B-B14F-4D97-AF65-F5344CB8AC3E}">
        <p14:creationId xmlns:p14="http://schemas.microsoft.com/office/powerpoint/2010/main" val="113071403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315683" y="11338"/>
            <a:ext cx="8534403" cy="1306473"/>
          </a:xfrm>
        </p:spPr>
        <p:txBody>
          <a:bodyPr/>
          <a:lstStyle/>
          <a:p>
            <a:r>
              <a:rPr lang="en-AU" dirty="0" smtClean="0">
                <a:solidFill>
                  <a:schemeClr val="tx1"/>
                </a:solidFill>
              </a:rPr>
              <a:t>Reducing Cracking as a Result of Volume Change caused by Delayed Reactions</a:t>
            </a:r>
            <a:endParaRPr lang="en-US" dirty="0" smtClean="0">
              <a:solidFill>
                <a:schemeClr val="tx1"/>
              </a:solidFill>
            </a:endParaRPr>
          </a:p>
        </p:txBody>
      </p:sp>
      <p:pic>
        <p:nvPicPr>
          <p:cNvPr id="27651" name="Picture 4" descr="BridgeCrossBeamCrack20090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20813" y="1903413"/>
            <a:ext cx="6175375" cy="405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2" name="Text Box 5"/>
          <p:cNvSpPr txBox="1">
            <a:spLocks noChangeArrowheads="1"/>
          </p:cNvSpPr>
          <p:nvPr/>
        </p:nvSpPr>
        <p:spPr bwMode="auto">
          <a:xfrm>
            <a:off x="1622425" y="6232525"/>
            <a:ext cx="3648075"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AU" sz="1600" b="0" dirty="0"/>
              <a:t>Photo Courtesy Ahmad Shayan ARRB</a:t>
            </a:r>
            <a:endParaRPr lang="en-US" sz="1600" b="0" dirty="0"/>
          </a:p>
        </p:txBody>
      </p:sp>
      <p:sp>
        <p:nvSpPr>
          <p:cNvPr id="27653" name="Text Box 6"/>
          <p:cNvSpPr txBox="1">
            <a:spLocks noChangeArrowheads="1"/>
          </p:cNvSpPr>
          <p:nvPr/>
        </p:nvSpPr>
        <p:spPr bwMode="auto">
          <a:xfrm>
            <a:off x="1622425" y="5943600"/>
            <a:ext cx="56959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1800" dirty="0"/>
              <a:t>An Alkali Aggregate Reaction Cracked Bridge Element</a:t>
            </a:r>
          </a:p>
        </p:txBody>
      </p:sp>
      <p:sp>
        <p:nvSpPr>
          <p:cNvPr id="7" name="Footer Placeholder 6"/>
          <p:cNvSpPr>
            <a:spLocks noGrp="1"/>
          </p:cNvSpPr>
          <p:nvPr>
            <p:ph type="ftr" sz="quarter" idx="11"/>
          </p:nvPr>
        </p:nvSpPr>
        <p:spPr/>
        <p:txBody>
          <a:bodyPr/>
          <a:lstStyle/>
          <a:p>
            <a:pPr>
              <a:defRPr/>
            </a:pPr>
            <a:r>
              <a:rPr lang="en-AU" dirty="0" smtClean="0"/>
              <a:t>www.tececo.com  www.gaiaengineering.com</a:t>
            </a:r>
            <a:endParaRPr lang="en-AU" dirty="0"/>
          </a:p>
        </p:txBody>
      </p:sp>
      <p:sp>
        <p:nvSpPr>
          <p:cNvPr id="8" name="Slide Number Placeholder 7"/>
          <p:cNvSpPr>
            <a:spLocks noGrp="1"/>
          </p:cNvSpPr>
          <p:nvPr>
            <p:ph type="sldNum" sz="quarter" idx="12"/>
          </p:nvPr>
        </p:nvSpPr>
        <p:spPr/>
        <p:txBody>
          <a:bodyPr/>
          <a:lstStyle/>
          <a:p>
            <a:pPr>
              <a:defRPr/>
            </a:pPr>
            <a:fld id="{C487EC9C-28F4-44BB-9C83-313754E2EF7D}" type="slidenum">
              <a:rPr lang="en-AU" smtClean="0"/>
              <a:pPr>
                <a:defRPr/>
              </a:pPr>
              <a:t>127</a:t>
            </a:fld>
            <a:endParaRPr lang="en-AU" dirty="0"/>
          </a:p>
        </p:txBody>
      </p:sp>
    </p:spTree>
    <p:extLst>
      <p:ext uri="{BB962C8B-B14F-4D97-AF65-F5344CB8AC3E}">
        <p14:creationId xmlns:p14="http://schemas.microsoft.com/office/powerpoint/2010/main" val="174464502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3"/>
          <p:cNvSpPr>
            <a:spLocks noGrp="1" noChangeArrowheads="1"/>
          </p:cNvSpPr>
          <p:nvPr>
            <p:ph idx="1"/>
          </p:nvPr>
        </p:nvSpPr>
        <p:spPr/>
        <p:txBody>
          <a:bodyPr/>
          <a:lstStyle/>
          <a:p>
            <a:r>
              <a:rPr lang="en-AU" sz="2600" dirty="0" smtClean="0"/>
              <a:t>There are several types of delayed reactions that cause volume changes (generally expansion) and cracking.</a:t>
            </a:r>
          </a:p>
          <a:p>
            <a:pPr lvl="1"/>
            <a:r>
              <a:rPr lang="en-AU" sz="2400" dirty="0" smtClean="0"/>
              <a:t>Alkali silica reactions</a:t>
            </a:r>
          </a:p>
          <a:p>
            <a:pPr lvl="1"/>
            <a:r>
              <a:rPr lang="en-AU" sz="2400" dirty="0" smtClean="0"/>
              <a:t>Alkali carbonate reactions</a:t>
            </a:r>
          </a:p>
          <a:p>
            <a:pPr lvl="1"/>
            <a:r>
              <a:rPr lang="en-AU" sz="2400" dirty="0" smtClean="0"/>
              <a:t>Delayed ettringite formation</a:t>
            </a:r>
          </a:p>
          <a:p>
            <a:pPr lvl="1"/>
            <a:r>
              <a:rPr lang="en-AU" sz="2400" dirty="0" smtClean="0"/>
              <a:t>Delayed thaumasite formation</a:t>
            </a:r>
          </a:p>
          <a:p>
            <a:pPr lvl="1"/>
            <a:r>
              <a:rPr lang="en-AU" sz="2400" dirty="0" smtClean="0"/>
              <a:t>Delayed hydration or dead burned lime or periclase.</a:t>
            </a:r>
          </a:p>
          <a:p>
            <a:r>
              <a:rPr lang="en-AU" sz="2800" dirty="0" smtClean="0"/>
              <a:t>Delayed reactions cause dimensional distress, cracking and possibly even failure.</a:t>
            </a:r>
            <a:endParaRPr lang="en-US" sz="2800" dirty="0" smtClean="0"/>
          </a:p>
        </p:txBody>
      </p:sp>
      <p:sp>
        <p:nvSpPr>
          <p:cNvPr id="28674" name="Rectangle 2"/>
          <p:cNvSpPr>
            <a:spLocks noGrp="1" noChangeArrowheads="1"/>
          </p:cNvSpPr>
          <p:nvPr>
            <p:ph type="title"/>
          </p:nvPr>
        </p:nvSpPr>
        <p:spPr/>
        <p:txBody>
          <a:bodyPr/>
          <a:lstStyle/>
          <a:p>
            <a:r>
              <a:rPr lang="en-US" sz="4400" dirty="0" smtClean="0"/>
              <a:t>Types of Delayed Reactions</a:t>
            </a:r>
          </a:p>
        </p:txBody>
      </p:sp>
      <p:sp>
        <p:nvSpPr>
          <p:cNvPr id="6" name="Footer Placeholder 5"/>
          <p:cNvSpPr>
            <a:spLocks noGrp="1"/>
          </p:cNvSpPr>
          <p:nvPr>
            <p:ph type="ftr" sz="quarter" idx="11"/>
          </p:nvPr>
        </p:nvSpPr>
        <p:spPr/>
        <p:txBody>
          <a:bodyPr/>
          <a:lstStyle/>
          <a:p>
            <a:pPr>
              <a:defRPr/>
            </a:pPr>
            <a:r>
              <a:rPr lang="en-AU" dirty="0" smtClean="0"/>
              <a:t>www.tececo.com  www.gaiaengineering.com</a:t>
            </a:r>
            <a:endParaRPr lang="en-AU" dirty="0"/>
          </a:p>
        </p:txBody>
      </p:sp>
      <p:sp>
        <p:nvSpPr>
          <p:cNvPr id="7" name="Slide Number Placeholder 6"/>
          <p:cNvSpPr>
            <a:spLocks noGrp="1"/>
          </p:cNvSpPr>
          <p:nvPr>
            <p:ph type="sldNum" sz="quarter" idx="12"/>
          </p:nvPr>
        </p:nvSpPr>
        <p:spPr/>
        <p:txBody>
          <a:bodyPr/>
          <a:lstStyle/>
          <a:p>
            <a:pPr>
              <a:defRPr/>
            </a:pPr>
            <a:fld id="{C487EC9C-28F4-44BB-9C83-313754E2EF7D}" type="slidenum">
              <a:rPr lang="en-AU" smtClean="0"/>
              <a:pPr>
                <a:defRPr/>
              </a:pPr>
              <a:t>128</a:t>
            </a:fld>
            <a:endParaRPr lang="en-AU" dirty="0"/>
          </a:p>
        </p:txBody>
      </p:sp>
    </p:spTree>
    <p:extLst>
      <p:ext uri="{BB962C8B-B14F-4D97-AF65-F5344CB8AC3E}">
        <p14:creationId xmlns:p14="http://schemas.microsoft.com/office/powerpoint/2010/main" val="268468055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3"/>
          <p:cNvSpPr>
            <a:spLocks noGrp="1" noChangeArrowheads="1"/>
          </p:cNvSpPr>
          <p:nvPr>
            <p:ph idx="1"/>
          </p:nvPr>
        </p:nvSpPr>
        <p:spPr>
          <a:noFill/>
        </p:spPr>
        <p:txBody>
          <a:bodyPr/>
          <a:lstStyle/>
          <a:p>
            <a:pPr>
              <a:lnSpc>
                <a:spcPct val="90000"/>
              </a:lnSpc>
            </a:pPr>
            <a:r>
              <a:rPr lang="en-AU" sz="2600" dirty="0" smtClean="0"/>
              <a:t>Delayed reactions do not appear to occur to the same extent in TecEco cements.</a:t>
            </a:r>
          </a:p>
          <a:p>
            <a:pPr lvl="1">
              <a:lnSpc>
                <a:spcPct val="90000"/>
              </a:lnSpc>
            </a:pPr>
            <a:r>
              <a:rPr lang="en-AU" sz="2400" dirty="0" smtClean="0"/>
              <a:t>A lower long term pH results in reduced reactivity after the plastic stage.</a:t>
            </a:r>
          </a:p>
          <a:p>
            <a:pPr lvl="1">
              <a:lnSpc>
                <a:spcPct val="90000"/>
              </a:lnSpc>
            </a:pPr>
            <a:r>
              <a:rPr lang="en-AU" sz="2400" dirty="0" smtClean="0"/>
              <a:t>Potentially reactive ions are trapped in the structure of Brucite.</a:t>
            </a:r>
          </a:p>
          <a:p>
            <a:pPr lvl="1">
              <a:lnSpc>
                <a:spcPct val="90000"/>
              </a:lnSpc>
            </a:pPr>
            <a:r>
              <a:rPr lang="en-AU" sz="2400" dirty="0" smtClean="0"/>
              <a:t>Ordinary Portland cement concretes can take years to dry out however the reactive magnesia in Tec-cement concretes consumes unbound water from the pores inside concrete.</a:t>
            </a:r>
          </a:p>
          <a:p>
            <a:pPr lvl="1">
              <a:lnSpc>
                <a:spcPct val="90000"/>
              </a:lnSpc>
            </a:pPr>
            <a:r>
              <a:rPr lang="en-AU" sz="2400" dirty="0" smtClean="0"/>
              <a:t>Magnesia dries concrete out from the inside. Reactions do not occur without water.</a:t>
            </a:r>
          </a:p>
        </p:txBody>
      </p:sp>
      <p:sp>
        <p:nvSpPr>
          <p:cNvPr id="29698" name="Rectangle 2"/>
          <p:cNvSpPr>
            <a:spLocks noGrp="1" noChangeArrowheads="1"/>
          </p:cNvSpPr>
          <p:nvPr>
            <p:ph type="title"/>
          </p:nvPr>
        </p:nvSpPr>
        <p:spPr/>
        <p:txBody>
          <a:bodyPr/>
          <a:lstStyle/>
          <a:p>
            <a:r>
              <a:rPr lang="en-AU" sz="4400" dirty="0" smtClean="0"/>
              <a:t>Reducing Delayed Reactions</a:t>
            </a:r>
            <a:endParaRPr lang="en-US" sz="4400" dirty="0" smtClean="0"/>
          </a:p>
        </p:txBody>
      </p:sp>
      <p:sp>
        <p:nvSpPr>
          <p:cNvPr id="6" name="Footer Placeholder 5"/>
          <p:cNvSpPr>
            <a:spLocks noGrp="1"/>
          </p:cNvSpPr>
          <p:nvPr>
            <p:ph type="ftr" sz="quarter" idx="11"/>
          </p:nvPr>
        </p:nvSpPr>
        <p:spPr/>
        <p:txBody>
          <a:bodyPr/>
          <a:lstStyle/>
          <a:p>
            <a:pPr>
              <a:defRPr/>
            </a:pPr>
            <a:r>
              <a:rPr lang="en-AU" dirty="0" smtClean="0"/>
              <a:t>www.tececo.com  www.gaiaengineering.com</a:t>
            </a:r>
            <a:endParaRPr lang="en-AU" dirty="0"/>
          </a:p>
        </p:txBody>
      </p:sp>
      <p:sp>
        <p:nvSpPr>
          <p:cNvPr id="7" name="Slide Number Placeholder 6"/>
          <p:cNvSpPr>
            <a:spLocks noGrp="1"/>
          </p:cNvSpPr>
          <p:nvPr>
            <p:ph type="sldNum" sz="quarter" idx="12"/>
          </p:nvPr>
        </p:nvSpPr>
        <p:spPr/>
        <p:txBody>
          <a:bodyPr/>
          <a:lstStyle/>
          <a:p>
            <a:pPr>
              <a:defRPr/>
            </a:pPr>
            <a:fld id="{C487EC9C-28F4-44BB-9C83-313754E2EF7D}" type="slidenum">
              <a:rPr lang="en-AU" smtClean="0"/>
              <a:pPr>
                <a:defRPr/>
              </a:pPr>
              <a:t>129</a:t>
            </a:fld>
            <a:endParaRPr lang="en-AU" dirty="0"/>
          </a:p>
        </p:txBody>
      </p:sp>
    </p:spTree>
    <p:extLst>
      <p:ext uri="{BB962C8B-B14F-4D97-AF65-F5344CB8AC3E}">
        <p14:creationId xmlns:p14="http://schemas.microsoft.com/office/powerpoint/2010/main" val="120097983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13151" y="2484022"/>
            <a:ext cx="8613135" cy="3930225"/>
          </a:xfrm>
        </p:spPr>
        <p:txBody>
          <a:bodyPr/>
          <a:lstStyle/>
          <a:p>
            <a:r>
              <a:rPr lang="en-AU" sz="2400" dirty="0"/>
              <a:t>Steel remains protected with a passive oxide coating of Fe</a:t>
            </a:r>
            <a:r>
              <a:rPr lang="en-AU" sz="2400" baseline="-25000" dirty="0"/>
              <a:t>3</a:t>
            </a:r>
            <a:r>
              <a:rPr lang="en-AU" sz="2400" dirty="0"/>
              <a:t>O</a:t>
            </a:r>
            <a:r>
              <a:rPr lang="en-AU" sz="2400" baseline="-25000" dirty="0"/>
              <a:t>4</a:t>
            </a:r>
            <a:r>
              <a:rPr lang="en-AU" sz="2400" dirty="0"/>
              <a:t> above pH 8.9.</a:t>
            </a:r>
          </a:p>
          <a:p>
            <a:r>
              <a:rPr lang="en-AU" sz="2400" dirty="0"/>
              <a:t>A pH of over 8.9 is maintained by the equilibrium Mg(OH)</a:t>
            </a:r>
            <a:r>
              <a:rPr lang="en-AU" sz="2400" baseline="-25000" dirty="0"/>
              <a:t>2</a:t>
            </a:r>
            <a:r>
              <a:rPr lang="en-AU" sz="2400" dirty="0"/>
              <a:t> </a:t>
            </a:r>
            <a:r>
              <a:rPr lang="en-AU" sz="2400" dirty="0">
                <a:cs typeface="Times New Roman" pitchFamily="18" charset="0"/>
              </a:rPr>
              <a:t>↔</a:t>
            </a:r>
            <a:r>
              <a:rPr lang="en-AU" sz="2400" dirty="0">
                <a:latin typeface="Times New Roman" pitchFamily="18" charset="0"/>
                <a:cs typeface="Times New Roman" pitchFamily="18" charset="0"/>
              </a:rPr>
              <a:t> </a:t>
            </a:r>
            <a:r>
              <a:rPr lang="en-AU" sz="2400" dirty="0"/>
              <a:t>Mg</a:t>
            </a:r>
            <a:r>
              <a:rPr lang="en-AU" sz="2400" baseline="30000" dirty="0"/>
              <a:t>++</a:t>
            </a:r>
            <a:r>
              <a:rPr lang="en-AU" sz="2400" dirty="0"/>
              <a:t> + 2OH</a:t>
            </a:r>
            <a:r>
              <a:rPr lang="en-AU" sz="2400" baseline="30000" dirty="0"/>
              <a:t>- </a:t>
            </a:r>
            <a:r>
              <a:rPr lang="en-AU" sz="2400" dirty="0"/>
              <a:t>for much longer than the pH maintained by Ca(OH)</a:t>
            </a:r>
            <a:r>
              <a:rPr lang="en-AU" sz="2400" baseline="-25000" dirty="0"/>
              <a:t>2</a:t>
            </a:r>
            <a:r>
              <a:rPr lang="en-AU" sz="2400" dirty="0"/>
              <a:t> because:</a:t>
            </a:r>
          </a:p>
          <a:p>
            <a:pPr lvl="1"/>
            <a:r>
              <a:rPr lang="en-AU" sz="2000" dirty="0"/>
              <a:t>Brucite does not react as readily as Portlandite resulting in reduced  carbonation rates and reactions with salts.</a:t>
            </a:r>
          </a:p>
          <a:p>
            <a:r>
              <a:rPr lang="en-AU" sz="2400" dirty="0"/>
              <a:t>Concrete with </a:t>
            </a:r>
            <a:r>
              <a:rPr lang="en-AU" sz="2400" dirty="0" smtClean="0"/>
              <a:t>Brucite </a:t>
            </a:r>
            <a:r>
              <a:rPr lang="en-AU" sz="2400" dirty="0"/>
              <a:t>in it is denser and carbonation is expansive, sealing the surface preventing further access by moisture, CO</a:t>
            </a:r>
            <a:r>
              <a:rPr lang="en-AU" sz="2400" baseline="-25000" dirty="0"/>
              <a:t>2</a:t>
            </a:r>
            <a:r>
              <a:rPr lang="en-AU" sz="2400" dirty="0"/>
              <a:t> and </a:t>
            </a:r>
            <a:r>
              <a:rPr lang="en-AU" sz="2400" dirty="0" smtClean="0"/>
              <a:t>salt.</a:t>
            </a:r>
            <a:endParaRPr lang="en-AU" dirty="0"/>
          </a:p>
        </p:txBody>
      </p:sp>
      <p:sp>
        <p:nvSpPr>
          <p:cNvPr id="3" name="Footer Placeholder 2"/>
          <p:cNvSpPr>
            <a:spLocks noGrp="1"/>
          </p:cNvSpPr>
          <p:nvPr>
            <p:ph type="ftr" sz="quarter" idx="11"/>
          </p:nvPr>
        </p:nvSpPr>
        <p:spPr/>
        <p:txBody>
          <a:bodyPr/>
          <a:lstStyle/>
          <a:p>
            <a:pPr>
              <a:defRPr/>
            </a:pPr>
            <a:r>
              <a:rPr lang="en-AU" dirty="0" smtClean="0"/>
              <a:t>www.tececo.com  www.gaiaengineering.com</a:t>
            </a:r>
            <a:endParaRPr lang="en-AU" dirty="0"/>
          </a:p>
        </p:txBody>
      </p:sp>
      <p:sp>
        <p:nvSpPr>
          <p:cNvPr id="4" name="Slide Number Placeholder 3"/>
          <p:cNvSpPr>
            <a:spLocks noGrp="1"/>
          </p:cNvSpPr>
          <p:nvPr>
            <p:ph type="sldNum" sz="quarter" idx="12"/>
          </p:nvPr>
        </p:nvSpPr>
        <p:spPr/>
        <p:txBody>
          <a:bodyPr/>
          <a:lstStyle/>
          <a:p>
            <a:pPr>
              <a:defRPr/>
            </a:pPr>
            <a:fld id="{C487EC9C-28F4-44BB-9C83-313754E2EF7D}" type="slidenum">
              <a:rPr lang="en-AU" smtClean="0"/>
              <a:pPr>
                <a:defRPr/>
              </a:pPr>
              <a:t>130</a:t>
            </a:fld>
            <a:endParaRPr lang="en-AU" dirty="0"/>
          </a:p>
        </p:txBody>
      </p:sp>
      <p:sp>
        <p:nvSpPr>
          <p:cNvPr id="5" name="Title 4"/>
          <p:cNvSpPr>
            <a:spLocks noGrp="1"/>
          </p:cNvSpPr>
          <p:nvPr>
            <p:ph type="title"/>
          </p:nvPr>
        </p:nvSpPr>
        <p:spPr/>
        <p:txBody>
          <a:bodyPr/>
          <a:lstStyle/>
          <a:p>
            <a:r>
              <a:rPr lang="en-US" dirty="0"/>
              <a:t>Reduced Corrosion Related Cracking</a:t>
            </a:r>
            <a:endParaRPr lang="en-AU" dirty="0"/>
          </a:p>
        </p:txBody>
      </p:sp>
      <p:pic>
        <p:nvPicPr>
          <p:cNvPr id="6" name="Picture 4" descr="RustCrack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8932" y="1129553"/>
            <a:ext cx="2254642" cy="10908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 Box 5"/>
          <p:cNvSpPr txBox="1">
            <a:spLocks noChangeArrowheads="1"/>
          </p:cNvSpPr>
          <p:nvPr/>
        </p:nvSpPr>
        <p:spPr bwMode="auto">
          <a:xfrm>
            <a:off x="2992252" y="1446398"/>
            <a:ext cx="52895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2400" dirty="0">
                <a:solidFill>
                  <a:schemeClr val="tx2"/>
                </a:solidFill>
              </a:rPr>
              <a:t>Rusting Causes Dimensional Distress</a:t>
            </a:r>
          </a:p>
        </p:txBody>
      </p:sp>
    </p:spTree>
    <p:extLst>
      <p:ext uri="{BB962C8B-B14F-4D97-AF65-F5344CB8AC3E}">
        <p14:creationId xmlns:p14="http://schemas.microsoft.com/office/powerpoint/2010/main" val="3032583819"/>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3"/>
          <p:cNvSpPr>
            <a:spLocks noGrp="1" noChangeArrowheads="1"/>
          </p:cNvSpPr>
          <p:nvPr>
            <p:ph idx="1"/>
          </p:nvPr>
        </p:nvSpPr>
        <p:spPr>
          <a:noFill/>
        </p:spPr>
        <p:txBody>
          <a:bodyPr/>
          <a:lstStyle/>
          <a:p>
            <a:r>
              <a:rPr lang="en-AU" dirty="0" smtClean="0"/>
              <a:t>Brucite is less soluble and traps salts as it forms resulting in less ionic transport to complete a circuit for electrolysis and less corrosion.</a:t>
            </a:r>
          </a:p>
          <a:p>
            <a:r>
              <a:rPr lang="en-AU" dirty="0" smtClean="0"/>
              <a:t>Free chlorides and sulfates originally in cement and aggregates are bound by magnesium</a:t>
            </a:r>
          </a:p>
          <a:p>
            <a:pPr lvl="1"/>
            <a:r>
              <a:rPr lang="en-AU" sz="2000" dirty="0" smtClean="0">
                <a:latin typeface="Arial Unicode MS" pitchFamily="34" charset="-128"/>
                <a:ea typeface="Arial Unicode MS" pitchFamily="34" charset="-128"/>
                <a:cs typeface="Arial Unicode MS" pitchFamily="34" charset="-128"/>
              </a:rPr>
              <a:t>Magnesium oxychlorides or oxysulfates are formed. ( Compatible phases in hydraulic binders that are stable provided the concrete is dense and water kept out.)</a:t>
            </a:r>
          </a:p>
          <a:p>
            <a:r>
              <a:rPr lang="en-AU" dirty="0" smtClean="0">
                <a:ea typeface="Arial Unicode MS" pitchFamily="34" charset="-128"/>
                <a:cs typeface="Arial Unicode MS" pitchFamily="34" charset="-128"/>
              </a:rPr>
              <a:t>As a result of the above the rusting of reinforcement does not proceed to the same extent.</a:t>
            </a:r>
          </a:p>
          <a:p>
            <a:r>
              <a:rPr lang="en-AU" dirty="0" smtClean="0">
                <a:ea typeface="Arial Unicode MS" pitchFamily="34" charset="-128"/>
                <a:cs typeface="Arial Unicode MS" pitchFamily="34" charset="-128"/>
              </a:rPr>
              <a:t>Cracking or spalling due to rust does not occur</a:t>
            </a:r>
          </a:p>
        </p:txBody>
      </p:sp>
      <p:sp>
        <p:nvSpPr>
          <p:cNvPr id="31748" name="Rectangle 6"/>
          <p:cNvSpPr>
            <a:spLocks noGrp="1" noChangeArrowheads="1"/>
          </p:cNvSpPr>
          <p:nvPr>
            <p:ph type="title"/>
          </p:nvPr>
        </p:nvSpPr>
        <p:spPr/>
        <p:txBody>
          <a:bodyPr/>
          <a:lstStyle/>
          <a:p>
            <a:r>
              <a:rPr lang="en-US" sz="4000" dirty="0" smtClean="0"/>
              <a:t>Reduced Corrosion Related Cracking</a:t>
            </a:r>
          </a:p>
        </p:txBody>
      </p:sp>
      <p:sp>
        <p:nvSpPr>
          <p:cNvPr id="31747" name="Text Box 4"/>
          <p:cNvSpPr txBox="1">
            <a:spLocks noChangeArrowheads="1"/>
          </p:cNvSpPr>
          <p:nvPr/>
        </p:nvSpPr>
        <p:spPr bwMode="auto">
          <a:xfrm>
            <a:off x="5581650" y="6118225"/>
            <a:ext cx="184150"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352" tIns="45680" rIns="91352" bIns="45680">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endParaRPr lang="en-US" sz="4400" b="0" dirty="0"/>
          </a:p>
        </p:txBody>
      </p:sp>
      <p:sp>
        <p:nvSpPr>
          <p:cNvPr id="5" name="Footer Placeholder 4"/>
          <p:cNvSpPr>
            <a:spLocks noGrp="1"/>
          </p:cNvSpPr>
          <p:nvPr>
            <p:ph type="ftr" sz="quarter" idx="11"/>
          </p:nvPr>
        </p:nvSpPr>
        <p:spPr/>
        <p:txBody>
          <a:bodyPr/>
          <a:lstStyle/>
          <a:p>
            <a:pPr>
              <a:defRPr/>
            </a:pPr>
            <a:r>
              <a:rPr lang="en-AU" dirty="0" smtClean="0"/>
              <a:t>www.tececo.com  www.gaiaengineering.com</a:t>
            </a:r>
            <a:endParaRPr lang="en-AU" dirty="0"/>
          </a:p>
        </p:txBody>
      </p:sp>
      <p:sp>
        <p:nvSpPr>
          <p:cNvPr id="6" name="Slide Number Placeholder 5"/>
          <p:cNvSpPr>
            <a:spLocks noGrp="1"/>
          </p:cNvSpPr>
          <p:nvPr>
            <p:ph type="sldNum" sz="quarter" idx="12"/>
          </p:nvPr>
        </p:nvSpPr>
        <p:spPr/>
        <p:txBody>
          <a:bodyPr/>
          <a:lstStyle/>
          <a:p>
            <a:pPr>
              <a:defRPr/>
            </a:pPr>
            <a:fld id="{C487EC9C-28F4-44BB-9C83-313754E2EF7D}" type="slidenum">
              <a:rPr lang="en-AU" smtClean="0"/>
              <a:pPr>
                <a:defRPr/>
              </a:pPr>
              <a:t>131</a:t>
            </a:fld>
            <a:endParaRPr lang="en-AU" dirty="0"/>
          </a:p>
        </p:txBody>
      </p:sp>
    </p:spTree>
    <p:extLst>
      <p:ext uri="{BB962C8B-B14F-4D97-AF65-F5344CB8AC3E}">
        <p14:creationId xmlns:p14="http://schemas.microsoft.com/office/powerpoint/2010/main" val="188215239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3"/>
          <p:cNvSpPr>
            <a:spLocks noGrp="1" noChangeArrowheads="1"/>
          </p:cNvSpPr>
          <p:nvPr>
            <p:ph idx="1"/>
          </p:nvPr>
        </p:nvSpPr>
        <p:spPr>
          <a:xfrm>
            <a:off x="343246" y="990972"/>
            <a:ext cx="8613135" cy="4145378"/>
          </a:xfrm>
        </p:spPr>
        <p:txBody>
          <a:bodyPr/>
          <a:lstStyle/>
          <a:p>
            <a:r>
              <a:rPr lang="en-US" sz="2400" dirty="0"/>
              <a:t>The autogenous deformation of concrete is defined as the unrestrained, bulk deformation that occurs when concrete is kept sealed and at a constant temperature.</a:t>
            </a:r>
            <a:endParaRPr lang="en-US" sz="1800" i="1" dirty="0"/>
          </a:p>
          <a:p>
            <a:r>
              <a:rPr lang="en-US" sz="2600" u="sng" dirty="0" smtClean="0"/>
              <a:t>Main cause is stoichiometric or chemical shrinkage</a:t>
            </a:r>
            <a:r>
              <a:rPr lang="en-US" sz="2600" dirty="0" smtClean="0"/>
              <a:t>.</a:t>
            </a:r>
          </a:p>
          <a:p>
            <a:pPr lvl="1"/>
            <a:r>
              <a:rPr lang="en-US" sz="2400" dirty="0" smtClean="0"/>
              <a:t>whereby the reaction products formed during the hydration of cement occupy less space than the corresponding reactants</a:t>
            </a:r>
            <a:r>
              <a:rPr lang="en-US" sz="2400" baseline="30000" dirty="0" smtClean="0"/>
              <a:t>1</a:t>
            </a:r>
            <a:r>
              <a:rPr lang="en-US" sz="2400" dirty="0" smtClean="0"/>
              <a:t>. And/or</a:t>
            </a:r>
          </a:p>
          <a:p>
            <a:pPr lvl="1"/>
            <a:r>
              <a:rPr lang="en-US" dirty="0" smtClean="0"/>
              <a:t>Chemical demand for water for continued hydration of PC</a:t>
            </a:r>
            <a:endParaRPr lang="en-US" sz="2400" dirty="0" smtClean="0"/>
          </a:p>
          <a:p>
            <a:r>
              <a:rPr lang="en-US" sz="2600" dirty="0" smtClean="0"/>
              <a:t>A dense cement paste hydrating under sealed conditions will therefore self-desiccate creating empty pores within developing structure. If external water is not available to fill these “empty” pores, considerable shrinkage can result.</a:t>
            </a:r>
            <a:endParaRPr lang="en-US" sz="2000" i="1" dirty="0" smtClean="0"/>
          </a:p>
        </p:txBody>
      </p:sp>
      <p:sp>
        <p:nvSpPr>
          <p:cNvPr id="33794" name="Rectangle 2"/>
          <p:cNvSpPr>
            <a:spLocks noGrp="1" noChangeArrowheads="1"/>
          </p:cNvSpPr>
          <p:nvPr>
            <p:ph type="title"/>
          </p:nvPr>
        </p:nvSpPr>
        <p:spPr>
          <a:xfrm>
            <a:off x="315683" y="11339"/>
            <a:ext cx="8534403" cy="1077232"/>
          </a:xfrm>
        </p:spPr>
        <p:txBody>
          <a:bodyPr/>
          <a:lstStyle/>
          <a:p>
            <a:r>
              <a:rPr lang="en-AU" sz="3600" dirty="0" smtClean="0">
                <a:solidFill>
                  <a:schemeClr val="tx1"/>
                </a:solidFill>
              </a:rPr>
              <a:t>Reducing Cracking Related to Autogenous Shrinkage</a:t>
            </a:r>
            <a:endParaRPr lang="en-US" sz="3200" dirty="0" smtClean="0">
              <a:solidFill>
                <a:schemeClr val="tx1"/>
              </a:solidFill>
              <a:latin typeface="Arial" charset="0"/>
            </a:endParaRPr>
          </a:p>
        </p:txBody>
      </p:sp>
      <p:sp>
        <p:nvSpPr>
          <p:cNvPr id="33796" name="Text Box 4"/>
          <p:cNvSpPr txBox="1">
            <a:spLocks noChangeArrowheads="1"/>
          </p:cNvSpPr>
          <p:nvPr/>
        </p:nvSpPr>
        <p:spPr bwMode="auto">
          <a:xfrm>
            <a:off x="642938" y="5851525"/>
            <a:ext cx="6553200" cy="738664"/>
          </a:xfrm>
          <a:prstGeom prst="rect">
            <a:avLst/>
          </a:prstGeom>
          <a:noFill/>
          <a:ln w="19050" algn="ctr">
            <a:noFill/>
            <a:miter lim="800000"/>
            <a:headEnd/>
            <a:tailEnd/>
          </a:ln>
          <a:effectLst/>
        </p:spPr>
        <p:txBody>
          <a:bodyPr>
            <a:spAutoFit/>
          </a:bodyPr>
          <a:lstStyle>
            <a:lvl1pPr marL="342900" indent="-342900">
              <a:defRPr sz="2800" b="1">
                <a:solidFill>
                  <a:schemeClr val="tx1"/>
                </a:solidFill>
                <a:latin typeface="Arial Unicode MS" pitchFamily="34" charset="-128"/>
              </a:defRPr>
            </a:lvl1pPr>
            <a:lvl2pPr marL="179388">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pPr lvl="1">
              <a:spcBef>
                <a:spcPct val="20000"/>
              </a:spcBef>
            </a:pPr>
            <a:r>
              <a:rPr lang="en-US" sz="1400" b="0" baseline="30000" dirty="0" smtClean="0">
                <a:latin typeface="+mn-lt"/>
              </a:rPr>
              <a:t>1</a:t>
            </a:r>
            <a:r>
              <a:rPr lang="en-US" sz="1400" b="0" dirty="0" smtClean="0">
                <a:latin typeface="+mn-lt"/>
              </a:rPr>
              <a:t>Le </a:t>
            </a:r>
            <a:r>
              <a:rPr lang="en-US" sz="1400" b="0" dirty="0">
                <a:latin typeface="+mn-lt"/>
              </a:rPr>
              <a:t>Chatelier H. Sur les changements de volume qui accompagnent Ie durcissement des ciments. Bulletin de la Societe d'Encouragement pour I'Industrie Nationale 1900:54-7.</a:t>
            </a:r>
            <a:endParaRPr lang="en-US" sz="1400" dirty="0">
              <a:latin typeface="+mn-lt"/>
            </a:endParaRPr>
          </a:p>
        </p:txBody>
      </p:sp>
      <p:sp>
        <p:nvSpPr>
          <p:cNvPr id="6" name="Footer Placeholder 5"/>
          <p:cNvSpPr>
            <a:spLocks noGrp="1"/>
          </p:cNvSpPr>
          <p:nvPr>
            <p:ph type="ftr" sz="quarter" idx="11"/>
          </p:nvPr>
        </p:nvSpPr>
        <p:spPr/>
        <p:txBody>
          <a:bodyPr/>
          <a:lstStyle/>
          <a:p>
            <a:pPr>
              <a:defRPr/>
            </a:pPr>
            <a:r>
              <a:rPr lang="en-AU" dirty="0" smtClean="0"/>
              <a:t>www.tececo.com  www.gaiaengineering.com</a:t>
            </a:r>
            <a:endParaRPr lang="en-AU" dirty="0"/>
          </a:p>
        </p:txBody>
      </p:sp>
      <p:sp>
        <p:nvSpPr>
          <p:cNvPr id="7" name="Slide Number Placeholder 6"/>
          <p:cNvSpPr>
            <a:spLocks noGrp="1"/>
          </p:cNvSpPr>
          <p:nvPr>
            <p:ph type="sldNum" sz="quarter" idx="12"/>
          </p:nvPr>
        </p:nvSpPr>
        <p:spPr/>
        <p:txBody>
          <a:bodyPr/>
          <a:lstStyle/>
          <a:p>
            <a:pPr>
              <a:defRPr/>
            </a:pPr>
            <a:fld id="{C487EC9C-28F4-44BB-9C83-313754E2EF7D}" type="slidenum">
              <a:rPr lang="en-AU" smtClean="0"/>
              <a:pPr>
                <a:defRPr/>
              </a:pPr>
              <a:t>132</a:t>
            </a:fld>
            <a:endParaRPr lang="en-AU" dirty="0"/>
          </a:p>
        </p:txBody>
      </p:sp>
    </p:spTree>
    <p:extLst>
      <p:ext uri="{BB962C8B-B14F-4D97-AF65-F5344CB8AC3E}">
        <p14:creationId xmlns:p14="http://schemas.microsoft.com/office/powerpoint/2010/main" val="235772173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Rectangle 3"/>
          <p:cNvSpPr>
            <a:spLocks noGrp="1" noChangeArrowheads="1"/>
          </p:cNvSpPr>
          <p:nvPr>
            <p:ph idx="1"/>
          </p:nvPr>
        </p:nvSpPr>
        <p:spPr>
          <a:xfrm>
            <a:off x="178681" y="1021976"/>
            <a:ext cx="8613135" cy="5431331"/>
          </a:xfrm>
        </p:spPr>
        <p:txBody>
          <a:bodyPr/>
          <a:lstStyle/>
          <a:p>
            <a:r>
              <a:rPr lang="en-US" sz="2400" dirty="0" smtClean="0"/>
              <a:t>Autogenous shrinkage does not occur in high strength tec-cement concretes because:</a:t>
            </a:r>
          </a:p>
          <a:p>
            <a:pPr lvl="1"/>
            <a:r>
              <a:rPr lang="en-US" dirty="0" smtClean="0"/>
              <a:t>The Brucite hydrates that form desiccate back to Brucite delivering water in situ for more complete hydration of Portland cement.</a:t>
            </a:r>
          </a:p>
          <a:p>
            <a:pPr>
              <a:buFont typeface="Wingdings" pitchFamily="2" charset="2"/>
              <a:buNone/>
            </a:pPr>
            <a:r>
              <a:rPr lang="en-AU" sz="2400" dirty="0" smtClean="0"/>
              <a:t>			 Mg(OH)</a:t>
            </a:r>
            <a:r>
              <a:rPr lang="en-AU" sz="2400" baseline="-25000" dirty="0" smtClean="0"/>
              <a:t>2</a:t>
            </a:r>
            <a:r>
              <a:rPr lang="en-AU" sz="2400" dirty="0" smtClean="0"/>
              <a:t>.nH</a:t>
            </a:r>
            <a:r>
              <a:rPr lang="en-AU" sz="2400" baseline="-25000" dirty="0" smtClean="0"/>
              <a:t>2</a:t>
            </a:r>
            <a:r>
              <a:rPr lang="en-AU" sz="2400" dirty="0" smtClean="0"/>
              <a:t>O (s) ↔ MgO (s) +  H</a:t>
            </a:r>
            <a:r>
              <a:rPr lang="en-AU" sz="2400" baseline="-25000" dirty="0" smtClean="0"/>
              <a:t>2</a:t>
            </a:r>
            <a:r>
              <a:rPr lang="en-AU" sz="2400" dirty="0" smtClean="0"/>
              <a:t>O (l)</a:t>
            </a:r>
            <a:endParaRPr lang="en-US" sz="2400" dirty="0" smtClean="0"/>
          </a:p>
          <a:p>
            <a:pPr lvl="2"/>
            <a:r>
              <a:rPr lang="en-US" dirty="0" smtClean="0"/>
              <a:t>As Brucite is a relatively weak mineral is compressed and densifies the microstructure.</a:t>
            </a:r>
          </a:p>
          <a:p>
            <a:pPr lvl="1"/>
            <a:r>
              <a:rPr lang="en-US" dirty="0" smtClean="0"/>
              <a:t>The stoichiometric shrinkage of Portland cement (first observed by Le Chatelier) is compensated for by the stoichiometric expansion of magnesium oxide on hydration.</a:t>
            </a:r>
          </a:p>
          <a:p>
            <a:pPr marL="723900" lvl="2" indent="0">
              <a:buFontTx/>
              <a:buNone/>
            </a:pPr>
            <a:r>
              <a:rPr lang="en-AU" sz="1800" dirty="0" smtClean="0">
                <a:latin typeface="Arial Rounded MT Bold" pitchFamily="34" charset="0"/>
              </a:rPr>
              <a:t>MgO (s) +  H</a:t>
            </a:r>
            <a:r>
              <a:rPr lang="en-AU" sz="1800" baseline="-25000" dirty="0" smtClean="0">
                <a:latin typeface="Arial Rounded MT Bold" pitchFamily="34" charset="0"/>
              </a:rPr>
              <a:t>2</a:t>
            </a:r>
            <a:r>
              <a:rPr lang="en-AU" sz="1800" dirty="0" smtClean="0">
                <a:latin typeface="Arial Rounded MT Bold" pitchFamily="34" charset="0"/>
              </a:rPr>
              <a:t>O (l) ↔  Mg(OH)</a:t>
            </a:r>
            <a:r>
              <a:rPr lang="en-AU" sz="1800" baseline="-25000" dirty="0" smtClean="0">
                <a:latin typeface="Arial Rounded MT Bold" pitchFamily="34" charset="0"/>
              </a:rPr>
              <a:t>2.</a:t>
            </a:r>
            <a:r>
              <a:rPr lang="en-AU" sz="1800" dirty="0" smtClean="0">
                <a:latin typeface="Arial Rounded MT Bold" pitchFamily="34" charset="0"/>
              </a:rPr>
              <a:t>nH</a:t>
            </a:r>
            <a:r>
              <a:rPr lang="en-AU" sz="1800" baseline="-25000" dirty="0" smtClean="0">
                <a:latin typeface="Arial Rounded MT Bold" pitchFamily="34" charset="0"/>
              </a:rPr>
              <a:t>2</a:t>
            </a:r>
            <a:r>
              <a:rPr lang="en-AU" sz="1800" dirty="0" smtClean="0">
                <a:latin typeface="Arial Rounded MT Bold" pitchFamily="34" charset="0"/>
              </a:rPr>
              <a:t>O (s)</a:t>
            </a:r>
          </a:p>
          <a:p>
            <a:pPr marL="723900" lvl="2" indent="0">
              <a:buFontTx/>
              <a:buNone/>
            </a:pPr>
            <a:r>
              <a:rPr lang="en-AU" sz="1800" dirty="0" smtClean="0">
                <a:latin typeface="Arial Rounded MT Bold" pitchFamily="34" charset="0"/>
              </a:rPr>
              <a:t>40.31  +  18.0   ↔  58.3 molar mass (at least!)</a:t>
            </a:r>
          </a:p>
          <a:p>
            <a:pPr marL="723900" lvl="2" indent="0">
              <a:buFontTx/>
              <a:buNone/>
            </a:pPr>
            <a:r>
              <a:rPr lang="en-AU" sz="1800" dirty="0" smtClean="0">
                <a:latin typeface="Arial Rounded MT Bold" pitchFamily="34" charset="0"/>
              </a:rPr>
              <a:t>11.2  +  liquid  ↔  24.3  molar volumes (at least</a:t>
            </a:r>
            <a:r>
              <a:rPr lang="en-US" sz="1800" dirty="0" smtClean="0">
                <a:latin typeface="Arial Rounded MT Bold" pitchFamily="34" charset="0"/>
              </a:rPr>
              <a:t> 116% expansion, probably more initially before desiccation as above</a:t>
            </a:r>
            <a:r>
              <a:rPr lang="en-AU" sz="1800" dirty="0" smtClean="0">
                <a:latin typeface="Arial Rounded MT Bold" pitchFamily="34" charset="0"/>
              </a:rPr>
              <a:t>!)</a:t>
            </a:r>
            <a:endParaRPr lang="en-US" sz="1800" i="1" dirty="0" smtClean="0">
              <a:latin typeface="Arial Rounded MT Bold" pitchFamily="34" charset="0"/>
            </a:endParaRPr>
          </a:p>
        </p:txBody>
      </p:sp>
      <p:sp>
        <p:nvSpPr>
          <p:cNvPr id="34818" name="Rectangle 2"/>
          <p:cNvSpPr>
            <a:spLocks noGrp="1" noChangeArrowheads="1"/>
          </p:cNvSpPr>
          <p:nvPr>
            <p:ph type="title"/>
          </p:nvPr>
        </p:nvSpPr>
        <p:spPr>
          <a:xfrm>
            <a:off x="315683" y="11338"/>
            <a:ext cx="8534403" cy="1106261"/>
          </a:xfrm>
        </p:spPr>
        <p:txBody>
          <a:bodyPr/>
          <a:lstStyle/>
          <a:p>
            <a:r>
              <a:rPr lang="en-AU" sz="3600" dirty="0" smtClean="0">
                <a:solidFill>
                  <a:schemeClr val="tx1"/>
                </a:solidFill>
              </a:rPr>
              <a:t>Reducing Cracking Related to Autogenous Shrinkage</a:t>
            </a:r>
            <a:endParaRPr lang="en-US" sz="3200" dirty="0" smtClean="0">
              <a:solidFill>
                <a:schemeClr val="tx1"/>
              </a:solidFill>
              <a:latin typeface="Arial" charset="0"/>
            </a:endParaRPr>
          </a:p>
        </p:txBody>
      </p:sp>
      <p:sp>
        <p:nvSpPr>
          <p:cNvPr id="6" name="Footer Placeholder 5"/>
          <p:cNvSpPr>
            <a:spLocks noGrp="1"/>
          </p:cNvSpPr>
          <p:nvPr>
            <p:ph type="ftr" sz="quarter" idx="11"/>
          </p:nvPr>
        </p:nvSpPr>
        <p:spPr/>
        <p:txBody>
          <a:bodyPr/>
          <a:lstStyle/>
          <a:p>
            <a:pPr>
              <a:defRPr/>
            </a:pPr>
            <a:r>
              <a:rPr lang="en-AU" dirty="0" smtClean="0"/>
              <a:t>www.tececo.com  www.gaiaengineering.com</a:t>
            </a:r>
            <a:endParaRPr lang="en-AU" dirty="0"/>
          </a:p>
        </p:txBody>
      </p:sp>
      <p:sp>
        <p:nvSpPr>
          <p:cNvPr id="7" name="Slide Number Placeholder 6"/>
          <p:cNvSpPr>
            <a:spLocks noGrp="1"/>
          </p:cNvSpPr>
          <p:nvPr>
            <p:ph type="sldNum" sz="quarter" idx="12"/>
          </p:nvPr>
        </p:nvSpPr>
        <p:spPr/>
        <p:txBody>
          <a:bodyPr/>
          <a:lstStyle/>
          <a:p>
            <a:pPr>
              <a:defRPr/>
            </a:pPr>
            <a:fld id="{C487EC9C-28F4-44BB-9C83-313754E2EF7D}" type="slidenum">
              <a:rPr lang="en-AU" smtClean="0"/>
              <a:pPr>
                <a:defRPr/>
              </a:pPr>
              <a:t>133</a:t>
            </a:fld>
            <a:endParaRPr lang="en-AU" dirty="0"/>
          </a:p>
        </p:txBody>
      </p:sp>
    </p:spTree>
    <p:extLst>
      <p:ext uri="{BB962C8B-B14F-4D97-AF65-F5344CB8AC3E}">
        <p14:creationId xmlns:p14="http://schemas.microsoft.com/office/powerpoint/2010/main" val="324803539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15"/>
          <p:cNvSpPr>
            <a:spLocks noGrp="1"/>
          </p:cNvSpPr>
          <p:nvPr>
            <p:ph type="ftr" sz="quarter" idx="11"/>
          </p:nvPr>
        </p:nvSpPr>
        <p:spPr>
          <a:xfrm>
            <a:off x="1538513" y="6530361"/>
            <a:ext cx="5529943" cy="341085"/>
          </a:xfrm>
        </p:spPr>
        <p:txBody>
          <a:bodyPr/>
          <a:lstStyle/>
          <a:p>
            <a:pPr>
              <a:defRPr/>
            </a:pPr>
            <a:r>
              <a:rPr lang="en-US" dirty="0" smtClean="0"/>
              <a:t>www.tececo.com  www.gaiaengineering.com</a:t>
            </a:r>
            <a:endParaRPr lang="en-AU" dirty="0"/>
          </a:p>
        </p:txBody>
      </p:sp>
      <p:sp>
        <p:nvSpPr>
          <p:cNvPr id="3" name="Slide Number Placeholder 2"/>
          <p:cNvSpPr>
            <a:spLocks noGrp="1"/>
          </p:cNvSpPr>
          <p:nvPr>
            <p:ph type="sldNum" sz="quarter" idx="12"/>
          </p:nvPr>
        </p:nvSpPr>
        <p:spPr>
          <a:xfrm>
            <a:off x="0" y="6566647"/>
            <a:ext cx="617621" cy="304800"/>
          </a:xfrm>
        </p:spPr>
        <p:txBody>
          <a:bodyPr/>
          <a:lstStyle/>
          <a:p>
            <a:pPr>
              <a:defRPr/>
            </a:pPr>
            <a:fld id="{C487EC9C-28F4-44BB-9C83-313754E2EF7D}" type="slidenum">
              <a:rPr lang="en-AU" smtClean="0"/>
              <a:pPr>
                <a:defRPr/>
              </a:pPr>
              <a:t>134</a:t>
            </a:fld>
            <a:endParaRPr lang="en-AU" dirty="0"/>
          </a:p>
        </p:txBody>
      </p:sp>
      <p:sp>
        <p:nvSpPr>
          <p:cNvPr id="2" name="Title 1"/>
          <p:cNvSpPr>
            <a:spLocks noGrp="1"/>
          </p:cNvSpPr>
          <p:nvPr>
            <p:ph type="title"/>
          </p:nvPr>
        </p:nvSpPr>
        <p:spPr>
          <a:xfrm>
            <a:off x="315683" y="11339"/>
            <a:ext cx="8534403" cy="1172000"/>
          </a:xfrm>
        </p:spPr>
        <p:txBody>
          <a:bodyPr/>
          <a:lstStyle/>
          <a:p>
            <a:r>
              <a:rPr lang="en-AU" dirty="0" smtClean="0"/>
              <a:t>More Complete Hydration of PC</a:t>
            </a:r>
            <a:endParaRPr lang="en-AU" dirty="0"/>
          </a:p>
        </p:txBody>
      </p:sp>
      <p:sp>
        <p:nvSpPr>
          <p:cNvPr id="6" name="Rectangle 11"/>
          <p:cNvSpPr>
            <a:spLocks noChangeArrowheads="1"/>
          </p:cNvSpPr>
          <p:nvPr/>
        </p:nvSpPr>
        <p:spPr bwMode="auto">
          <a:xfrm>
            <a:off x="7419770" y="2964723"/>
            <a:ext cx="1117895"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AU" sz="1600" dirty="0" smtClean="0">
                <a:latin typeface="Calibri" pitchFamily="34" charset="0"/>
                <a:cs typeface="Calibri" pitchFamily="34" charset="0"/>
              </a:rPr>
              <a:t>Brucite consists of  polar </a:t>
            </a:r>
            <a:r>
              <a:rPr lang="en-AU" sz="1600" dirty="0">
                <a:latin typeface="Calibri" pitchFamily="34" charset="0"/>
                <a:cs typeface="Calibri" pitchFamily="34" charset="0"/>
              </a:rPr>
              <a:t>bound layers of ionically bound atoms</a:t>
            </a:r>
          </a:p>
        </p:txBody>
      </p:sp>
      <p:sp>
        <p:nvSpPr>
          <p:cNvPr id="7" name="Rectangle 11"/>
          <p:cNvSpPr>
            <a:spLocks noChangeArrowheads="1"/>
          </p:cNvSpPr>
          <p:nvPr/>
        </p:nvSpPr>
        <p:spPr bwMode="auto">
          <a:xfrm>
            <a:off x="4418861" y="5468568"/>
            <a:ext cx="40005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AU" sz="1800" dirty="0">
                <a:latin typeface="Calibri" pitchFamily="34" charset="0"/>
                <a:cs typeface="Calibri" pitchFamily="34" charset="0"/>
              </a:rPr>
              <a:t>Strongly differentially charged surfaces and polar bound water account for many of the properties of </a:t>
            </a:r>
            <a:r>
              <a:rPr lang="en-AU" sz="1800" dirty="0" smtClean="0">
                <a:latin typeface="Calibri" pitchFamily="34" charset="0"/>
                <a:cs typeface="Calibri" pitchFamily="34" charset="0"/>
              </a:rPr>
              <a:t>Brucite</a:t>
            </a:r>
            <a:endParaRPr lang="en-AU" sz="1800" dirty="0">
              <a:latin typeface="Calibri" pitchFamily="34" charset="0"/>
              <a:cs typeface="Calibri" pitchFamily="34" charset="0"/>
            </a:endParaRPr>
          </a:p>
        </p:txBody>
      </p:sp>
      <p:pic>
        <p:nvPicPr>
          <p:cNvPr id="8" name="Picture 12" descr="StructureBruciteAnnotated.gi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303289" y="2835262"/>
            <a:ext cx="2155825"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3" descr="StructureBrucitewithWaterShellingWithPolarBoundWater.gif"/>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11065" y="2309784"/>
            <a:ext cx="2270125" cy="3170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11"/>
          <p:cNvSpPr>
            <a:spLocks noChangeArrowheads="1"/>
          </p:cNvSpPr>
          <p:nvPr/>
        </p:nvSpPr>
        <p:spPr bwMode="auto">
          <a:xfrm>
            <a:off x="2307157" y="2980237"/>
            <a:ext cx="910176"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AU" sz="1600" dirty="0">
                <a:latin typeface="Calibri" pitchFamily="34" charset="0"/>
                <a:cs typeface="Calibri" pitchFamily="34" charset="0"/>
              </a:rPr>
              <a:t>Brucite </a:t>
            </a:r>
            <a:r>
              <a:rPr lang="en-AU" sz="1600" dirty="0" smtClean="0">
                <a:latin typeface="Calibri" pitchFamily="34" charset="0"/>
                <a:cs typeface="Calibri" pitchFamily="34" charset="0"/>
              </a:rPr>
              <a:t>hydrates  consist of  polar </a:t>
            </a:r>
            <a:r>
              <a:rPr lang="en-AU" sz="1600" dirty="0">
                <a:latin typeface="Calibri" pitchFamily="34" charset="0"/>
                <a:cs typeface="Calibri" pitchFamily="34" charset="0"/>
              </a:rPr>
              <a:t>bound layers of ionically bound atoms</a:t>
            </a:r>
          </a:p>
        </p:txBody>
      </p:sp>
      <p:sp>
        <p:nvSpPr>
          <p:cNvPr id="11" name="TextBox 10"/>
          <p:cNvSpPr txBox="1"/>
          <p:nvPr/>
        </p:nvSpPr>
        <p:spPr>
          <a:xfrm>
            <a:off x="1380056" y="5525249"/>
            <a:ext cx="2074335" cy="954107"/>
          </a:xfrm>
          <a:prstGeom prst="rect">
            <a:avLst/>
          </a:prstGeom>
          <a:solidFill>
            <a:schemeClr val="accent2">
              <a:lumMod val="20000"/>
              <a:lumOff val="80000"/>
            </a:schemeClr>
          </a:solidFill>
        </p:spPr>
        <p:txBody>
          <a:bodyPr wrap="square" rtlCol="0">
            <a:spAutoFit/>
          </a:bodyPr>
          <a:lstStyle/>
          <a:p>
            <a:r>
              <a:rPr lang="en-AU" sz="1400" dirty="0" smtClean="0"/>
              <a:t>NB. We think this loosely bound polar water is available for the more complete hydration of PC.</a:t>
            </a:r>
            <a:endParaRPr lang="en-AU" sz="1400" dirty="0"/>
          </a:p>
        </p:txBody>
      </p:sp>
      <p:cxnSp>
        <p:nvCxnSpPr>
          <p:cNvPr id="12" name="Straight Arrow Connector 11"/>
          <p:cNvCxnSpPr/>
          <p:nvPr/>
        </p:nvCxnSpPr>
        <p:spPr>
          <a:xfrm flipV="1">
            <a:off x="1388527" y="5101915"/>
            <a:ext cx="0" cy="423334"/>
          </a:xfrm>
          <a:prstGeom prst="straightConnector1">
            <a:avLst/>
          </a:prstGeom>
          <a:ln w="19050">
            <a:tailEnd type="arrow"/>
          </a:ln>
        </p:spPr>
        <p:style>
          <a:lnRef idx="1">
            <a:schemeClr val="accent1"/>
          </a:lnRef>
          <a:fillRef idx="0">
            <a:schemeClr val="accent1"/>
          </a:fillRef>
          <a:effectRef idx="0">
            <a:schemeClr val="accent1"/>
          </a:effectRef>
          <a:fontRef idx="minor">
            <a:schemeClr val="tx1"/>
          </a:fontRef>
        </p:style>
      </p:cxnSp>
      <p:sp>
        <p:nvSpPr>
          <p:cNvPr id="20" name="Right Arrow 19"/>
          <p:cNvSpPr/>
          <p:nvPr/>
        </p:nvSpPr>
        <p:spPr>
          <a:xfrm>
            <a:off x="3911599" y="3679515"/>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21" name="TextBox 20"/>
          <p:cNvSpPr txBox="1"/>
          <p:nvPr/>
        </p:nvSpPr>
        <p:spPr>
          <a:xfrm>
            <a:off x="519961" y="1183339"/>
            <a:ext cx="7797800" cy="677108"/>
          </a:xfrm>
          <a:prstGeom prst="rect">
            <a:avLst/>
          </a:prstGeom>
          <a:noFill/>
        </p:spPr>
        <p:txBody>
          <a:bodyPr wrap="square" rtlCol="0">
            <a:spAutoFit/>
          </a:bodyPr>
          <a:lstStyle/>
          <a:p>
            <a:r>
              <a:rPr lang="en-AU" dirty="0" smtClean="0"/>
              <a:t>In most concrete </a:t>
            </a:r>
            <a:r>
              <a:rPr lang="en-AU" sz="2000" b="1" dirty="0" smtClean="0"/>
              <a:t>18-23% of the PC  used never hydrates</a:t>
            </a:r>
            <a:r>
              <a:rPr lang="en-AU" dirty="0" smtClean="0"/>
              <a:t>. If all the PC used could be made to hydrate less could be used saving on emissions be around 20%.</a:t>
            </a:r>
            <a:endParaRPr lang="en-AU" dirty="0"/>
          </a:p>
        </p:txBody>
      </p:sp>
      <p:sp>
        <p:nvSpPr>
          <p:cNvPr id="26" name="TextBox 25"/>
          <p:cNvSpPr txBox="1"/>
          <p:nvPr/>
        </p:nvSpPr>
        <p:spPr>
          <a:xfrm>
            <a:off x="2655148" y="1977714"/>
            <a:ext cx="2780452" cy="369332"/>
          </a:xfrm>
          <a:prstGeom prst="rect">
            <a:avLst/>
          </a:prstGeom>
          <a:noFill/>
        </p:spPr>
        <p:txBody>
          <a:bodyPr wrap="square" rtlCol="0">
            <a:spAutoFit/>
          </a:bodyPr>
          <a:lstStyle/>
          <a:p>
            <a:r>
              <a:rPr lang="en-AU" dirty="0" smtClean="0"/>
              <a:t>2C</a:t>
            </a:r>
            <a:r>
              <a:rPr lang="en-AU" baseline="-25000" dirty="0" smtClean="0"/>
              <a:t>3</a:t>
            </a:r>
            <a:r>
              <a:rPr lang="en-AU" dirty="0" smtClean="0"/>
              <a:t>S+7H =&gt; C</a:t>
            </a:r>
            <a:r>
              <a:rPr lang="en-AU" baseline="-25000" dirty="0" smtClean="0"/>
              <a:t>3</a:t>
            </a:r>
            <a:r>
              <a:rPr lang="en-AU" dirty="0" smtClean="0"/>
              <a:t>S</a:t>
            </a:r>
            <a:r>
              <a:rPr lang="en-AU" baseline="-25000" dirty="0" smtClean="0"/>
              <a:t>2</a:t>
            </a:r>
            <a:r>
              <a:rPr lang="en-AU" dirty="0" smtClean="0"/>
              <a:t>H</a:t>
            </a:r>
            <a:r>
              <a:rPr lang="en-AU" baseline="-25000" dirty="0" smtClean="0"/>
              <a:t>4</a:t>
            </a:r>
            <a:r>
              <a:rPr lang="en-AU" dirty="0" smtClean="0"/>
              <a:t> + 3CH</a:t>
            </a:r>
            <a:endParaRPr lang="en-AU" dirty="0"/>
          </a:p>
        </p:txBody>
      </p:sp>
      <p:sp>
        <p:nvSpPr>
          <p:cNvPr id="27" name="TextBox 26"/>
          <p:cNvSpPr txBox="1"/>
          <p:nvPr/>
        </p:nvSpPr>
        <p:spPr>
          <a:xfrm>
            <a:off x="2663611" y="2316381"/>
            <a:ext cx="2780452" cy="369332"/>
          </a:xfrm>
          <a:prstGeom prst="rect">
            <a:avLst/>
          </a:prstGeom>
          <a:noFill/>
        </p:spPr>
        <p:txBody>
          <a:bodyPr wrap="square" rtlCol="0">
            <a:spAutoFit/>
          </a:bodyPr>
          <a:lstStyle/>
          <a:p>
            <a:r>
              <a:rPr lang="en-AU" dirty="0" smtClean="0"/>
              <a:t>2C</a:t>
            </a:r>
            <a:r>
              <a:rPr lang="en-AU" baseline="-25000" dirty="0" smtClean="0"/>
              <a:t>2</a:t>
            </a:r>
            <a:r>
              <a:rPr lang="en-AU" dirty="0" smtClean="0"/>
              <a:t>S+5H =&gt; </a:t>
            </a:r>
            <a:r>
              <a:rPr lang="en-AU" dirty="0"/>
              <a:t>C</a:t>
            </a:r>
            <a:r>
              <a:rPr lang="en-AU" baseline="-25000" dirty="0"/>
              <a:t>3</a:t>
            </a:r>
            <a:r>
              <a:rPr lang="en-AU" dirty="0"/>
              <a:t>S</a:t>
            </a:r>
            <a:r>
              <a:rPr lang="en-AU" baseline="-25000" dirty="0"/>
              <a:t>2</a:t>
            </a:r>
            <a:r>
              <a:rPr lang="en-AU" dirty="0"/>
              <a:t>H</a:t>
            </a:r>
            <a:r>
              <a:rPr lang="en-AU" baseline="-25000" dirty="0"/>
              <a:t>4</a:t>
            </a:r>
            <a:r>
              <a:rPr lang="en-AU" dirty="0" smtClean="0"/>
              <a:t> + CH</a:t>
            </a:r>
            <a:endParaRPr lang="en-AU" dirty="0"/>
          </a:p>
        </p:txBody>
      </p:sp>
      <p:cxnSp>
        <p:nvCxnSpPr>
          <p:cNvPr id="29" name="Straight Arrow Connector 28"/>
          <p:cNvCxnSpPr/>
          <p:nvPr/>
        </p:nvCxnSpPr>
        <p:spPr>
          <a:xfrm flipH="1" flipV="1">
            <a:off x="3412067" y="2663514"/>
            <a:ext cx="16933" cy="2861734"/>
          </a:xfrm>
          <a:prstGeom prst="straightConnector1">
            <a:avLst/>
          </a:prstGeom>
          <a:ln w="19050">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7399883"/>
      </p:ext>
    </p:extLst>
  </p:cSld>
  <p:clrMapOvr>
    <a:masterClrMapping/>
  </p:clrMapOvr>
  <p:timing>
    <p:tnLst>
      <p:par>
        <p:cTn id="1" dur="indefinite" restart="never" nodeType="tmRoot"/>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idx="1"/>
          </p:nvPr>
        </p:nvSpPr>
        <p:spPr>
          <a:noFill/>
        </p:spPr>
        <p:txBody>
          <a:bodyPr/>
          <a:lstStyle/>
          <a:p>
            <a:r>
              <a:rPr lang="en-AU" sz="2400" dirty="0" smtClean="0"/>
              <a:t>Concretes have a high percentage (around 18% – 22%) of voids.</a:t>
            </a:r>
          </a:p>
          <a:p>
            <a:r>
              <a:rPr lang="en-AU" sz="2400" dirty="0" smtClean="0"/>
              <a:t>On hydration magnesia expands  &gt;=116.9 % filling voids and surrounding hydrating cement grains =&gt; denser concrete.</a:t>
            </a:r>
          </a:p>
          <a:p>
            <a:r>
              <a:rPr lang="en-AU" sz="2400" dirty="0" smtClean="0"/>
              <a:t>On carbonation to nesquehonite Brucite expands 308% sealing the surface.</a:t>
            </a:r>
          </a:p>
          <a:p>
            <a:r>
              <a:rPr lang="en-AU" sz="2400" dirty="0" smtClean="0"/>
              <a:t>Lower voids:paste ratios than water:binder ratios result in little or no bleed water, lower permeability and greater density.</a:t>
            </a:r>
          </a:p>
        </p:txBody>
      </p:sp>
      <p:sp>
        <p:nvSpPr>
          <p:cNvPr id="40963" name="Rectangle 3"/>
          <p:cNvSpPr>
            <a:spLocks noGrp="1" noChangeArrowheads="1"/>
          </p:cNvSpPr>
          <p:nvPr>
            <p:ph type="title"/>
          </p:nvPr>
        </p:nvSpPr>
        <p:spPr/>
        <p:txBody>
          <a:bodyPr/>
          <a:lstStyle/>
          <a:p>
            <a:r>
              <a:rPr lang="en-AU" sz="3600" dirty="0" smtClean="0"/>
              <a:t>Greater Density – Lower Permeability</a:t>
            </a:r>
            <a:endParaRPr lang="en-US" sz="3600" dirty="0" smtClean="0"/>
          </a:p>
        </p:txBody>
      </p:sp>
      <p:sp>
        <p:nvSpPr>
          <p:cNvPr id="5" name="Footer Placeholder 4"/>
          <p:cNvSpPr>
            <a:spLocks noGrp="1"/>
          </p:cNvSpPr>
          <p:nvPr>
            <p:ph type="ftr" sz="quarter" idx="11"/>
          </p:nvPr>
        </p:nvSpPr>
        <p:spPr/>
        <p:txBody>
          <a:bodyPr/>
          <a:lstStyle/>
          <a:p>
            <a:pPr>
              <a:defRPr/>
            </a:pPr>
            <a:r>
              <a:rPr lang="en-AU" dirty="0" smtClean="0"/>
              <a:t>www.tececo.com  www.gaiaengineering.com</a:t>
            </a:r>
            <a:endParaRPr lang="en-AU" dirty="0"/>
          </a:p>
        </p:txBody>
      </p:sp>
      <p:sp>
        <p:nvSpPr>
          <p:cNvPr id="6" name="Slide Number Placeholder 5"/>
          <p:cNvSpPr>
            <a:spLocks noGrp="1"/>
          </p:cNvSpPr>
          <p:nvPr>
            <p:ph type="sldNum" sz="quarter" idx="12"/>
          </p:nvPr>
        </p:nvSpPr>
        <p:spPr/>
        <p:txBody>
          <a:bodyPr/>
          <a:lstStyle/>
          <a:p>
            <a:pPr>
              <a:defRPr/>
            </a:pPr>
            <a:fld id="{C487EC9C-28F4-44BB-9C83-313754E2EF7D}" type="slidenum">
              <a:rPr lang="en-AU" smtClean="0"/>
              <a:pPr>
                <a:defRPr/>
              </a:pPr>
              <a:t>135</a:t>
            </a:fld>
            <a:endParaRPr lang="en-AU" dirty="0"/>
          </a:p>
        </p:txBody>
      </p:sp>
    </p:spTree>
    <p:extLst>
      <p:ext uri="{BB962C8B-B14F-4D97-AF65-F5344CB8AC3E}">
        <p14:creationId xmlns:p14="http://schemas.microsoft.com/office/powerpoint/2010/main" val="3739899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940" name="Object 4"/>
          <p:cNvGraphicFramePr>
            <a:graphicFrameLocks noGrp="1" noChangeAspect="1"/>
          </p:cNvGraphicFramePr>
          <p:nvPr>
            <p:ph idx="1"/>
            <p:extLst>
              <p:ext uri="{D42A27DB-BD31-4B8C-83A1-F6EECF244321}">
                <p14:modId xmlns:p14="http://schemas.microsoft.com/office/powerpoint/2010/main" val="1532226078"/>
              </p:ext>
            </p:extLst>
          </p:nvPr>
        </p:nvGraphicFramePr>
        <p:xfrm>
          <a:off x="6511086" y="1406618"/>
          <a:ext cx="2187575" cy="2789237"/>
        </p:xfrm>
        <a:graphic>
          <a:graphicData uri="http://schemas.openxmlformats.org/presentationml/2006/ole">
            <mc:AlternateContent xmlns:mc="http://schemas.openxmlformats.org/markup-compatibility/2006">
              <mc:Choice xmlns:v="urn:schemas-microsoft-com:vml" Requires="v">
                <p:oleObj spid="_x0000_s14386" name="Photo Editor Photo" r:id="rId4" imgW="2187130" imgH="2789162" progId="MSPhotoEd.3">
                  <p:embed/>
                </p:oleObj>
              </mc:Choice>
              <mc:Fallback>
                <p:oleObj name="Photo Editor Photo" r:id="rId4" imgW="2187130" imgH="2789162" progId="MSPhotoEd.3">
                  <p:embed/>
                  <p:pic>
                    <p:nvPicPr>
                      <p:cNvPr id="0" name=""/>
                      <p:cNvPicPr>
                        <a:picLocks noGrp="1"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11086" y="1406618"/>
                        <a:ext cx="2187575" cy="2789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39938" name="Rectangle 2"/>
          <p:cNvSpPr>
            <a:spLocks noGrp="1" noChangeArrowheads="1"/>
          </p:cNvSpPr>
          <p:nvPr>
            <p:ph type="title"/>
          </p:nvPr>
        </p:nvSpPr>
        <p:spPr>
          <a:xfrm>
            <a:off x="194660" y="0"/>
            <a:ext cx="8534403" cy="928114"/>
          </a:xfrm>
        </p:spPr>
        <p:txBody>
          <a:bodyPr/>
          <a:lstStyle/>
          <a:p>
            <a:r>
              <a:rPr lang="en-AU" sz="3600" dirty="0" smtClean="0"/>
              <a:t>Reduced Permeability</a:t>
            </a:r>
            <a:endParaRPr lang="en-US" sz="3600" dirty="0" smtClean="0"/>
          </a:p>
        </p:txBody>
      </p:sp>
      <p:sp>
        <p:nvSpPr>
          <p:cNvPr id="39939" name="Rectangle 3"/>
          <p:cNvSpPr>
            <a:spLocks noGrp="1" noChangeArrowheads="1"/>
          </p:cNvSpPr>
          <p:nvPr>
            <p:ph type="body" sz="half" idx="4294967295"/>
          </p:nvPr>
        </p:nvSpPr>
        <p:spPr>
          <a:xfrm>
            <a:off x="389965" y="973698"/>
            <a:ext cx="5916705" cy="5080000"/>
          </a:xfrm>
          <a:noFill/>
        </p:spPr>
        <p:txBody>
          <a:bodyPr/>
          <a:lstStyle/>
          <a:p>
            <a:r>
              <a:rPr lang="en-AU" sz="2000" dirty="0" smtClean="0"/>
              <a:t>As bleed water exits ordinary Portland cement concretes it creates an interconnected pore structure that remains in concrete allowing the entry of aggressive agents such as SO</a:t>
            </a:r>
            <a:r>
              <a:rPr lang="en-AU" sz="2000" baseline="-25000" dirty="0" smtClean="0"/>
              <a:t>4</a:t>
            </a:r>
            <a:r>
              <a:rPr lang="en-AU" sz="2000" baseline="30000" dirty="0" smtClean="0"/>
              <a:t>--</a:t>
            </a:r>
            <a:r>
              <a:rPr lang="en-AU" sz="2000" dirty="0" smtClean="0"/>
              <a:t>, Cl</a:t>
            </a:r>
            <a:r>
              <a:rPr lang="en-AU" sz="2000" baseline="30000" dirty="0" smtClean="0"/>
              <a:t>-</a:t>
            </a:r>
            <a:r>
              <a:rPr lang="en-AU" sz="2000" dirty="0" smtClean="0"/>
              <a:t> and CO</a:t>
            </a:r>
            <a:r>
              <a:rPr lang="en-AU" sz="2000" baseline="-25000" dirty="0" smtClean="0"/>
              <a:t>2</a:t>
            </a:r>
          </a:p>
          <a:p>
            <a:r>
              <a:rPr lang="en-AU" sz="2000" dirty="0" smtClean="0"/>
              <a:t>TecEco tec -  cement concretes are a closed system. They do not bleed as excess water is consumed by the hydration of magnesia.</a:t>
            </a:r>
          </a:p>
          <a:p>
            <a:pPr lvl="1"/>
            <a:r>
              <a:rPr lang="en-AU" sz="1800" dirty="0" smtClean="0"/>
              <a:t>As a result TecEco tec - cement concretes </a:t>
            </a:r>
            <a:r>
              <a:rPr lang="en-AU" b="1" dirty="0" smtClean="0"/>
              <a:t>dry from within</a:t>
            </a:r>
            <a:r>
              <a:rPr lang="en-AU" sz="1800" dirty="0" smtClean="0"/>
              <a:t>, are denser and less permeable and therefore stronger </a:t>
            </a:r>
            <a:r>
              <a:rPr lang="en-AU" b="1" dirty="0" smtClean="0"/>
              <a:t>more durable</a:t>
            </a:r>
            <a:r>
              <a:rPr lang="en-AU" sz="1800" dirty="0" smtClean="0"/>
              <a:t> and less permeable. Cement powder is not lost near the surfaces. Tec-cements have a higher salt resistance and less corrosion of steel etc.</a:t>
            </a:r>
          </a:p>
          <a:p>
            <a:pPr lvl="1"/>
            <a:endParaRPr lang="en-AU" sz="1800" dirty="0" smtClean="0"/>
          </a:p>
          <a:p>
            <a:pPr lvl="1"/>
            <a:endParaRPr lang="en-AU" sz="1800" dirty="0" smtClean="0"/>
          </a:p>
          <a:p>
            <a:pPr lvl="1"/>
            <a:endParaRPr lang="en-US" sz="1800" dirty="0" smtClean="0"/>
          </a:p>
        </p:txBody>
      </p:sp>
      <p:sp>
        <p:nvSpPr>
          <p:cNvPr id="5" name="Footer Placeholder 4"/>
          <p:cNvSpPr>
            <a:spLocks noGrp="1"/>
          </p:cNvSpPr>
          <p:nvPr>
            <p:ph type="ftr" sz="quarter" idx="11"/>
          </p:nvPr>
        </p:nvSpPr>
        <p:spPr/>
        <p:txBody>
          <a:bodyPr/>
          <a:lstStyle/>
          <a:p>
            <a:pPr>
              <a:defRPr/>
            </a:pPr>
            <a:r>
              <a:rPr lang="en-AU" dirty="0" smtClean="0"/>
              <a:t>www.tececo.com  www.gaiaengineering.com</a:t>
            </a:r>
            <a:endParaRPr lang="en-AU" dirty="0"/>
          </a:p>
        </p:txBody>
      </p:sp>
      <p:sp>
        <p:nvSpPr>
          <p:cNvPr id="6" name="Slide Number Placeholder 5"/>
          <p:cNvSpPr>
            <a:spLocks noGrp="1"/>
          </p:cNvSpPr>
          <p:nvPr>
            <p:ph type="sldNum" sz="quarter" idx="12"/>
          </p:nvPr>
        </p:nvSpPr>
        <p:spPr/>
        <p:txBody>
          <a:bodyPr/>
          <a:lstStyle/>
          <a:p>
            <a:pPr>
              <a:defRPr/>
            </a:pPr>
            <a:fld id="{C487EC9C-28F4-44BB-9C83-313754E2EF7D}" type="slidenum">
              <a:rPr lang="en-AU" smtClean="0"/>
              <a:pPr>
                <a:defRPr/>
              </a:pPr>
              <a:t>136</a:t>
            </a:fld>
            <a:endParaRPr lang="en-AU" dirty="0"/>
          </a:p>
        </p:txBody>
      </p:sp>
    </p:spTree>
    <p:extLst>
      <p:ext uri="{BB962C8B-B14F-4D97-AF65-F5344CB8AC3E}">
        <p14:creationId xmlns:p14="http://schemas.microsoft.com/office/powerpoint/2010/main" val="144477481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defRPr/>
            </a:pPr>
            <a:r>
              <a:rPr lang="en-AU" dirty="0" smtClean="0"/>
              <a:t>www.tececo.com  www.gaiaengineering.com</a:t>
            </a:r>
            <a:endParaRPr lang="en-AU" dirty="0"/>
          </a:p>
        </p:txBody>
      </p:sp>
      <p:sp>
        <p:nvSpPr>
          <p:cNvPr id="4" name="Slide Number Placeholder 3"/>
          <p:cNvSpPr>
            <a:spLocks noGrp="1"/>
          </p:cNvSpPr>
          <p:nvPr>
            <p:ph type="sldNum" sz="quarter" idx="12"/>
          </p:nvPr>
        </p:nvSpPr>
        <p:spPr/>
        <p:txBody>
          <a:bodyPr/>
          <a:lstStyle/>
          <a:p>
            <a:pPr>
              <a:defRPr/>
            </a:pPr>
            <a:fld id="{C487EC9C-28F4-44BB-9C83-313754E2EF7D}" type="slidenum">
              <a:rPr lang="en-AU" smtClean="0"/>
              <a:pPr>
                <a:defRPr/>
              </a:pPr>
              <a:t>137</a:t>
            </a:fld>
            <a:endParaRPr lang="en-AU" dirty="0"/>
          </a:p>
        </p:txBody>
      </p:sp>
      <p:sp>
        <p:nvSpPr>
          <p:cNvPr id="5" name="Title 4"/>
          <p:cNvSpPr>
            <a:spLocks noGrp="1"/>
          </p:cNvSpPr>
          <p:nvPr>
            <p:ph type="title"/>
          </p:nvPr>
        </p:nvSpPr>
        <p:spPr/>
        <p:txBody>
          <a:bodyPr/>
          <a:lstStyle/>
          <a:p>
            <a:r>
              <a:rPr lang="en-AU" dirty="0" smtClean="0"/>
              <a:t>Densification During the Plastic Phase</a:t>
            </a:r>
            <a:endParaRPr lang="en-AU" dirty="0"/>
          </a:p>
        </p:txBody>
      </p:sp>
      <p:sp>
        <p:nvSpPr>
          <p:cNvPr id="6" name="Rectangle 14"/>
          <p:cNvSpPr>
            <a:spLocks noChangeArrowheads="1"/>
          </p:cNvSpPr>
          <p:nvPr/>
        </p:nvSpPr>
        <p:spPr bwMode="auto">
          <a:xfrm>
            <a:off x="1350963" y="2328863"/>
            <a:ext cx="968375" cy="693737"/>
          </a:xfrm>
          <a:prstGeom prst="rect">
            <a:avLst/>
          </a:prstGeom>
          <a:solidFill>
            <a:srgbClr val="CCFFCC"/>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Water</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grpSp>
        <p:nvGrpSpPr>
          <p:cNvPr id="7" name="Group 11"/>
          <p:cNvGrpSpPr>
            <a:grpSpLocks/>
          </p:cNvGrpSpPr>
          <p:nvPr/>
        </p:nvGrpSpPr>
        <p:grpSpPr bwMode="auto">
          <a:xfrm>
            <a:off x="2889250" y="4622800"/>
            <a:ext cx="830263" cy="296863"/>
            <a:chOff x="10836" y="11904"/>
            <a:chExt cx="1308" cy="468"/>
          </a:xfrm>
        </p:grpSpPr>
        <p:sp>
          <p:nvSpPr>
            <p:cNvPr id="8" name="Line 13"/>
            <p:cNvSpPr>
              <a:spLocks noChangeShapeType="1"/>
            </p:cNvSpPr>
            <p:nvPr/>
          </p:nvSpPr>
          <p:spPr bwMode="auto">
            <a:xfrm>
              <a:off x="10836" y="11904"/>
              <a:ext cx="126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AU" dirty="0"/>
            </a:p>
          </p:txBody>
        </p:sp>
        <p:sp>
          <p:nvSpPr>
            <p:cNvPr id="9" name="Text Box 12"/>
            <p:cNvSpPr txBox="1">
              <a:spLocks noChangeArrowheads="1"/>
            </p:cNvSpPr>
            <p:nvPr/>
          </p:nvSpPr>
          <p:spPr bwMode="auto">
            <a:xfrm>
              <a:off x="10872" y="11940"/>
              <a:ext cx="1272"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Log time</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grpSp>
      <p:sp>
        <p:nvSpPr>
          <p:cNvPr id="10" name="Text Box 10"/>
          <p:cNvSpPr txBox="1">
            <a:spLocks noChangeArrowheads="1"/>
          </p:cNvSpPr>
          <p:nvPr/>
        </p:nvSpPr>
        <p:spPr bwMode="auto">
          <a:xfrm>
            <a:off x="1204912" y="1577975"/>
            <a:ext cx="1400176"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Observable Characteristic</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1" name="Text Box 9"/>
          <p:cNvSpPr txBox="1">
            <a:spLocks noChangeArrowheads="1"/>
          </p:cNvSpPr>
          <p:nvPr/>
        </p:nvSpPr>
        <p:spPr bwMode="auto">
          <a:xfrm>
            <a:off x="4375150" y="1577975"/>
            <a:ext cx="1311275"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Relevant Fundamental</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2" name="Rectangle 8"/>
          <p:cNvSpPr>
            <a:spLocks noChangeArrowheads="1"/>
          </p:cNvSpPr>
          <p:nvPr/>
        </p:nvSpPr>
        <p:spPr bwMode="auto">
          <a:xfrm>
            <a:off x="4505325" y="2330450"/>
            <a:ext cx="990600" cy="365125"/>
          </a:xfrm>
          <a:prstGeom prst="rect">
            <a:avLst/>
          </a:prstGeom>
          <a:solidFill>
            <a:srgbClr val="FFCC99"/>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Voids</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3" name="Rectangle 7"/>
          <p:cNvSpPr>
            <a:spLocks noChangeArrowheads="1"/>
          </p:cNvSpPr>
          <p:nvPr/>
        </p:nvSpPr>
        <p:spPr bwMode="auto">
          <a:xfrm>
            <a:off x="1350963" y="3022600"/>
            <a:ext cx="968375" cy="1203325"/>
          </a:xfrm>
          <a:prstGeom prst="rect">
            <a:avLst/>
          </a:prstGeom>
          <a:solidFill>
            <a:srgbClr val="FFFF99"/>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Binder + supplementary cementitious materials</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4" name="Rectangle 6"/>
          <p:cNvSpPr>
            <a:spLocks noChangeArrowheads="1"/>
          </p:cNvSpPr>
          <p:nvPr/>
        </p:nvSpPr>
        <p:spPr bwMode="auto">
          <a:xfrm>
            <a:off x="4505325" y="2695575"/>
            <a:ext cx="990600" cy="930275"/>
          </a:xfrm>
          <a:prstGeom prst="rect">
            <a:avLst/>
          </a:prstGeom>
          <a:solidFill>
            <a:srgbClr val="FFFF99"/>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Hydrated Binder Materials</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5" name="Text Box 5"/>
          <p:cNvSpPr txBox="1">
            <a:spLocks noChangeArrowheads="1"/>
          </p:cNvSpPr>
          <p:nvPr/>
        </p:nvSpPr>
        <p:spPr bwMode="auto">
          <a:xfrm>
            <a:off x="1350963" y="4318000"/>
            <a:ext cx="968375" cy="669925"/>
          </a:xfrm>
          <a:prstGeom prst="rect">
            <a:avLst/>
          </a:prstGeom>
          <a:solidFill>
            <a:srgbClr val="FF99CC"/>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High water for  ease of placement</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6" name="Text Box 4"/>
          <p:cNvSpPr txBox="1">
            <a:spLocks noChangeArrowheads="1"/>
          </p:cNvSpPr>
          <p:nvPr/>
        </p:nvSpPr>
        <p:spPr bwMode="auto">
          <a:xfrm>
            <a:off x="4505325" y="4276725"/>
            <a:ext cx="990600" cy="825500"/>
          </a:xfrm>
          <a:prstGeom prst="rect">
            <a:avLst/>
          </a:prstGeom>
          <a:solidFill>
            <a:srgbClr val="FF99CC"/>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Less water for strength and durability</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7" name="AutoShape 3"/>
          <p:cNvSpPr>
            <a:spLocks noChangeArrowheads="1"/>
          </p:cNvSpPr>
          <p:nvPr/>
        </p:nvSpPr>
        <p:spPr bwMode="auto">
          <a:xfrm>
            <a:off x="2517775" y="2679700"/>
            <a:ext cx="1874838" cy="1668463"/>
          </a:xfrm>
          <a:prstGeom prst="rightArrow">
            <a:avLst>
              <a:gd name="adj1" fmla="val 50000"/>
              <a:gd name="adj2" fmla="val 28092"/>
            </a:avLst>
          </a:prstGeom>
          <a:solidFill>
            <a:srgbClr val="00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Variables such as  % hydration of mineral, density, compaction, % mineral H</a:t>
            </a:r>
            <a:r>
              <a:rPr kumimoji="0" lang="en-US" sz="1200" b="0" i="0" u="none" strike="noStrike" cap="none" normalizeH="0" baseline="-30000" dirty="0" smtClean="0">
                <a:ln>
                  <a:noFill/>
                </a:ln>
                <a:solidFill>
                  <a:schemeClr val="tx1"/>
                </a:solidFill>
                <a:effectLst/>
                <a:latin typeface="Arial" pitchFamily="34" charset="0"/>
                <a:ea typeface="Times New Roman" pitchFamily="18" charset="0"/>
                <a:cs typeface="Times New Roman" pitchFamily="18" charset="0"/>
              </a:rPr>
              <a:t>2</a:t>
            </a:r>
            <a:r>
              <a:rPr kumimoji="0" lang="en-US" sz="12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0 etc.</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8" name="Oval 2"/>
          <p:cNvSpPr>
            <a:spLocks noChangeArrowheads="1"/>
          </p:cNvSpPr>
          <p:nvPr/>
        </p:nvSpPr>
        <p:spPr bwMode="auto">
          <a:xfrm>
            <a:off x="2555875" y="1833563"/>
            <a:ext cx="1698625" cy="838200"/>
          </a:xfrm>
          <a:prstGeom prst="ellipse">
            <a:avLst/>
          </a:prstGeom>
          <a:solidFill>
            <a:srgbClr val="CC99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Consumption of water during plastic stage</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9" name="Rectangle 1"/>
          <p:cNvSpPr>
            <a:spLocks noChangeArrowheads="1"/>
          </p:cNvSpPr>
          <p:nvPr/>
        </p:nvSpPr>
        <p:spPr bwMode="auto">
          <a:xfrm>
            <a:off x="4505325" y="3624263"/>
            <a:ext cx="990600" cy="571500"/>
          </a:xfrm>
          <a:prstGeom prst="rect">
            <a:avLst/>
          </a:prstGeom>
          <a:solidFill>
            <a:srgbClr val="CC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Unhydrated Binder</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20" name="Rectangle 1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AU" dirty="0"/>
          </a:p>
        </p:txBody>
      </p:sp>
      <p:sp>
        <p:nvSpPr>
          <p:cNvPr id="36" name="Text Box 5"/>
          <p:cNvSpPr txBox="1">
            <a:spLocks noChangeArrowheads="1"/>
          </p:cNvSpPr>
          <p:nvPr/>
        </p:nvSpPr>
        <p:spPr bwMode="auto">
          <a:xfrm>
            <a:off x="5846763" y="2005013"/>
            <a:ext cx="2068512" cy="3044825"/>
          </a:xfrm>
          <a:prstGeom prst="rect">
            <a:avLst/>
          </a:prstGeom>
          <a:solidFill>
            <a:srgbClr val="CCFFFF"/>
          </a:solidFill>
          <a:ln w="190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91352" tIns="45680" rIns="91352" bIns="45680">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AU" sz="1600" b="0" dirty="0">
                <a:latin typeface="Arial" charset="0"/>
              </a:rPr>
              <a:t>Water is required to plasticise concrete for placement, however once placed, the less water over the amount required for hydration the better. Magnesia consumes water as it hydrates producing solid material.</a:t>
            </a:r>
            <a:endParaRPr lang="en-US" sz="1600" b="0" dirty="0">
              <a:latin typeface="Arial" charset="0"/>
            </a:endParaRPr>
          </a:p>
        </p:txBody>
      </p:sp>
      <p:sp>
        <p:nvSpPr>
          <p:cNvPr id="37" name="Text Box 6"/>
          <p:cNvSpPr txBox="1">
            <a:spLocks noChangeArrowheads="1"/>
          </p:cNvSpPr>
          <p:nvPr/>
        </p:nvSpPr>
        <p:spPr bwMode="auto">
          <a:xfrm>
            <a:off x="671513" y="5313363"/>
            <a:ext cx="7372350" cy="812800"/>
          </a:xfrm>
          <a:prstGeom prst="rect">
            <a:avLst/>
          </a:prstGeom>
          <a:solidFill>
            <a:srgbClr val="00FFFF"/>
          </a:solidFill>
          <a:ln w="190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91352" tIns="45680" rIns="91352" bIns="45680">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AU" sz="1800" b="0" dirty="0"/>
              <a:t>Less water results in increased density and concentration of alkalis</a:t>
            </a:r>
            <a:r>
              <a:rPr lang="en-AU" dirty="0"/>
              <a:t> </a:t>
            </a:r>
            <a:r>
              <a:rPr lang="en-AU" sz="1800" b="0" dirty="0"/>
              <a:t>- less shrinkage and cracking and improved strength and durability.</a:t>
            </a:r>
            <a:endParaRPr lang="en-US" sz="1800" b="0" dirty="0"/>
          </a:p>
        </p:txBody>
      </p:sp>
    </p:spTree>
    <p:extLst>
      <p:ext uri="{BB962C8B-B14F-4D97-AF65-F5344CB8AC3E}">
        <p14:creationId xmlns:p14="http://schemas.microsoft.com/office/powerpoint/2010/main" val="2033496146"/>
      </p:ext>
    </p:extLst>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idx="1"/>
          </p:nvPr>
        </p:nvSpPr>
        <p:spPr>
          <a:xfrm>
            <a:off x="0" y="964504"/>
            <a:ext cx="8613135" cy="5556039"/>
          </a:xfrm>
          <a:noFill/>
        </p:spPr>
        <p:txBody>
          <a:bodyPr/>
          <a:lstStyle/>
          <a:p>
            <a:r>
              <a:rPr lang="en-AU" sz="2400" dirty="0" smtClean="0"/>
              <a:t>Brucite has always played a protective role during salt attack. Putting it in the matrix of concretes in the first place makes sense.</a:t>
            </a:r>
          </a:p>
          <a:p>
            <a:r>
              <a:rPr lang="en-AU" sz="2400" dirty="0" smtClean="0"/>
              <a:t>Brucite does not react with salts once set* because it is a least 5 orders of magnitude less soluble, mobile or reactive. </a:t>
            </a:r>
          </a:p>
          <a:p>
            <a:pPr lvl="1"/>
            <a:r>
              <a:rPr lang="en-AU" dirty="0" smtClean="0"/>
              <a:t>Ksp Brucite = 1.8 X 10</a:t>
            </a:r>
            <a:r>
              <a:rPr lang="en-AU" baseline="30000" dirty="0" smtClean="0"/>
              <a:t>-11</a:t>
            </a:r>
            <a:r>
              <a:rPr lang="en-AU" dirty="0" smtClean="0"/>
              <a:t> </a:t>
            </a:r>
            <a:endParaRPr lang="en-AU" baseline="30000" dirty="0" smtClean="0"/>
          </a:p>
          <a:p>
            <a:pPr lvl="1"/>
            <a:r>
              <a:rPr lang="en-AU" dirty="0" smtClean="0"/>
              <a:t>Ksp Portlandite = 5.5 X 10</a:t>
            </a:r>
            <a:r>
              <a:rPr lang="en-AU" baseline="30000" dirty="0" smtClean="0"/>
              <a:t>-6</a:t>
            </a:r>
          </a:p>
          <a:p>
            <a:r>
              <a:rPr lang="en-US" sz="2400" dirty="0" smtClean="0"/>
              <a:t>TecEco cements are more acid resistant than Portland cement</a:t>
            </a:r>
          </a:p>
          <a:p>
            <a:pPr lvl="1"/>
            <a:r>
              <a:rPr lang="en-US" dirty="0" smtClean="0"/>
              <a:t>This is because of the relatively high acid resistance (?) of </a:t>
            </a:r>
            <a:r>
              <a:rPr lang="en-AU" sz="2400" dirty="0" smtClean="0"/>
              <a:t>Lansfordite and nesquehonite </a:t>
            </a:r>
            <a:r>
              <a:rPr lang="en-US" dirty="0" smtClean="0"/>
              <a:t>compared to calcite or aragonite</a:t>
            </a:r>
          </a:p>
          <a:p>
            <a:pPr lvl="1"/>
            <a:endParaRPr lang="en-US" dirty="0" smtClean="0"/>
          </a:p>
          <a:p>
            <a:pPr lvl="1"/>
            <a:endParaRPr lang="en-US" sz="3000" dirty="0" smtClean="0"/>
          </a:p>
        </p:txBody>
      </p:sp>
      <p:sp>
        <p:nvSpPr>
          <p:cNvPr id="43011" name="Rectangle 3"/>
          <p:cNvSpPr>
            <a:spLocks noGrp="1" noChangeArrowheads="1"/>
          </p:cNvSpPr>
          <p:nvPr>
            <p:ph type="title"/>
          </p:nvPr>
        </p:nvSpPr>
        <p:spPr/>
        <p:txBody>
          <a:bodyPr/>
          <a:lstStyle/>
          <a:p>
            <a:r>
              <a:rPr lang="en-AU" dirty="0" smtClean="0"/>
              <a:t>Durability - Reduced Salt  &amp; Acid Attack</a:t>
            </a:r>
            <a:endParaRPr lang="en-US" dirty="0" smtClean="0"/>
          </a:p>
        </p:txBody>
      </p:sp>
      <p:sp>
        <p:nvSpPr>
          <p:cNvPr id="6" name="Footer Placeholder 5"/>
          <p:cNvSpPr>
            <a:spLocks noGrp="1"/>
          </p:cNvSpPr>
          <p:nvPr>
            <p:ph type="ftr" sz="quarter" idx="11"/>
          </p:nvPr>
        </p:nvSpPr>
        <p:spPr/>
        <p:txBody>
          <a:bodyPr/>
          <a:lstStyle/>
          <a:p>
            <a:pPr>
              <a:defRPr/>
            </a:pPr>
            <a:r>
              <a:rPr lang="en-AU" dirty="0" smtClean="0"/>
              <a:t>www.tececo.com  www.gaiaengineering.com</a:t>
            </a:r>
            <a:endParaRPr lang="en-AU" dirty="0"/>
          </a:p>
        </p:txBody>
      </p:sp>
      <p:sp>
        <p:nvSpPr>
          <p:cNvPr id="7" name="Slide Number Placeholder 6"/>
          <p:cNvSpPr>
            <a:spLocks noGrp="1"/>
          </p:cNvSpPr>
          <p:nvPr>
            <p:ph type="sldNum" sz="quarter" idx="12"/>
          </p:nvPr>
        </p:nvSpPr>
        <p:spPr/>
        <p:txBody>
          <a:bodyPr/>
          <a:lstStyle/>
          <a:p>
            <a:pPr>
              <a:defRPr/>
            </a:pPr>
            <a:fld id="{C487EC9C-28F4-44BB-9C83-313754E2EF7D}" type="slidenum">
              <a:rPr lang="en-AU" smtClean="0"/>
              <a:pPr>
                <a:defRPr/>
              </a:pPr>
              <a:t>138</a:t>
            </a:fld>
            <a:endParaRPr lang="en-AU" dirty="0"/>
          </a:p>
        </p:txBody>
      </p:sp>
      <p:sp>
        <p:nvSpPr>
          <p:cNvPr id="2" name="TextBox 1"/>
          <p:cNvSpPr txBox="1"/>
          <p:nvPr/>
        </p:nvSpPr>
        <p:spPr>
          <a:xfrm>
            <a:off x="972457" y="5646057"/>
            <a:ext cx="5879943" cy="369332"/>
          </a:xfrm>
          <a:prstGeom prst="rect">
            <a:avLst/>
          </a:prstGeom>
          <a:noFill/>
        </p:spPr>
        <p:txBody>
          <a:bodyPr wrap="none" rtlCol="0">
            <a:spAutoFit/>
          </a:bodyPr>
          <a:lstStyle/>
          <a:p>
            <a:r>
              <a:rPr lang="en-AU" dirty="0" smtClean="0"/>
              <a:t>* Salts are eliminated in the wet stage by reaction with Mg++</a:t>
            </a:r>
            <a:endParaRPr lang="en-AU" dirty="0"/>
          </a:p>
        </p:txBody>
      </p:sp>
    </p:spTree>
    <p:extLst>
      <p:ext uri="{BB962C8B-B14F-4D97-AF65-F5344CB8AC3E}">
        <p14:creationId xmlns:p14="http://schemas.microsoft.com/office/powerpoint/2010/main" val="10009061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036" name="Object 4"/>
          <p:cNvGraphicFramePr>
            <a:graphicFrameLocks noGrp="1" noChangeAspect="1"/>
          </p:cNvGraphicFramePr>
          <p:nvPr>
            <p:ph idx="1"/>
            <p:extLst>
              <p:ext uri="{D42A27DB-BD31-4B8C-83A1-F6EECF244321}">
                <p14:modId xmlns:p14="http://schemas.microsoft.com/office/powerpoint/2010/main" val="2916050609"/>
              </p:ext>
            </p:extLst>
          </p:nvPr>
        </p:nvGraphicFramePr>
        <p:xfrm>
          <a:off x="805088" y="2761117"/>
          <a:ext cx="6510111" cy="3559949"/>
        </p:xfrm>
        <a:graphic>
          <a:graphicData uri="http://schemas.openxmlformats.org/presentationml/2006/ole">
            <mc:AlternateContent xmlns:mc="http://schemas.openxmlformats.org/markup-compatibility/2006">
              <mc:Choice xmlns:v="urn:schemas-microsoft-com:vml" Requires="v">
                <p:oleObj spid="_x0000_s16433" name="Picture" r:id="rId4" imgW="4812792" imgH="2631948" progId="Word.Picture.8">
                  <p:embed/>
                </p:oleObj>
              </mc:Choice>
              <mc:Fallback>
                <p:oleObj name="Picture" r:id="rId4" imgW="4812792" imgH="2631948" progId="Word.Picture.8">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5088" y="2761117"/>
                        <a:ext cx="6510111" cy="3559949"/>
                      </a:xfrm>
                      <a:prstGeom prst="rect">
                        <a:avLst/>
                      </a:prstGeom>
                      <a:noFill/>
                      <a:ln>
                        <a:noFill/>
                      </a:ln>
                      <a:effectLst/>
                      <a:extLst/>
                    </p:spPr>
                  </p:pic>
                </p:oleObj>
              </mc:Fallback>
            </mc:AlternateContent>
          </a:graphicData>
        </a:graphic>
      </p:graphicFrame>
      <p:sp>
        <p:nvSpPr>
          <p:cNvPr id="44034" name="Rectangle 2"/>
          <p:cNvSpPr>
            <a:spLocks noGrp="1" noChangeArrowheads="1"/>
          </p:cNvSpPr>
          <p:nvPr>
            <p:ph type="title"/>
          </p:nvPr>
        </p:nvSpPr>
        <p:spPr/>
        <p:txBody>
          <a:bodyPr/>
          <a:lstStyle/>
          <a:p>
            <a:r>
              <a:rPr lang="en-US" sz="3200" dirty="0" smtClean="0"/>
              <a:t>Substitution by Brucite =&gt; Long Term pH control</a:t>
            </a:r>
          </a:p>
        </p:txBody>
      </p:sp>
      <p:sp>
        <p:nvSpPr>
          <p:cNvPr id="44035" name="Rectangle 3"/>
          <p:cNvSpPr>
            <a:spLocks noGrp="1" noChangeArrowheads="1"/>
          </p:cNvSpPr>
          <p:nvPr>
            <p:ph type="body" sz="half" idx="4294967295"/>
          </p:nvPr>
        </p:nvSpPr>
        <p:spPr>
          <a:xfrm>
            <a:off x="435429" y="933904"/>
            <a:ext cx="8102600" cy="1743075"/>
          </a:xfrm>
        </p:spPr>
        <p:txBody>
          <a:bodyPr/>
          <a:lstStyle/>
          <a:p>
            <a:r>
              <a:rPr lang="en-AU" sz="2500" dirty="0" smtClean="0"/>
              <a:t>TecEco add reactive magnesia which hydrates forming Brucite which is another alkali, but much less soluble, mobile or reactive than Portlandite.</a:t>
            </a:r>
            <a:endParaRPr lang="en-US" sz="2000" dirty="0" smtClean="0"/>
          </a:p>
          <a:p>
            <a:r>
              <a:rPr lang="en-US" sz="2500" dirty="0" smtClean="0"/>
              <a:t>Brucite provides long term pH control.</a:t>
            </a:r>
          </a:p>
        </p:txBody>
      </p:sp>
      <p:sp>
        <p:nvSpPr>
          <p:cNvPr id="5" name="Footer Placeholder 4"/>
          <p:cNvSpPr>
            <a:spLocks noGrp="1"/>
          </p:cNvSpPr>
          <p:nvPr>
            <p:ph type="ftr" sz="quarter" idx="11"/>
          </p:nvPr>
        </p:nvSpPr>
        <p:spPr/>
        <p:txBody>
          <a:bodyPr/>
          <a:lstStyle/>
          <a:p>
            <a:pPr>
              <a:defRPr/>
            </a:pPr>
            <a:r>
              <a:rPr lang="en-AU" dirty="0" smtClean="0"/>
              <a:t>www.tececo.com  www.gaiaengineering.com</a:t>
            </a:r>
            <a:endParaRPr lang="en-AU" dirty="0"/>
          </a:p>
        </p:txBody>
      </p:sp>
      <p:sp>
        <p:nvSpPr>
          <p:cNvPr id="6" name="Slide Number Placeholder 5"/>
          <p:cNvSpPr>
            <a:spLocks noGrp="1"/>
          </p:cNvSpPr>
          <p:nvPr>
            <p:ph type="sldNum" sz="quarter" idx="12"/>
          </p:nvPr>
        </p:nvSpPr>
        <p:spPr/>
        <p:txBody>
          <a:bodyPr/>
          <a:lstStyle/>
          <a:p>
            <a:pPr>
              <a:defRPr/>
            </a:pPr>
            <a:fld id="{C487EC9C-28F4-44BB-9C83-313754E2EF7D}" type="slidenum">
              <a:rPr lang="en-AU" smtClean="0"/>
              <a:pPr>
                <a:defRPr/>
              </a:pPr>
              <a:t>139</a:t>
            </a:fld>
            <a:endParaRPr lang="en-AU" dirty="0"/>
          </a:p>
        </p:txBody>
      </p:sp>
    </p:spTree>
    <p:extLst>
      <p:ext uri="{BB962C8B-B14F-4D97-AF65-F5344CB8AC3E}">
        <p14:creationId xmlns:p14="http://schemas.microsoft.com/office/powerpoint/2010/main" val="151153892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14753" y="1312848"/>
            <a:ext cx="8613135" cy="4400872"/>
          </a:xfrm>
        </p:spPr>
        <p:txBody>
          <a:bodyPr/>
          <a:lstStyle/>
          <a:p>
            <a:r>
              <a:rPr lang="en-AU" sz="2000" dirty="0" smtClean="0"/>
              <a:t>Consider </a:t>
            </a:r>
            <a:r>
              <a:rPr lang="en-AU" sz="2000" dirty="0"/>
              <a:t>what happens when Portlandite carbonates:</a:t>
            </a:r>
          </a:p>
          <a:p>
            <a:pPr lvl="2">
              <a:buFontTx/>
              <a:buNone/>
            </a:pPr>
            <a:r>
              <a:rPr lang="en-AU" b="1" dirty="0"/>
              <a:t>Ca(OH)</a:t>
            </a:r>
            <a:r>
              <a:rPr lang="en-AU" b="1" baseline="-25000" dirty="0"/>
              <a:t>2</a:t>
            </a:r>
            <a:r>
              <a:rPr lang="en-AU" b="1" dirty="0"/>
              <a:t> + CO</a:t>
            </a:r>
            <a:r>
              <a:rPr lang="en-AU" b="1" baseline="-25000" dirty="0"/>
              <a:t>2</a:t>
            </a:r>
            <a:r>
              <a:rPr lang="en-AU" b="1" dirty="0"/>
              <a:t> </a:t>
            </a:r>
            <a:r>
              <a:rPr lang="en-AU" b="1" dirty="0">
                <a:sym typeface="Symbol" pitchFamily="18" charset="2"/>
              </a:rPr>
              <a:t></a:t>
            </a:r>
            <a:r>
              <a:rPr lang="en-AU" b="1" dirty="0"/>
              <a:t> CaCO</a:t>
            </a:r>
            <a:r>
              <a:rPr lang="en-AU" b="1" baseline="-25000" dirty="0"/>
              <a:t>3</a:t>
            </a:r>
          </a:p>
          <a:p>
            <a:pPr lvl="2">
              <a:buFontTx/>
              <a:buNone/>
            </a:pPr>
            <a:r>
              <a:rPr lang="en-AU" b="1" dirty="0"/>
              <a:t>74.08 + 44.01 ↔ 100  molar mass</a:t>
            </a:r>
          </a:p>
          <a:p>
            <a:pPr lvl="2">
              <a:buFontTx/>
              <a:buNone/>
            </a:pPr>
            <a:r>
              <a:rPr lang="en-AU" b="1" dirty="0"/>
              <a:t>33.22 + gas ↔ 28.10 molar volumes</a:t>
            </a:r>
          </a:p>
          <a:p>
            <a:pPr lvl="1"/>
            <a:r>
              <a:rPr lang="en-AU" sz="1800" dirty="0"/>
              <a:t>18.22% shrinkage</a:t>
            </a:r>
          </a:p>
          <a:p>
            <a:pPr lvl="1"/>
            <a:r>
              <a:rPr lang="en-AU" sz="1800" dirty="0"/>
              <a:t>Surface shrinkage causing cracks to appear</a:t>
            </a:r>
            <a:r>
              <a:rPr lang="en-AU" sz="1800" dirty="0" smtClean="0"/>
              <a:t>.</a:t>
            </a:r>
          </a:p>
          <a:p>
            <a:pPr lvl="1"/>
            <a:endParaRPr lang="en-US" sz="1800" dirty="0"/>
          </a:p>
          <a:p>
            <a:pPr>
              <a:lnSpc>
                <a:spcPct val="80000"/>
              </a:lnSpc>
            </a:pPr>
            <a:r>
              <a:rPr lang="en-AU" sz="2000" dirty="0" smtClean="0"/>
              <a:t>In a concrete containing rMgO</a:t>
            </a:r>
            <a:br>
              <a:rPr lang="en-AU" sz="2000" dirty="0" smtClean="0"/>
            </a:br>
            <a:r>
              <a:rPr lang="en-AU" sz="2000" dirty="0" smtClean="0"/>
              <a:t/>
            </a:r>
            <a:br>
              <a:rPr lang="en-AU" sz="2000" dirty="0" smtClean="0"/>
            </a:br>
            <a:r>
              <a:rPr lang="en-AU" sz="2000" dirty="0" smtClean="0"/>
              <a:t>Consider </a:t>
            </a:r>
            <a:r>
              <a:rPr lang="en-AU" sz="2000" dirty="0"/>
              <a:t>nesquehonite the main phase:</a:t>
            </a:r>
            <a:endParaRPr lang="en-US" sz="2000" dirty="0"/>
          </a:p>
          <a:p>
            <a:pPr>
              <a:lnSpc>
                <a:spcPct val="80000"/>
              </a:lnSpc>
              <a:buFont typeface="Wingdings" pitchFamily="2" charset="2"/>
              <a:buNone/>
            </a:pPr>
            <a:r>
              <a:rPr lang="en-US" sz="1800" dirty="0">
                <a:latin typeface="Arial" pitchFamily="34" charset="0"/>
              </a:rPr>
              <a:t>	</a:t>
            </a:r>
            <a:r>
              <a:rPr lang="en-US" sz="2000" dirty="0">
                <a:latin typeface="Arial" pitchFamily="34" charset="0"/>
              </a:rPr>
              <a:t>MgO + H</a:t>
            </a:r>
            <a:r>
              <a:rPr lang="en-US" sz="2000" baseline="-25000" dirty="0">
                <a:latin typeface="Arial" pitchFamily="34" charset="0"/>
              </a:rPr>
              <a:t>2</a:t>
            </a:r>
            <a:r>
              <a:rPr lang="en-US" sz="2000" dirty="0">
                <a:latin typeface="Arial" pitchFamily="34" charset="0"/>
              </a:rPr>
              <a:t>O &lt;=&gt; Mg(OH)</a:t>
            </a:r>
            <a:r>
              <a:rPr lang="en-US" sz="2000" baseline="-25000" dirty="0">
                <a:latin typeface="Arial" pitchFamily="34" charset="0"/>
              </a:rPr>
              <a:t>2</a:t>
            </a:r>
            <a:r>
              <a:rPr lang="en-US" sz="2000" dirty="0">
                <a:latin typeface="Arial" pitchFamily="34" charset="0"/>
              </a:rPr>
              <a:t> + CO</a:t>
            </a:r>
            <a:r>
              <a:rPr lang="en-US" sz="2000" baseline="-25000" dirty="0">
                <a:latin typeface="Arial" pitchFamily="34" charset="0"/>
              </a:rPr>
              <a:t>2</a:t>
            </a:r>
            <a:r>
              <a:rPr lang="en-US" sz="2000" dirty="0">
                <a:latin typeface="Arial" pitchFamily="34" charset="0"/>
              </a:rPr>
              <a:t> + 2H</a:t>
            </a:r>
            <a:r>
              <a:rPr lang="en-US" sz="2000" baseline="-25000" dirty="0">
                <a:latin typeface="Arial" pitchFamily="34" charset="0"/>
              </a:rPr>
              <a:t>2</a:t>
            </a:r>
            <a:r>
              <a:rPr lang="en-US" sz="2000" dirty="0">
                <a:latin typeface="Arial" pitchFamily="34" charset="0"/>
              </a:rPr>
              <a:t>O &lt;=&gt; MgCO</a:t>
            </a:r>
            <a:r>
              <a:rPr lang="en-US" sz="2000" baseline="-25000" dirty="0">
                <a:latin typeface="Arial" pitchFamily="34" charset="0"/>
              </a:rPr>
              <a:t>3.</a:t>
            </a:r>
            <a:r>
              <a:rPr lang="en-US" sz="2000" dirty="0">
                <a:latin typeface="Arial" pitchFamily="34" charset="0"/>
              </a:rPr>
              <a:t>3H</a:t>
            </a:r>
            <a:r>
              <a:rPr lang="en-US" sz="2000" baseline="-25000" dirty="0">
                <a:latin typeface="Arial" pitchFamily="34" charset="0"/>
              </a:rPr>
              <a:t>2</a:t>
            </a:r>
            <a:r>
              <a:rPr lang="en-US" sz="2000" dirty="0">
                <a:latin typeface="Arial" pitchFamily="34" charset="0"/>
              </a:rPr>
              <a:t>O</a:t>
            </a:r>
          </a:p>
          <a:p>
            <a:pPr>
              <a:lnSpc>
                <a:spcPct val="80000"/>
              </a:lnSpc>
              <a:buFont typeface="Wingdings" pitchFamily="2" charset="2"/>
              <a:buNone/>
            </a:pPr>
            <a:r>
              <a:rPr lang="en-US" sz="2000" dirty="0">
                <a:latin typeface="Arial" pitchFamily="34" charset="0"/>
              </a:rPr>
              <a:t>	40.31+ liquid &lt;=&gt;  </a:t>
            </a:r>
            <a:r>
              <a:rPr lang="en-AU" sz="2000" dirty="0">
                <a:latin typeface="Arial" pitchFamily="34" charset="0"/>
              </a:rPr>
              <a:t>58.31 + gas </a:t>
            </a:r>
            <a:r>
              <a:rPr lang="en-US" sz="2000" dirty="0">
                <a:latin typeface="Arial" pitchFamily="34" charset="0"/>
              </a:rPr>
              <a:t> &lt;=&gt;</a:t>
            </a:r>
            <a:r>
              <a:rPr lang="en-AU" sz="2000" dirty="0">
                <a:latin typeface="Arial" pitchFamily="34" charset="0"/>
              </a:rPr>
              <a:t> 138.36 molar mass (at least!)</a:t>
            </a:r>
          </a:p>
          <a:p>
            <a:pPr>
              <a:lnSpc>
                <a:spcPct val="80000"/>
              </a:lnSpc>
              <a:buFont typeface="Wingdings" pitchFamily="2" charset="2"/>
              <a:buNone/>
            </a:pPr>
            <a:r>
              <a:rPr lang="en-AU" sz="2000" dirty="0">
                <a:latin typeface="Arial" pitchFamily="34" charset="0"/>
              </a:rPr>
              <a:t>	11.2 + liquid </a:t>
            </a:r>
            <a:r>
              <a:rPr lang="en-US" sz="2000" dirty="0">
                <a:latin typeface="Arial" pitchFamily="34" charset="0"/>
              </a:rPr>
              <a:t>&lt;=&gt;</a:t>
            </a:r>
            <a:r>
              <a:rPr lang="en-AU" sz="2000" dirty="0">
                <a:latin typeface="Arial" pitchFamily="34" charset="0"/>
              </a:rPr>
              <a:t>  24.29 + gas</a:t>
            </a:r>
            <a:r>
              <a:rPr lang="en-US" sz="2000" dirty="0">
                <a:latin typeface="Arial" pitchFamily="34" charset="0"/>
              </a:rPr>
              <a:t> &lt;=&gt; </a:t>
            </a:r>
            <a:r>
              <a:rPr lang="en-AU" sz="2000" dirty="0">
                <a:latin typeface="Arial" pitchFamily="34" charset="0"/>
              </a:rPr>
              <a:t>74.77 molar volumes (at least!)</a:t>
            </a:r>
          </a:p>
          <a:p>
            <a:pPr>
              <a:lnSpc>
                <a:spcPct val="80000"/>
              </a:lnSpc>
            </a:pPr>
            <a:r>
              <a:rPr lang="en-AU" sz="2000" dirty="0"/>
              <a:t>668% expansion relative to MgO or 308 % expansion relative to </a:t>
            </a:r>
            <a:r>
              <a:rPr lang="en-US" sz="2400" dirty="0"/>
              <a:t>Mg(OH)</a:t>
            </a:r>
            <a:r>
              <a:rPr lang="en-US" sz="2400" baseline="-25000" dirty="0"/>
              <a:t>2 </a:t>
            </a:r>
            <a:r>
              <a:rPr lang="en-AU" sz="2000" dirty="0"/>
              <a:t>(ex water or gas volume reduction</a:t>
            </a:r>
            <a:r>
              <a:rPr lang="en-AU" sz="2000" dirty="0" smtClean="0"/>
              <a:t>)</a:t>
            </a:r>
          </a:p>
          <a:p>
            <a:pPr>
              <a:lnSpc>
                <a:spcPct val="80000"/>
              </a:lnSpc>
            </a:pPr>
            <a:r>
              <a:rPr lang="en-AU" sz="2000" dirty="0"/>
              <a:t>Significant surface tightening stopping the process</a:t>
            </a:r>
          </a:p>
          <a:p>
            <a:pPr>
              <a:lnSpc>
                <a:spcPct val="80000"/>
              </a:lnSpc>
            </a:pPr>
            <a:endParaRPr lang="en-AU" sz="2000" dirty="0"/>
          </a:p>
        </p:txBody>
      </p:sp>
      <p:sp>
        <p:nvSpPr>
          <p:cNvPr id="3" name="Footer Placeholder 2"/>
          <p:cNvSpPr>
            <a:spLocks noGrp="1"/>
          </p:cNvSpPr>
          <p:nvPr>
            <p:ph type="ftr" sz="quarter" idx="11"/>
          </p:nvPr>
        </p:nvSpPr>
        <p:spPr/>
        <p:txBody>
          <a:bodyPr/>
          <a:lstStyle/>
          <a:p>
            <a:pPr>
              <a:defRPr/>
            </a:pPr>
            <a:r>
              <a:rPr lang="en-AU" dirty="0" smtClean="0"/>
              <a:t>www.tececo.com  www.gaiaengineering.com</a:t>
            </a:r>
            <a:endParaRPr lang="en-AU" dirty="0"/>
          </a:p>
        </p:txBody>
      </p:sp>
      <p:sp>
        <p:nvSpPr>
          <p:cNvPr id="4" name="Slide Number Placeholder 3"/>
          <p:cNvSpPr>
            <a:spLocks noGrp="1"/>
          </p:cNvSpPr>
          <p:nvPr>
            <p:ph type="sldNum" sz="quarter" idx="12"/>
          </p:nvPr>
        </p:nvSpPr>
        <p:spPr/>
        <p:txBody>
          <a:bodyPr/>
          <a:lstStyle/>
          <a:p>
            <a:pPr>
              <a:defRPr/>
            </a:pPr>
            <a:fld id="{C487EC9C-28F4-44BB-9C83-313754E2EF7D}" type="slidenum">
              <a:rPr lang="en-AU" smtClean="0"/>
              <a:pPr>
                <a:defRPr/>
              </a:pPr>
              <a:t>140</a:t>
            </a:fld>
            <a:endParaRPr lang="en-AU" dirty="0"/>
          </a:p>
        </p:txBody>
      </p:sp>
      <p:sp>
        <p:nvSpPr>
          <p:cNvPr id="5" name="Title 4"/>
          <p:cNvSpPr>
            <a:spLocks noGrp="1"/>
          </p:cNvSpPr>
          <p:nvPr>
            <p:ph type="title"/>
          </p:nvPr>
        </p:nvSpPr>
        <p:spPr>
          <a:xfrm>
            <a:off x="315683" y="11339"/>
            <a:ext cx="8534403" cy="1135290"/>
          </a:xfrm>
        </p:spPr>
        <p:txBody>
          <a:bodyPr/>
          <a:lstStyle/>
          <a:p>
            <a:r>
              <a:rPr lang="en-AU" dirty="0" smtClean="0"/>
              <a:t>Carbonation is Eliminated in Tec-Cement Concretes</a:t>
            </a:r>
            <a:endParaRPr lang="en-AU" dirty="0"/>
          </a:p>
        </p:txBody>
      </p:sp>
      <p:pic>
        <p:nvPicPr>
          <p:cNvPr id="55298" name="Picture 2" descr="http://tecservices.com/Portals/0/carbonation%20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6071203" y="1789188"/>
            <a:ext cx="2914952" cy="21862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228828"/>
      </p:ext>
    </p:extLst>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9" name="Rectangle 3"/>
          <p:cNvSpPr>
            <a:spLocks noGrp="1" noChangeArrowheads="1"/>
          </p:cNvSpPr>
          <p:nvPr>
            <p:ph idx="1"/>
          </p:nvPr>
        </p:nvSpPr>
        <p:spPr>
          <a:noFill/>
        </p:spPr>
        <p:txBody>
          <a:bodyPr/>
          <a:lstStyle/>
          <a:p>
            <a:pPr>
              <a:lnSpc>
                <a:spcPct val="90000"/>
              </a:lnSpc>
            </a:pPr>
            <a:r>
              <a:rPr lang="en-AU" sz="2000" dirty="0" smtClean="0"/>
              <a:t>Steel remains protected with a passive oxide coating of Fe</a:t>
            </a:r>
            <a:r>
              <a:rPr lang="en-AU" sz="2000" baseline="-25000" dirty="0" smtClean="0"/>
              <a:t>3</a:t>
            </a:r>
            <a:r>
              <a:rPr lang="en-AU" sz="2000" dirty="0" smtClean="0"/>
              <a:t>O</a:t>
            </a:r>
            <a:r>
              <a:rPr lang="en-AU" sz="2000" baseline="-25000" dirty="0" smtClean="0"/>
              <a:t>4</a:t>
            </a:r>
            <a:r>
              <a:rPr lang="en-AU" sz="2000" dirty="0" smtClean="0"/>
              <a:t> above pH 8.9.</a:t>
            </a:r>
          </a:p>
          <a:p>
            <a:pPr>
              <a:lnSpc>
                <a:spcPct val="90000"/>
              </a:lnSpc>
            </a:pPr>
            <a:r>
              <a:rPr lang="en-AU" sz="2000" dirty="0" smtClean="0"/>
              <a:t>A pH of over 8.9 is maintained by the equilibrium Mg(OH)</a:t>
            </a:r>
            <a:r>
              <a:rPr lang="en-AU" sz="2000" baseline="-25000" dirty="0" smtClean="0"/>
              <a:t>2</a:t>
            </a:r>
            <a:r>
              <a:rPr lang="en-AU" sz="2000" dirty="0" smtClean="0"/>
              <a:t> </a:t>
            </a:r>
            <a:r>
              <a:rPr lang="en-AU" sz="2000" dirty="0" smtClean="0">
                <a:cs typeface="Times New Roman" pitchFamily="18" charset="0"/>
              </a:rPr>
              <a:t>↔</a:t>
            </a:r>
            <a:r>
              <a:rPr lang="en-AU" sz="2000" dirty="0" smtClean="0">
                <a:latin typeface="Times New Roman" pitchFamily="18" charset="0"/>
                <a:cs typeface="Times New Roman" pitchFamily="18" charset="0"/>
              </a:rPr>
              <a:t> </a:t>
            </a:r>
            <a:r>
              <a:rPr lang="en-AU" sz="2000" dirty="0" smtClean="0"/>
              <a:t>Mg</a:t>
            </a:r>
            <a:r>
              <a:rPr lang="en-AU" sz="2000" baseline="30000" dirty="0" smtClean="0"/>
              <a:t>++</a:t>
            </a:r>
            <a:r>
              <a:rPr lang="en-AU" sz="2000" dirty="0" smtClean="0"/>
              <a:t> + 2OH</a:t>
            </a:r>
            <a:r>
              <a:rPr lang="en-AU" sz="2000" baseline="30000" dirty="0" smtClean="0"/>
              <a:t>- </a:t>
            </a:r>
            <a:r>
              <a:rPr lang="en-AU" sz="2000" dirty="0" smtClean="0"/>
              <a:t>for much longer than the pH maintained by Ca(OH)</a:t>
            </a:r>
            <a:r>
              <a:rPr lang="en-AU" sz="2000" baseline="-25000" dirty="0" smtClean="0"/>
              <a:t>2</a:t>
            </a:r>
            <a:r>
              <a:rPr lang="en-AU" sz="2000" dirty="0" smtClean="0"/>
              <a:t> because:</a:t>
            </a:r>
          </a:p>
          <a:p>
            <a:pPr lvl="1">
              <a:lnSpc>
                <a:spcPct val="90000"/>
              </a:lnSpc>
            </a:pPr>
            <a:r>
              <a:rPr lang="en-AU" sz="1800" dirty="0" smtClean="0"/>
              <a:t>Brucite does not react as readily as Portlandite resulting in reduced  carbonation rates and reactions with salts.</a:t>
            </a:r>
          </a:p>
          <a:p>
            <a:pPr>
              <a:lnSpc>
                <a:spcPct val="90000"/>
              </a:lnSpc>
            </a:pPr>
            <a:r>
              <a:rPr lang="en-AU" sz="2000" dirty="0" smtClean="0"/>
              <a:t>Concrete with Brucite in it is denser and carbonation is expansive, sealing the surface preventing further access by moisture, CO</a:t>
            </a:r>
            <a:r>
              <a:rPr lang="en-AU" sz="2000" baseline="-25000" dirty="0" smtClean="0"/>
              <a:t>2</a:t>
            </a:r>
            <a:r>
              <a:rPr lang="en-AU" sz="2000" dirty="0" smtClean="0"/>
              <a:t> and salts.</a:t>
            </a:r>
            <a:endParaRPr lang="en-US" sz="2000" dirty="0" smtClean="0"/>
          </a:p>
          <a:p>
            <a:pPr>
              <a:lnSpc>
                <a:spcPct val="90000"/>
              </a:lnSpc>
            </a:pPr>
            <a:r>
              <a:rPr lang="en-AU" sz="2000" dirty="0" smtClean="0"/>
              <a:t>Brucite is less soluble and traps salts as it forms resulting in less ionic transport to complete a circuit for electrolysis and less corrosion.</a:t>
            </a:r>
          </a:p>
          <a:p>
            <a:pPr>
              <a:lnSpc>
                <a:spcPct val="90000"/>
              </a:lnSpc>
            </a:pPr>
            <a:r>
              <a:rPr lang="en-AU" sz="2000" dirty="0" smtClean="0"/>
              <a:t>Free chlorides and sulfates originally in cement and aggregates are bound by magnesium</a:t>
            </a:r>
          </a:p>
          <a:p>
            <a:pPr lvl="1">
              <a:lnSpc>
                <a:spcPct val="90000"/>
              </a:lnSpc>
            </a:pPr>
            <a:r>
              <a:rPr lang="en-AU" sz="1800" dirty="0" smtClean="0">
                <a:latin typeface="Arial Unicode MS" pitchFamily="34" charset="-128"/>
                <a:ea typeface="Arial Unicode MS" pitchFamily="34" charset="-128"/>
                <a:cs typeface="Arial Unicode MS" pitchFamily="34" charset="-128"/>
              </a:rPr>
              <a:t>Magnesium oxychlorides or oxysulfates are formed. ( Compatible phases in hydraulic binders that are stable provided the concrete is dense and water kept out.)</a:t>
            </a:r>
          </a:p>
        </p:txBody>
      </p:sp>
      <p:sp>
        <p:nvSpPr>
          <p:cNvPr id="45058" name="Rectangle 2"/>
          <p:cNvSpPr>
            <a:spLocks noGrp="1" noChangeArrowheads="1"/>
          </p:cNvSpPr>
          <p:nvPr>
            <p:ph type="title"/>
          </p:nvPr>
        </p:nvSpPr>
        <p:spPr/>
        <p:txBody>
          <a:bodyPr/>
          <a:lstStyle/>
          <a:p>
            <a:r>
              <a:rPr lang="en-AU" sz="3600" dirty="0" smtClean="0"/>
              <a:t>Reduced Steel Corrosion</a:t>
            </a:r>
            <a:endParaRPr lang="en-US" sz="3600" dirty="0" smtClean="0"/>
          </a:p>
        </p:txBody>
      </p:sp>
      <p:sp>
        <p:nvSpPr>
          <p:cNvPr id="45060" name="Text Box 4"/>
          <p:cNvSpPr txBox="1">
            <a:spLocks noChangeArrowheads="1"/>
          </p:cNvSpPr>
          <p:nvPr/>
        </p:nvSpPr>
        <p:spPr bwMode="auto">
          <a:xfrm>
            <a:off x="5581650" y="6118225"/>
            <a:ext cx="184150"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352" tIns="45680" rIns="91352" bIns="45680">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endParaRPr lang="en-US" sz="4400" b="0" dirty="0"/>
          </a:p>
        </p:txBody>
      </p:sp>
      <p:sp>
        <p:nvSpPr>
          <p:cNvPr id="5" name="Footer Placeholder 4"/>
          <p:cNvSpPr>
            <a:spLocks noGrp="1"/>
          </p:cNvSpPr>
          <p:nvPr>
            <p:ph type="ftr" sz="quarter" idx="11"/>
          </p:nvPr>
        </p:nvSpPr>
        <p:spPr/>
        <p:txBody>
          <a:bodyPr/>
          <a:lstStyle/>
          <a:p>
            <a:pPr>
              <a:defRPr/>
            </a:pPr>
            <a:r>
              <a:rPr lang="en-AU" dirty="0" smtClean="0"/>
              <a:t>www.tececo.com  www.gaiaengineering.com</a:t>
            </a:r>
            <a:endParaRPr lang="en-AU" dirty="0"/>
          </a:p>
        </p:txBody>
      </p:sp>
      <p:sp>
        <p:nvSpPr>
          <p:cNvPr id="6" name="Slide Number Placeholder 5"/>
          <p:cNvSpPr>
            <a:spLocks noGrp="1"/>
          </p:cNvSpPr>
          <p:nvPr>
            <p:ph type="sldNum" sz="quarter" idx="12"/>
          </p:nvPr>
        </p:nvSpPr>
        <p:spPr/>
        <p:txBody>
          <a:bodyPr/>
          <a:lstStyle/>
          <a:p>
            <a:pPr>
              <a:defRPr/>
            </a:pPr>
            <a:fld id="{C487EC9C-28F4-44BB-9C83-313754E2EF7D}" type="slidenum">
              <a:rPr lang="en-AU" smtClean="0"/>
              <a:pPr>
                <a:defRPr/>
              </a:pPr>
              <a:t>141</a:t>
            </a:fld>
            <a:endParaRPr lang="en-AU" dirty="0"/>
          </a:p>
        </p:txBody>
      </p:sp>
    </p:spTree>
    <p:extLst>
      <p:ext uri="{BB962C8B-B14F-4D97-AF65-F5344CB8AC3E}">
        <p14:creationId xmlns:p14="http://schemas.microsoft.com/office/powerpoint/2010/main" val="313971632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p:txBody>
          <a:bodyPr/>
          <a:lstStyle/>
          <a:p>
            <a:r>
              <a:rPr lang="en-AU" sz="2800" dirty="0" smtClean="0"/>
              <a:t>Corrosion Reduced by a Lower More Stable Long Term pH</a:t>
            </a:r>
            <a:endParaRPr lang="en-US" sz="2800" dirty="0" smtClean="0"/>
          </a:p>
        </p:txBody>
      </p:sp>
      <p:sp>
        <p:nvSpPr>
          <p:cNvPr id="46083" name="Text Box 3"/>
          <p:cNvSpPr txBox="1">
            <a:spLocks noChangeArrowheads="1"/>
          </p:cNvSpPr>
          <p:nvPr/>
        </p:nvSpPr>
        <p:spPr bwMode="auto">
          <a:xfrm>
            <a:off x="773113" y="4549775"/>
            <a:ext cx="3400425" cy="1474788"/>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91352" tIns="45680" rIns="91352" bIns="45680">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AU" sz="1800" dirty="0">
                <a:solidFill>
                  <a:schemeClr val="tx2"/>
                </a:solidFill>
                <a:latin typeface="Arial" charset="0"/>
              </a:rPr>
              <a:t>Eh-pH or Pourbaix Diagram</a:t>
            </a:r>
            <a:r>
              <a:rPr lang="en-AU" sz="1800" b="0" dirty="0">
                <a:latin typeface="Arial" charset="0"/>
              </a:rPr>
              <a:t> The stability fields of </a:t>
            </a:r>
            <a:r>
              <a:rPr lang="en-US" sz="1800" b="0" dirty="0">
                <a:latin typeface="Arial" charset="0"/>
              </a:rPr>
              <a:t>hematite, magnetite and siderite</a:t>
            </a:r>
          </a:p>
          <a:p>
            <a:pPr>
              <a:spcBef>
                <a:spcPct val="0"/>
              </a:spcBef>
            </a:pPr>
            <a:r>
              <a:rPr lang="en-US" sz="1800" b="0" dirty="0">
                <a:latin typeface="Arial" charset="0"/>
              </a:rPr>
              <a:t>in aqueous solution; total dissolved carbonate = 10</a:t>
            </a:r>
            <a:r>
              <a:rPr lang="en-US" sz="1800" b="0" baseline="30000" dirty="0">
                <a:latin typeface="Arial" charset="0"/>
              </a:rPr>
              <a:t>-2</a:t>
            </a:r>
            <a:r>
              <a:rPr lang="en-US" sz="1800" b="0" i="1" dirty="0">
                <a:latin typeface="Arial" charset="0"/>
              </a:rPr>
              <a:t>M.</a:t>
            </a:r>
          </a:p>
        </p:txBody>
      </p:sp>
      <p:sp>
        <p:nvSpPr>
          <p:cNvPr id="46084" name="Text Box 4"/>
          <p:cNvSpPr txBox="1">
            <a:spLocks noChangeArrowheads="1"/>
          </p:cNvSpPr>
          <p:nvPr/>
        </p:nvSpPr>
        <p:spPr bwMode="auto">
          <a:xfrm>
            <a:off x="539750" y="1003300"/>
            <a:ext cx="3725863" cy="3444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352" tIns="45680" rIns="91352" bIns="45680">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AU" sz="2000" b="0" dirty="0"/>
              <a:t>In TecEco cements the long term pH is governed by the low solubility and carbonation rate of </a:t>
            </a:r>
            <a:r>
              <a:rPr lang="en-AU" sz="2000" b="0" dirty="0" smtClean="0"/>
              <a:t>Brucite </a:t>
            </a:r>
            <a:r>
              <a:rPr lang="en-AU" sz="2000" b="0" dirty="0"/>
              <a:t>and is much lower at around 10.5 -11, allowing a wider range of aggregates to be used, reducing problems such as AAR and etching. The pH is still high enough to keep Fe</a:t>
            </a:r>
            <a:r>
              <a:rPr lang="en-AU" sz="2000" b="0" baseline="-25000" dirty="0"/>
              <a:t>3</a:t>
            </a:r>
            <a:r>
              <a:rPr lang="en-AU" sz="2000" b="0" dirty="0"/>
              <a:t>O</a:t>
            </a:r>
            <a:r>
              <a:rPr lang="en-AU" sz="2000" b="0" baseline="-25000" dirty="0"/>
              <a:t>4</a:t>
            </a:r>
            <a:r>
              <a:rPr lang="en-AU" sz="2000" b="0" dirty="0"/>
              <a:t> stable in reducing conditions.</a:t>
            </a:r>
            <a:endParaRPr lang="en-US" sz="2000" b="0" dirty="0"/>
          </a:p>
        </p:txBody>
      </p:sp>
      <p:pic>
        <p:nvPicPr>
          <p:cNvPr id="46085"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95775" y="855663"/>
            <a:ext cx="4322763" cy="525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086" name="Line 6"/>
          <p:cNvSpPr>
            <a:spLocks noChangeShapeType="1"/>
          </p:cNvSpPr>
          <p:nvPr/>
        </p:nvSpPr>
        <p:spPr bwMode="auto">
          <a:xfrm>
            <a:off x="6621463" y="5168900"/>
            <a:ext cx="385762" cy="596900"/>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AU" dirty="0"/>
          </a:p>
        </p:txBody>
      </p:sp>
      <p:sp>
        <p:nvSpPr>
          <p:cNvPr id="46087" name="Text Box 7"/>
          <p:cNvSpPr txBox="1">
            <a:spLocks noChangeArrowheads="1"/>
          </p:cNvSpPr>
          <p:nvPr/>
        </p:nvSpPr>
        <p:spPr bwMode="auto">
          <a:xfrm>
            <a:off x="4970463" y="5065713"/>
            <a:ext cx="2154237" cy="323850"/>
          </a:xfrm>
          <a:prstGeom prst="rect">
            <a:avLst/>
          </a:prstGeom>
          <a:solidFill>
            <a:srgbClr val="FF99CC"/>
          </a:solidFill>
          <a:ln w="190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352" tIns="45680" rIns="91352" bIns="45680">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1400" b="0" dirty="0"/>
              <a:t>Steel corrodes below 8.9</a:t>
            </a:r>
          </a:p>
        </p:txBody>
      </p:sp>
      <p:sp>
        <p:nvSpPr>
          <p:cNvPr id="46088" name="Line 8"/>
          <p:cNvSpPr>
            <a:spLocks noChangeShapeType="1"/>
          </p:cNvSpPr>
          <p:nvPr/>
        </p:nvSpPr>
        <p:spPr bwMode="auto">
          <a:xfrm flipV="1">
            <a:off x="7524750" y="5753100"/>
            <a:ext cx="0" cy="504825"/>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AU" dirty="0"/>
          </a:p>
        </p:txBody>
      </p:sp>
      <p:sp>
        <p:nvSpPr>
          <p:cNvPr id="46089" name="Text Box 9"/>
          <p:cNvSpPr txBox="1">
            <a:spLocks noChangeArrowheads="1"/>
          </p:cNvSpPr>
          <p:nvPr/>
        </p:nvSpPr>
        <p:spPr bwMode="auto">
          <a:xfrm>
            <a:off x="4411663" y="6105525"/>
            <a:ext cx="2917825" cy="304800"/>
          </a:xfrm>
          <a:prstGeom prst="rect">
            <a:avLst/>
          </a:prstGeom>
          <a:noFill/>
          <a:ln>
            <a:noFill/>
          </a:ln>
          <a:effectLst/>
          <a:extLst>
            <a:ext uri="{909E8E84-426E-40DD-AFC4-6F175D3DCCD1}">
              <a14:hiddenFill xmlns:a14="http://schemas.microsoft.com/office/drawing/2010/main">
                <a:solidFill>
                  <a:srgbClr val="FF99CC"/>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352" tIns="45680" rIns="91352" bIns="45680">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1400" b="0" dirty="0">
                <a:latin typeface="Times New Roman" pitchFamily="18" charset="0"/>
              </a:rPr>
              <a:t>Equilibrium pH of Brucite and of lime</a:t>
            </a:r>
          </a:p>
        </p:txBody>
      </p:sp>
      <p:sp>
        <p:nvSpPr>
          <p:cNvPr id="46090" name="Line 10"/>
          <p:cNvSpPr>
            <a:spLocks noChangeShapeType="1"/>
          </p:cNvSpPr>
          <p:nvPr/>
        </p:nvSpPr>
        <p:spPr bwMode="auto">
          <a:xfrm flipH="1" flipV="1">
            <a:off x="8026400" y="5768975"/>
            <a:ext cx="257175" cy="495300"/>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AU" dirty="0"/>
          </a:p>
        </p:txBody>
      </p:sp>
      <p:sp>
        <p:nvSpPr>
          <p:cNvPr id="7" name="Footer Placeholder 6"/>
          <p:cNvSpPr>
            <a:spLocks noGrp="1"/>
          </p:cNvSpPr>
          <p:nvPr>
            <p:ph type="ftr" sz="quarter" idx="11"/>
          </p:nvPr>
        </p:nvSpPr>
        <p:spPr/>
        <p:txBody>
          <a:bodyPr/>
          <a:lstStyle/>
          <a:p>
            <a:pPr>
              <a:defRPr/>
            </a:pPr>
            <a:r>
              <a:rPr lang="en-AU" dirty="0" smtClean="0"/>
              <a:t>www.tececo.com  www.gaiaengineering.com</a:t>
            </a:r>
            <a:endParaRPr lang="en-AU" dirty="0"/>
          </a:p>
        </p:txBody>
      </p:sp>
      <p:sp>
        <p:nvSpPr>
          <p:cNvPr id="8" name="Slide Number Placeholder 7"/>
          <p:cNvSpPr>
            <a:spLocks noGrp="1"/>
          </p:cNvSpPr>
          <p:nvPr>
            <p:ph type="sldNum" sz="quarter" idx="12"/>
          </p:nvPr>
        </p:nvSpPr>
        <p:spPr/>
        <p:txBody>
          <a:bodyPr/>
          <a:lstStyle/>
          <a:p>
            <a:pPr>
              <a:defRPr/>
            </a:pPr>
            <a:fld id="{C487EC9C-28F4-44BB-9C83-313754E2EF7D}" type="slidenum">
              <a:rPr lang="en-AU" smtClean="0"/>
              <a:pPr>
                <a:defRPr/>
              </a:pPr>
              <a:t>142</a:t>
            </a:fld>
            <a:endParaRPr lang="en-AU" dirty="0"/>
          </a:p>
        </p:txBody>
      </p:sp>
    </p:spTree>
    <p:extLst>
      <p:ext uri="{BB962C8B-B14F-4D97-AF65-F5344CB8AC3E}">
        <p14:creationId xmlns:p14="http://schemas.microsoft.com/office/powerpoint/2010/main" val="107332835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Rectangle 3"/>
          <p:cNvSpPr>
            <a:spLocks noGrp="1" noChangeArrowheads="1"/>
          </p:cNvSpPr>
          <p:nvPr>
            <p:ph idx="1"/>
          </p:nvPr>
        </p:nvSpPr>
        <p:spPr/>
        <p:txBody>
          <a:bodyPr/>
          <a:lstStyle/>
          <a:p>
            <a:r>
              <a:rPr lang="en-US" sz="2000" dirty="0" smtClean="0"/>
              <a:t>Denser concretes do not let water in.</a:t>
            </a:r>
          </a:p>
          <a:p>
            <a:r>
              <a:rPr lang="en-US" sz="2000" dirty="0" smtClean="0"/>
              <a:t>Brucite will to a certain extent take up internal stresses</a:t>
            </a:r>
          </a:p>
          <a:p>
            <a:r>
              <a:rPr lang="en-AU" sz="2000" dirty="0" smtClean="0"/>
              <a:t>When magnesia hydrates it expands into the pores left around hydrating cement grains:</a:t>
            </a:r>
          </a:p>
          <a:p>
            <a:pPr>
              <a:buFont typeface="Wingdings" pitchFamily="2" charset="2"/>
              <a:buNone/>
            </a:pPr>
            <a:r>
              <a:rPr lang="en-AU" sz="2000" dirty="0" smtClean="0"/>
              <a:t>              MgO (s) +  H</a:t>
            </a:r>
            <a:r>
              <a:rPr lang="en-AU" sz="2000" baseline="-25000" dirty="0" smtClean="0"/>
              <a:t>2</a:t>
            </a:r>
            <a:r>
              <a:rPr lang="en-AU" sz="2000" dirty="0" smtClean="0"/>
              <a:t>O (l) ↔  Mg(OH)</a:t>
            </a:r>
            <a:r>
              <a:rPr lang="en-AU" sz="2000" baseline="-25000" dirty="0" smtClean="0"/>
              <a:t>2</a:t>
            </a:r>
            <a:r>
              <a:rPr lang="en-AU" sz="2000" dirty="0" smtClean="0"/>
              <a:t> (s)</a:t>
            </a:r>
          </a:p>
          <a:p>
            <a:pPr>
              <a:buFont typeface="Wingdings" pitchFamily="2" charset="2"/>
              <a:buNone/>
            </a:pPr>
            <a:r>
              <a:rPr lang="en-AU" sz="2000" dirty="0" smtClean="0"/>
              <a:t>                 40.31  +  18.0   ↔  58.3 molar mass</a:t>
            </a:r>
          </a:p>
          <a:p>
            <a:pPr>
              <a:buFont typeface="Wingdings" pitchFamily="2" charset="2"/>
              <a:buNone/>
            </a:pPr>
            <a:r>
              <a:rPr lang="en-AU" sz="2000" dirty="0" smtClean="0"/>
              <a:t>                   11.2  +  18.0  ↔  24.3  molar volumes</a:t>
            </a:r>
          </a:p>
          <a:p>
            <a:pPr algn="ctr">
              <a:buFont typeface="Wingdings" pitchFamily="2" charset="2"/>
              <a:buNone/>
            </a:pPr>
            <a:r>
              <a:rPr lang="en-AU" sz="2000" dirty="0" smtClean="0"/>
              <a:t>39.20  ↔  24.3  molar volumes</a:t>
            </a:r>
          </a:p>
          <a:p>
            <a:pPr algn="ctr">
              <a:buFont typeface="Wingdings" pitchFamily="2" charset="2"/>
              <a:buNone/>
            </a:pPr>
            <a:r>
              <a:rPr lang="en-US" sz="2000" dirty="0" smtClean="0"/>
              <a:t>At least 38% air voids are created in space that was occupied by magnesia and water!</a:t>
            </a:r>
          </a:p>
          <a:p>
            <a:r>
              <a:rPr lang="en-US" sz="2000" dirty="0" smtClean="0"/>
              <a:t>Air entrainment can also be used as in conventional concretes</a:t>
            </a:r>
          </a:p>
          <a:p>
            <a:r>
              <a:rPr lang="en-US" sz="2000" dirty="0" smtClean="0"/>
              <a:t>TecEco concretes are not attacked by the salts used on roads</a:t>
            </a:r>
          </a:p>
        </p:txBody>
      </p:sp>
      <p:sp>
        <p:nvSpPr>
          <p:cNvPr id="47106" name="Rectangle 2"/>
          <p:cNvSpPr>
            <a:spLocks noGrp="1" noChangeArrowheads="1"/>
          </p:cNvSpPr>
          <p:nvPr>
            <p:ph type="title"/>
          </p:nvPr>
        </p:nvSpPr>
        <p:spPr/>
        <p:txBody>
          <a:bodyPr/>
          <a:lstStyle/>
          <a:p>
            <a:r>
              <a:rPr lang="en-US" dirty="0" smtClean="0"/>
              <a:t>Less Freeze - Thaw Problems</a:t>
            </a:r>
          </a:p>
        </p:txBody>
      </p:sp>
      <p:sp>
        <p:nvSpPr>
          <p:cNvPr id="6" name="Footer Placeholder 5"/>
          <p:cNvSpPr>
            <a:spLocks noGrp="1"/>
          </p:cNvSpPr>
          <p:nvPr>
            <p:ph type="ftr" sz="quarter" idx="11"/>
          </p:nvPr>
        </p:nvSpPr>
        <p:spPr/>
        <p:txBody>
          <a:bodyPr/>
          <a:lstStyle/>
          <a:p>
            <a:pPr>
              <a:defRPr/>
            </a:pPr>
            <a:r>
              <a:rPr lang="en-AU" dirty="0" smtClean="0"/>
              <a:t>www.tececo.com  www.gaiaengineering.com</a:t>
            </a:r>
            <a:endParaRPr lang="en-AU" dirty="0"/>
          </a:p>
        </p:txBody>
      </p:sp>
      <p:sp>
        <p:nvSpPr>
          <p:cNvPr id="7" name="Slide Number Placeholder 6"/>
          <p:cNvSpPr>
            <a:spLocks noGrp="1"/>
          </p:cNvSpPr>
          <p:nvPr>
            <p:ph type="sldNum" sz="quarter" idx="12"/>
          </p:nvPr>
        </p:nvSpPr>
        <p:spPr/>
        <p:txBody>
          <a:bodyPr/>
          <a:lstStyle/>
          <a:p>
            <a:pPr>
              <a:defRPr/>
            </a:pPr>
            <a:fld id="{C487EC9C-28F4-44BB-9C83-313754E2EF7D}" type="slidenum">
              <a:rPr lang="en-AU" smtClean="0"/>
              <a:pPr>
                <a:defRPr/>
              </a:pPr>
              <a:t>143</a:t>
            </a:fld>
            <a:endParaRPr lang="en-AU" dirty="0"/>
          </a:p>
        </p:txBody>
      </p:sp>
    </p:spTree>
    <p:extLst>
      <p:ext uri="{BB962C8B-B14F-4D97-AF65-F5344CB8AC3E}">
        <p14:creationId xmlns:p14="http://schemas.microsoft.com/office/powerpoint/2010/main" val="35326461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1" name="Rectangle 3"/>
          <p:cNvSpPr>
            <a:spLocks noGrp="1" noChangeArrowheads="1"/>
          </p:cNvSpPr>
          <p:nvPr>
            <p:ph idx="1"/>
          </p:nvPr>
        </p:nvSpPr>
        <p:spPr/>
        <p:txBody>
          <a:bodyPr/>
          <a:lstStyle/>
          <a:p>
            <a:pPr>
              <a:lnSpc>
                <a:spcPct val="80000"/>
              </a:lnSpc>
            </a:pPr>
            <a:r>
              <a:rPr lang="en-US" sz="1600" dirty="0" smtClean="0"/>
              <a:t>Rosendale cements contained 14 – 30% MgO </a:t>
            </a:r>
          </a:p>
          <a:p>
            <a:pPr>
              <a:lnSpc>
                <a:spcPct val="80000"/>
              </a:lnSpc>
            </a:pPr>
            <a:r>
              <a:rPr lang="en-US" sz="1600" dirty="0" smtClean="0"/>
              <a:t>A major structure built with Rosendale cements commenced in 1846 was Fort Jefferson near key west in Florida. </a:t>
            </a:r>
          </a:p>
          <a:p>
            <a:pPr>
              <a:lnSpc>
                <a:spcPct val="80000"/>
              </a:lnSpc>
            </a:pPr>
            <a:r>
              <a:rPr lang="en-US" sz="1600" dirty="0" smtClean="0"/>
              <a:t>Rosendale cements were recognized for their exceptional durability, even under severe exposure. At Fort Jefferson much of the 150 year-old Rosendale cement mortar remains in excellent condition, in spite of the severe ocean exposure and over 100 years of neglect. Fort Jefferson is nearly a half mile in circumference and has a total lack of expansion joints, yet shows no signs of cracking or stress. The first phase of a major restoration is currently in progress.</a:t>
            </a:r>
          </a:p>
        </p:txBody>
      </p:sp>
      <p:sp>
        <p:nvSpPr>
          <p:cNvPr id="48130" name="Rectangle 2"/>
          <p:cNvSpPr>
            <a:spLocks noGrp="1" noChangeArrowheads="1"/>
          </p:cNvSpPr>
          <p:nvPr>
            <p:ph type="title"/>
          </p:nvPr>
        </p:nvSpPr>
        <p:spPr/>
        <p:txBody>
          <a:bodyPr/>
          <a:lstStyle/>
          <a:p>
            <a:r>
              <a:rPr lang="en-US" sz="3600" dirty="0" smtClean="0"/>
              <a:t>Rosendale Concretes - Implied Proof</a:t>
            </a:r>
          </a:p>
        </p:txBody>
      </p:sp>
      <p:sp>
        <p:nvSpPr>
          <p:cNvPr id="48132" name="Text Box 6"/>
          <p:cNvSpPr txBox="1">
            <a:spLocks noChangeArrowheads="1"/>
          </p:cNvSpPr>
          <p:nvPr/>
        </p:nvSpPr>
        <p:spPr bwMode="auto">
          <a:xfrm>
            <a:off x="206375" y="6248400"/>
            <a:ext cx="709771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a:solidFill>
                  <a:schemeClr val="tx1"/>
                </a:solidFill>
                <a:latin typeface="Arial Unicode MS" pitchFamily="34" charset="-128"/>
              </a:defRPr>
            </a:lvl1pPr>
            <a:lvl2pPr marL="742950" indent="-285750">
              <a:defRPr sz="2800" b="1">
                <a:solidFill>
                  <a:schemeClr val="tx1"/>
                </a:solidFill>
                <a:latin typeface="Arial Unicode MS" pitchFamily="34" charset="-128"/>
              </a:defRPr>
            </a:lvl2pPr>
            <a:lvl3pPr marL="1143000" indent="-228600">
              <a:defRPr sz="2800" b="1">
                <a:solidFill>
                  <a:schemeClr val="tx1"/>
                </a:solidFill>
                <a:latin typeface="Arial Unicode MS" pitchFamily="34" charset="-128"/>
              </a:defRPr>
            </a:lvl3pPr>
            <a:lvl4pPr marL="1600200" indent="-228600">
              <a:defRPr sz="2800" b="1">
                <a:solidFill>
                  <a:schemeClr val="tx1"/>
                </a:solidFill>
                <a:latin typeface="Arial Unicode MS" pitchFamily="34" charset="-128"/>
              </a:defRPr>
            </a:lvl4pPr>
            <a:lvl5pPr marL="2057400" indent="-228600">
              <a:defRPr sz="2800" b="1">
                <a:solidFill>
                  <a:schemeClr val="tx1"/>
                </a:solidFill>
                <a:latin typeface="Arial Unicode MS" pitchFamily="34" charset="-128"/>
              </a:defRPr>
            </a:lvl5pPr>
            <a:lvl6pPr marL="2514600" indent="-228600" eaLnBrk="0" fontAlgn="base" hangingPunct="0">
              <a:spcBef>
                <a:spcPct val="50000"/>
              </a:spcBef>
              <a:spcAft>
                <a:spcPct val="0"/>
              </a:spcAft>
              <a:defRPr sz="2800" b="1">
                <a:solidFill>
                  <a:schemeClr val="tx1"/>
                </a:solidFill>
                <a:latin typeface="Arial Unicode MS" pitchFamily="34" charset="-128"/>
              </a:defRPr>
            </a:lvl6pPr>
            <a:lvl7pPr marL="2971800" indent="-228600" eaLnBrk="0" fontAlgn="base" hangingPunct="0">
              <a:spcBef>
                <a:spcPct val="50000"/>
              </a:spcBef>
              <a:spcAft>
                <a:spcPct val="0"/>
              </a:spcAft>
              <a:defRPr sz="2800" b="1">
                <a:solidFill>
                  <a:schemeClr val="tx1"/>
                </a:solidFill>
                <a:latin typeface="Arial Unicode MS" pitchFamily="34" charset="-128"/>
              </a:defRPr>
            </a:lvl7pPr>
            <a:lvl8pPr marL="3429000" indent="-228600" eaLnBrk="0" fontAlgn="base" hangingPunct="0">
              <a:spcBef>
                <a:spcPct val="50000"/>
              </a:spcBef>
              <a:spcAft>
                <a:spcPct val="0"/>
              </a:spcAft>
              <a:defRPr sz="2800" b="1">
                <a:solidFill>
                  <a:schemeClr val="tx1"/>
                </a:solidFill>
                <a:latin typeface="Arial Unicode MS" pitchFamily="34" charset="-128"/>
              </a:defRPr>
            </a:lvl8pPr>
            <a:lvl9pPr marL="3886200" indent="-228600" eaLnBrk="0" fontAlgn="base" hangingPunct="0">
              <a:spcBef>
                <a:spcPct val="50000"/>
              </a:spcBef>
              <a:spcAft>
                <a:spcPct val="0"/>
              </a:spcAft>
              <a:defRPr sz="2800" b="1">
                <a:solidFill>
                  <a:schemeClr val="tx1"/>
                </a:solidFill>
                <a:latin typeface="Arial Unicode MS" pitchFamily="34" charset="-128"/>
              </a:defRPr>
            </a:lvl9pPr>
          </a:lstStyle>
          <a:p>
            <a:r>
              <a:rPr lang="en-US" sz="1400" dirty="0"/>
              <a:t>More information from http://www.rosendalecement.net/rosendale_natural_cement_.html</a:t>
            </a:r>
          </a:p>
        </p:txBody>
      </p:sp>
      <p:pic>
        <p:nvPicPr>
          <p:cNvPr id="48133" name="Picture 7" descr="FortJeffersonfromAi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3251" y="2858060"/>
            <a:ext cx="6946900" cy="322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Footer Placeholder 5"/>
          <p:cNvSpPr>
            <a:spLocks noGrp="1"/>
          </p:cNvSpPr>
          <p:nvPr>
            <p:ph type="ftr" sz="quarter" idx="11"/>
          </p:nvPr>
        </p:nvSpPr>
        <p:spPr/>
        <p:txBody>
          <a:bodyPr/>
          <a:lstStyle/>
          <a:p>
            <a:pPr>
              <a:defRPr/>
            </a:pPr>
            <a:r>
              <a:rPr lang="en-AU" dirty="0" smtClean="0"/>
              <a:t>www.tececo.com  www.gaiaengineering.com</a:t>
            </a:r>
            <a:endParaRPr lang="en-AU" dirty="0"/>
          </a:p>
        </p:txBody>
      </p:sp>
      <p:sp>
        <p:nvSpPr>
          <p:cNvPr id="7" name="Slide Number Placeholder 6"/>
          <p:cNvSpPr>
            <a:spLocks noGrp="1"/>
          </p:cNvSpPr>
          <p:nvPr>
            <p:ph type="sldNum" sz="quarter" idx="12"/>
          </p:nvPr>
        </p:nvSpPr>
        <p:spPr/>
        <p:txBody>
          <a:bodyPr/>
          <a:lstStyle/>
          <a:p>
            <a:pPr>
              <a:defRPr/>
            </a:pPr>
            <a:fld id="{C487EC9C-28F4-44BB-9C83-313754E2EF7D}" type="slidenum">
              <a:rPr lang="en-AU" smtClean="0"/>
              <a:pPr>
                <a:defRPr/>
              </a:pPr>
              <a:t>144</a:t>
            </a:fld>
            <a:endParaRPr lang="en-AU" dirty="0"/>
          </a:p>
        </p:txBody>
      </p:sp>
    </p:spTree>
    <p:extLst>
      <p:ext uri="{BB962C8B-B14F-4D97-AF65-F5344CB8AC3E}">
        <p14:creationId xmlns:p14="http://schemas.microsoft.com/office/powerpoint/2010/main" val="9141351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430306" y="0"/>
            <a:ext cx="8256494" cy="1613647"/>
          </a:xfrm>
        </p:spPr>
        <p:txBody>
          <a:bodyPr/>
          <a:lstStyle/>
          <a:p>
            <a:r>
              <a:rPr lang="en-AU" sz="3600" dirty="0" smtClean="0"/>
              <a:t>Many Issues with Concrete are Actually Mineralogical Issues caused by the Flawed Composition of Portland cement</a:t>
            </a:r>
            <a:endParaRPr lang="en-US" sz="3600" dirty="0" smtClean="0"/>
          </a:p>
        </p:txBody>
      </p:sp>
      <p:sp>
        <p:nvSpPr>
          <p:cNvPr id="4099" name="Rectangle 3"/>
          <p:cNvSpPr>
            <a:spLocks noGrp="1" noChangeArrowheads="1"/>
          </p:cNvSpPr>
          <p:nvPr>
            <p:ph type="body" idx="1"/>
          </p:nvPr>
        </p:nvSpPr>
        <p:spPr>
          <a:xfrm>
            <a:off x="416858" y="1746622"/>
            <a:ext cx="8417860" cy="3941483"/>
          </a:xfrm>
          <a:noFill/>
        </p:spPr>
        <p:txBody>
          <a:bodyPr/>
          <a:lstStyle/>
          <a:p>
            <a:pPr>
              <a:lnSpc>
                <a:spcPct val="80000"/>
              </a:lnSpc>
            </a:pPr>
            <a:r>
              <a:rPr lang="en-AU" sz="2400" dirty="0" smtClean="0"/>
              <a:t>They are usually resolved by “band aid” engineering fixes. e.g.</a:t>
            </a:r>
          </a:p>
          <a:p>
            <a:pPr lvl="1">
              <a:lnSpc>
                <a:spcPct val="80000"/>
              </a:lnSpc>
            </a:pPr>
            <a:r>
              <a:rPr lang="en-AU" sz="2000" dirty="0" smtClean="0"/>
              <a:t>Use of calcium nitrite, silanes, cathodic protection or stainless steel to prevent corrosion.</a:t>
            </a:r>
          </a:p>
          <a:p>
            <a:pPr lvl="1">
              <a:lnSpc>
                <a:spcPct val="80000"/>
              </a:lnSpc>
            </a:pPr>
            <a:r>
              <a:rPr lang="en-AU" sz="2000" dirty="0" smtClean="0"/>
              <a:t>Use of coatings to prevent carbonation.</a:t>
            </a:r>
          </a:p>
          <a:p>
            <a:pPr lvl="1">
              <a:lnSpc>
                <a:spcPct val="80000"/>
              </a:lnSpc>
            </a:pPr>
            <a:r>
              <a:rPr lang="en-AU" sz="2000" dirty="0" smtClean="0"/>
              <a:t>Crack control joins to mitigate the affects of shrinkage</a:t>
            </a:r>
            <a:r>
              <a:rPr lang="en-US" sz="2000" dirty="0" smtClean="0"/>
              <a:t> cracking</a:t>
            </a:r>
            <a:r>
              <a:rPr lang="en-AU" sz="2000" dirty="0" smtClean="0"/>
              <a:t>.</a:t>
            </a:r>
          </a:p>
          <a:p>
            <a:pPr lvl="1">
              <a:lnSpc>
                <a:spcPct val="80000"/>
              </a:lnSpc>
            </a:pPr>
            <a:r>
              <a:rPr lang="en-AU" sz="2000" dirty="0" smtClean="0"/>
              <a:t>Plasticisers to improve workability.</a:t>
            </a:r>
          </a:p>
          <a:p>
            <a:pPr lvl="1">
              <a:lnSpc>
                <a:spcPct val="80000"/>
              </a:lnSpc>
            </a:pPr>
            <a:endParaRPr lang="en-AU" sz="2000" dirty="0" smtClean="0"/>
          </a:p>
          <a:p>
            <a:pPr>
              <a:lnSpc>
                <a:spcPct val="80000"/>
              </a:lnSpc>
            </a:pPr>
            <a:r>
              <a:rPr lang="en-AU" sz="2400" dirty="0" smtClean="0"/>
              <a:t>Gypsum Portlandite and water are associated with many of the weaknesses of concrete</a:t>
            </a:r>
          </a:p>
          <a:p>
            <a:pPr lvl="1">
              <a:lnSpc>
                <a:spcPct val="80000"/>
              </a:lnSpc>
            </a:pPr>
            <a:r>
              <a:rPr lang="en-AU" sz="2000" dirty="0" smtClean="0"/>
              <a:t>TecEco would like to replace gypsum by reactive magnesia (rMgO)</a:t>
            </a:r>
          </a:p>
          <a:p>
            <a:pPr lvl="1">
              <a:lnSpc>
                <a:spcPct val="80000"/>
              </a:lnSpc>
            </a:pPr>
            <a:r>
              <a:rPr lang="en-AU" sz="2000" dirty="0" smtClean="0"/>
              <a:t>TecEco remove Portlandite and replace it with rMg</a:t>
            </a:r>
            <a:r>
              <a:rPr lang="en-AU" sz="2000" dirty="0"/>
              <a:t>O</a:t>
            </a:r>
            <a:r>
              <a:rPr lang="en-AU" sz="2000" dirty="0" smtClean="0"/>
              <a:t> which hydrates to Brucite.</a:t>
            </a:r>
          </a:p>
          <a:p>
            <a:pPr lvl="1">
              <a:lnSpc>
                <a:spcPct val="80000"/>
              </a:lnSpc>
            </a:pPr>
            <a:r>
              <a:rPr lang="en-AU" sz="2000" dirty="0" smtClean="0"/>
              <a:t>The hydration of magnesia consumes significant water, prevents loss of bleed water and provides water for the more complete hydration of PC</a:t>
            </a:r>
            <a:endParaRPr lang="en-AU" dirty="0" smtClean="0"/>
          </a:p>
        </p:txBody>
      </p:sp>
    </p:spTree>
    <p:extLst>
      <p:ext uri="{BB962C8B-B14F-4D97-AF65-F5344CB8AC3E}">
        <p14:creationId xmlns:p14="http://schemas.microsoft.com/office/powerpoint/2010/main" val="28243502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3087" name="Group 15"/>
          <p:cNvGraphicFramePr>
            <a:graphicFrameLocks noGrp="1"/>
          </p:cNvGraphicFramePr>
          <p:nvPr>
            <p:ph idx="1"/>
            <p:extLst>
              <p:ext uri="{D42A27DB-BD31-4B8C-83A1-F6EECF244321}">
                <p14:modId xmlns:p14="http://schemas.microsoft.com/office/powerpoint/2010/main" val="2637846630"/>
              </p:ext>
            </p:extLst>
          </p:nvPr>
        </p:nvGraphicFramePr>
        <p:xfrm>
          <a:off x="341766" y="834572"/>
          <a:ext cx="8613775" cy="5541270"/>
        </p:xfrm>
        <a:graphic>
          <a:graphicData uri="http://schemas.openxmlformats.org/drawingml/2006/table">
            <a:tbl>
              <a:tblPr/>
              <a:tblGrid>
                <a:gridCol w="3266396"/>
                <a:gridCol w="5347379"/>
              </a:tblGrid>
              <a:tr h="4876800">
                <a:tc>
                  <a:txBody>
                    <a:bodyPr/>
                    <a:lstStyle/>
                    <a:p>
                      <a:pPr marL="0" marR="0" lvl="0" indent="0" algn="l" defTabSz="914400" rtl="0" eaLnBrk="0" fontAlgn="base" latinLnBrk="0" hangingPunct="0">
                        <a:lnSpc>
                          <a:spcPct val="100000"/>
                        </a:lnSpc>
                        <a:spcBef>
                          <a:spcPct val="20000"/>
                        </a:spcBef>
                        <a:spcAft>
                          <a:spcPct val="0"/>
                        </a:spcAft>
                        <a:buClrTx/>
                        <a:buSzTx/>
                        <a:buFont typeface="Wingdings" pitchFamily="2" charset="2"/>
                        <a:buNone/>
                        <a:tabLst/>
                      </a:pPr>
                      <a:r>
                        <a:rPr kumimoji="0" lang="en-AU" sz="2800" b="0" i="0" u="none" strike="noStrike" cap="none" normalizeH="0" baseline="0" dirty="0" smtClean="0">
                          <a:ln>
                            <a:noFill/>
                          </a:ln>
                          <a:solidFill>
                            <a:schemeClr val="tx1"/>
                          </a:solidFill>
                          <a:effectLst/>
                          <a:latin typeface="Arial Rounded MT Bold" pitchFamily="34" charset="0"/>
                        </a:rPr>
                        <a:t>Strength</a:t>
                      </a:r>
                    </a:p>
                    <a:p>
                      <a:pPr marL="457200" marR="0" lvl="1" indent="0" algn="l" defTabSz="914400" rtl="0" eaLnBrk="0" fontAlgn="base" latinLnBrk="0" hangingPunct="0">
                        <a:lnSpc>
                          <a:spcPct val="100000"/>
                        </a:lnSpc>
                        <a:spcBef>
                          <a:spcPct val="20000"/>
                        </a:spcBef>
                        <a:spcAft>
                          <a:spcPct val="0"/>
                        </a:spcAft>
                        <a:buClrTx/>
                        <a:buSzTx/>
                        <a:buFontTx/>
                        <a:buNone/>
                        <a:tabLst/>
                      </a:pPr>
                      <a:r>
                        <a:rPr kumimoji="0" lang="en-AU" sz="2800" b="0" i="0" u="none" strike="noStrike" cap="none" normalizeH="0" baseline="0" dirty="0" smtClean="0">
                          <a:ln>
                            <a:noFill/>
                          </a:ln>
                          <a:solidFill>
                            <a:schemeClr val="tx1"/>
                          </a:solidFill>
                          <a:effectLst/>
                          <a:latin typeface="Arial" charset="0"/>
                        </a:rPr>
                        <a:t>Faster &amp; greater strength development especially with added pozzolans</a:t>
                      </a:r>
                    </a:p>
                  </a:txBody>
                  <a:tcPr marL="99970" marR="99970" marT="45723" marB="4572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Tx/>
                        <a:buSzTx/>
                        <a:buFont typeface="Wingdings" pitchFamily="2" charset="2"/>
                        <a:buNone/>
                        <a:tabLst/>
                      </a:pPr>
                      <a:r>
                        <a:rPr kumimoji="0" lang="en-US" sz="2000" b="0" i="0" u="none" strike="noStrike" cap="none" normalizeH="0" baseline="0" dirty="0" smtClean="0">
                          <a:ln>
                            <a:noFill/>
                          </a:ln>
                          <a:solidFill>
                            <a:schemeClr val="tx1"/>
                          </a:solidFill>
                          <a:effectLst/>
                          <a:latin typeface="Arial" charset="0"/>
                        </a:rPr>
                        <a:t>Water removal by magnesia as it hydrates in tec-cements may result in a higher short term pH and therefore more affective pozzolanic reactions.</a:t>
                      </a:r>
                    </a:p>
                    <a:p>
                      <a:pPr marL="0" marR="0" lvl="0" indent="0" algn="l" defTabSz="914400" rtl="0" eaLnBrk="0" fontAlgn="base" latinLnBrk="0" hangingPunct="0">
                        <a:lnSpc>
                          <a:spcPct val="100000"/>
                        </a:lnSpc>
                        <a:spcBef>
                          <a:spcPct val="20000"/>
                        </a:spcBef>
                        <a:spcAft>
                          <a:spcPct val="0"/>
                        </a:spcAft>
                        <a:buClrTx/>
                        <a:buSzTx/>
                        <a:buFont typeface="Wingdings" pitchFamily="2" charset="2"/>
                        <a:buNone/>
                        <a:tabLst/>
                      </a:pPr>
                      <a:r>
                        <a:rPr kumimoji="0" lang="en-US" sz="2000" b="0" i="0" u="none" strike="noStrike" cap="none" normalizeH="0" baseline="0" dirty="0" smtClean="0">
                          <a:ln>
                            <a:noFill/>
                          </a:ln>
                          <a:solidFill>
                            <a:schemeClr val="tx1"/>
                          </a:solidFill>
                          <a:effectLst/>
                          <a:latin typeface="Arial" charset="0"/>
                        </a:rPr>
                        <a:t>Magnesia also acts as an accelerator for Pozzolanic reactions</a:t>
                      </a:r>
                    </a:p>
                    <a:p>
                      <a:pPr marL="363538" marR="0" lvl="0" indent="0" algn="l" defTabSz="914400" rtl="0" eaLnBrk="0" fontAlgn="base" latinLnBrk="0" hangingPunct="0">
                        <a:lnSpc>
                          <a:spcPct val="100000"/>
                        </a:lnSpc>
                        <a:spcBef>
                          <a:spcPct val="20000"/>
                        </a:spcBef>
                        <a:spcAft>
                          <a:spcPct val="0"/>
                        </a:spcAft>
                        <a:buClrTx/>
                        <a:buSzTx/>
                        <a:buFont typeface="Wingdings" pitchFamily="2" charset="2"/>
                        <a:buNone/>
                        <a:tabLst/>
                      </a:pPr>
                      <a:r>
                        <a:rPr kumimoji="0" lang="en-AU" sz="1800" b="0" i="0" u="none" strike="noStrike" cap="none" normalizeH="0" baseline="0" dirty="0" smtClean="0">
                          <a:ln>
                            <a:noFill/>
                          </a:ln>
                          <a:solidFill>
                            <a:schemeClr val="tx1"/>
                          </a:solidFill>
                          <a:effectLst/>
                          <a:latin typeface="Arial" charset="0"/>
                        </a:rPr>
                        <a:t>Increased proton strength/number due to stronger polarity caused by Mg++ =&gt; faster dissolution of SCM’s</a:t>
                      </a:r>
                    </a:p>
                    <a:p>
                      <a:pPr marL="0" marR="0" lvl="0" indent="0" algn="l" defTabSz="914400" rtl="0" eaLnBrk="0" fontAlgn="base" latinLnBrk="0" hangingPunct="0">
                        <a:lnSpc>
                          <a:spcPct val="100000"/>
                        </a:lnSpc>
                        <a:spcBef>
                          <a:spcPct val="20000"/>
                        </a:spcBef>
                        <a:spcAft>
                          <a:spcPct val="0"/>
                        </a:spcAft>
                        <a:buClrTx/>
                        <a:buSzTx/>
                        <a:buFont typeface="Wingdings" pitchFamily="2" charset="2"/>
                        <a:buNone/>
                        <a:tabLst/>
                        <a:defRPr/>
                      </a:pPr>
                      <a:r>
                        <a:rPr kumimoji="0" lang="en-AU" sz="2000" b="0" i="0" u="none" strike="noStrike" cap="none" normalizeH="0" baseline="0" dirty="0" smtClean="0">
                          <a:ln>
                            <a:noFill/>
                          </a:ln>
                          <a:solidFill>
                            <a:schemeClr val="tx1"/>
                          </a:solidFill>
                          <a:effectLst/>
                          <a:latin typeface="Arial" charset="0"/>
                        </a:rPr>
                        <a:t>Brucite hydrate fills pore spaces taking up mix and bleed water as it hydrates reducing voids and shrinkage (Brucite hydrate is  &gt; 44.65 mass% water!). </a:t>
                      </a:r>
                    </a:p>
                    <a:p>
                      <a:pPr marL="0" marR="0" lvl="0" indent="0" algn="l" defTabSz="914400" rtl="0" eaLnBrk="0" fontAlgn="base" latinLnBrk="0" hangingPunct="0">
                        <a:lnSpc>
                          <a:spcPct val="100000"/>
                        </a:lnSpc>
                        <a:spcBef>
                          <a:spcPct val="20000"/>
                        </a:spcBef>
                        <a:spcAft>
                          <a:spcPct val="0"/>
                        </a:spcAft>
                        <a:buClrTx/>
                        <a:buSzTx/>
                        <a:buFont typeface="Wingdings" pitchFamily="2" charset="2"/>
                        <a:buNone/>
                        <a:tabLst/>
                      </a:pPr>
                      <a:r>
                        <a:rPr kumimoji="0" lang="en-AU" sz="2000" b="0" i="0" u="none" strike="noStrike" cap="none" normalizeH="0" baseline="0" dirty="0" smtClean="0">
                          <a:ln>
                            <a:noFill/>
                          </a:ln>
                          <a:solidFill>
                            <a:schemeClr val="tx1"/>
                          </a:solidFill>
                          <a:effectLst/>
                          <a:latin typeface="Arial" charset="0"/>
                        </a:rPr>
                        <a:t>Greater density (lower voids:paste ratio) and lower permeability results in greater strength?</a:t>
                      </a:r>
                      <a:endParaRPr kumimoji="0" lang="en-US" sz="2000" b="0" i="0" u="none" strike="noStrike" cap="none" normalizeH="0" baseline="0" dirty="0" smtClean="0">
                        <a:ln>
                          <a:noFill/>
                        </a:ln>
                        <a:solidFill>
                          <a:schemeClr val="tx1"/>
                        </a:solidFill>
                        <a:effectLst/>
                        <a:latin typeface="Arial" charset="0"/>
                      </a:endParaRPr>
                    </a:p>
                    <a:p>
                      <a:pPr marL="0" marR="0" lvl="0" indent="0" algn="l" defTabSz="914400" rtl="0" eaLnBrk="0" fontAlgn="base" latinLnBrk="0" hangingPunct="0">
                        <a:lnSpc>
                          <a:spcPct val="100000"/>
                        </a:lnSpc>
                        <a:spcBef>
                          <a:spcPct val="20000"/>
                        </a:spcBef>
                        <a:spcAft>
                          <a:spcPct val="0"/>
                        </a:spcAft>
                        <a:buClrTx/>
                        <a:buSzTx/>
                        <a:buFont typeface="Wingdings" pitchFamily="2" charset="2"/>
                        <a:buNone/>
                        <a:tabLst/>
                      </a:pPr>
                      <a:r>
                        <a:rPr kumimoji="0" lang="en-US" sz="2000" b="0" i="0" u="none" strike="noStrike" cap="none" normalizeH="0" baseline="0" dirty="0" smtClean="0">
                          <a:ln>
                            <a:noFill/>
                          </a:ln>
                          <a:solidFill>
                            <a:schemeClr val="tx1"/>
                          </a:solidFill>
                          <a:effectLst/>
                          <a:latin typeface="Arial" charset="0"/>
                        </a:rPr>
                        <a:t>Possible formation of Mg Al hydrates?</a:t>
                      </a:r>
                    </a:p>
                    <a:p>
                      <a:pPr marL="0" marR="0" lvl="0" indent="0" algn="l" defTabSz="914400" rtl="0" eaLnBrk="0" fontAlgn="base" latinLnBrk="0" hangingPunct="0">
                        <a:lnSpc>
                          <a:spcPct val="100000"/>
                        </a:lnSpc>
                        <a:spcBef>
                          <a:spcPct val="20000"/>
                        </a:spcBef>
                        <a:spcAft>
                          <a:spcPct val="0"/>
                        </a:spcAft>
                        <a:buClrTx/>
                        <a:buSzTx/>
                        <a:buFont typeface="Wingdings" pitchFamily="2" charset="2"/>
                        <a:buNone/>
                        <a:tabLst/>
                      </a:pPr>
                      <a:r>
                        <a:rPr kumimoji="0" lang="en-US" sz="2000" b="0" i="0" u="none" strike="noStrike" cap="none" normalizeH="0" baseline="0" dirty="0" smtClean="0">
                          <a:ln>
                            <a:noFill/>
                          </a:ln>
                          <a:solidFill>
                            <a:schemeClr val="tx1"/>
                          </a:solidFill>
                          <a:effectLst/>
                          <a:latin typeface="Arial" charset="0"/>
                        </a:rPr>
                        <a:t>Strength from self compaction</a:t>
                      </a:r>
                    </a:p>
                  </a:txBody>
                  <a:tcPr marL="99970" marR="99970" marT="45723" marB="4572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49162" name="Rectangle 10"/>
          <p:cNvSpPr>
            <a:spLocks noGrp="1" noChangeArrowheads="1"/>
          </p:cNvSpPr>
          <p:nvPr>
            <p:ph type="title"/>
          </p:nvPr>
        </p:nvSpPr>
        <p:spPr/>
        <p:txBody>
          <a:bodyPr lIns="90488" tIns="44450" rIns="90488" bIns="44450"/>
          <a:lstStyle/>
          <a:p>
            <a:r>
              <a:rPr lang="en-US" dirty="0" smtClean="0"/>
              <a:t>Problems with  Portland Cement Fixed</a:t>
            </a:r>
          </a:p>
        </p:txBody>
      </p:sp>
      <p:sp>
        <p:nvSpPr>
          <p:cNvPr id="4" name="Footer Placeholder 3"/>
          <p:cNvSpPr>
            <a:spLocks noGrp="1"/>
          </p:cNvSpPr>
          <p:nvPr>
            <p:ph type="ftr" sz="quarter" idx="11"/>
          </p:nvPr>
        </p:nvSpPr>
        <p:spPr/>
        <p:txBody>
          <a:bodyPr/>
          <a:lstStyle/>
          <a:p>
            <a:pPr>
              <a:defRPr/>
            </a:pPr>
            <a:r>
              <a:rPr lang="en-AU" dirty="0" smtClean="0"/>
              <a:t>www.tececo.com  www.gaiaengineering.com</a:t>
            </a:r>
            <a:endParaRPr lang="en-AU" dirty="0"/>
          </a:p>
        </p:txBody>
      </p:sp>
      <p:sp>
        <p:nvSpPr>
          <p:cNvPr id="5" name="Slide Number Placeholder 4"/>
          <p:cNvSpPr>
            <a:spLocks noGrp="1"/>
          </p:cNvSpPr>
          <p:nvPr>
            <p:ph type="sldNum" sz="quarter" idx="12"/>
          </p:nvPr>
        </p:nvSpPr>
        <p:spPr/>
        <p:txBody>
          <a:bodyPr/>
          <a:lstStyle/>
          <a:p>
            <a:pPr>
              <a:defRPr/>
            </a:pPr>
            <a:fld id="{C487EC9C-28F4-44BB-9C83-313754E2EF7D}" type="slidenum">
              <a:rPr lang="en-AU" smtClean="0"/>
              <a:pPr>
                <a:defRPr/>
              </a:pPr>
              <a:t>146</a:t>
            </a:fld>
            <a:endParaRPr lang="en-AU" dirty="0"/>
          </a:p>
        </p:txBody>
      </p:sp>
    </p:spTree>
    <p:extLst>
      <p:ext uri="{BB962C8B-B14F-4D97-AF65-F5344CB8AC3E}">
        <p14:creationId xmlns:p14="http://schemas.microsoft.com/office/powerpoint/2010/main" val="2228979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4098" name="Group 2"/>
          <p:cNvGraphicFramePr>
            <a:graphicFrameLocks noGrp="1"/>
          </p:cNvGraphicFramePr>
          <p:nvPr>
            <p:ph idx="1"/>
            <p:extLst>
              <p:ext uri="{D42A27DB-BD31-4B8C-83A1-F6EECF244321}">
                <p14:modId xmlns:p14="http://schemas.microsoft.com/office/powerpoint/2010/main" val="1850354906"/>
              </p:ext>
            </p:extLst>
          </p:nvPr>
        </p:nvGraphicFramePr>
        <p:xfrm>
          <a:off x="312738" y="965200"/>
          <a:ext cx="8613775" cy="5638800"/>
        </p:xfrm>
        <a:graphic>
          <a:graphicData uri="http://schemas.openxmlformats.org/drawingml/2006/table">
            <a:tbl>
              <a:tblPr/>
              <a:tblGrid>
                <a:gridCol w="3105511"/>
                <a:gridCol w="5508264"/>
              </a:tblGrid>
              <a:tr h="4991847">
                <a:tc>
                  <a:txBody>
                    <a:bodyPr/>
                    <a:lstStyle/>
                    <a:p>
                      <a:pPr marL="0" marR="0" lvl="0" indent="0" algn="l" defTabSz="914400" rtl="0" eaLnBrk="0" fontAlgn="base" latinLnBrk="0" hangingPunct="0">
                        <a:lnSpc>
                          <a:spcPct val="100000"/>
                        </a:lnSpc>
                        <a:spcBef>
                          <a:spcPct val="20000"/>
                        </a:spcBef>
                        <a:spcAft>
                          <a:spcPct val="0"/>
                        </a:spcAft>
                        <a:buClrTx/>
                        <a:buSzTx/>
                        <a:buFont typeface="Wingdings" pitchFamily="2" charset="2"/>
                        <a:buNone/>
                        <a:tabLst/>
                      </a:pPr>
                      <a:r>
                        <a:rPr kumimoji="0" lang="en-AU" sz="2800" b="0" i="0" u="none" strike="noStrike" cap="none" normalizeH="0" baseline="0" dirty="0" smtClean="0">
                          <a:ln>
                            <a:noFill/>
                          </a:ln>
                          <a:solidFill>
                            <a:schemeClr val="tx1"/>
                          </a:solidFill>
                          <a:effectLst/>
                          <a:latin typeface="Arial Rounded MT Bold" pitchFamily="34" charset="0"/>
                        </a:rPr>
                        <a:t>Durability and Performance</a:t>
                      </a:r>
                    </a:p>
                    <a:p>
                      <a:pPr marL="457200" marR="0" lvl="1" indent="0" algn="l" defTabSz="914400" rtl="0" eaLnBrk="0" fontAlgn="base" latinLnBrk="0" hangingPunct="0">
                        <a:lnSpc>
                          <a:spcPct val="100000"/>
                        </a:lnSpc>
                        <a:spcBef>
                          <a:spcPct val="20000"/>
                        </a:spcBef>
                        <a:spcAft>
                          <a:spcPct val="0"/>
                        </a:spcAft>
                        <a:buClrTx/>
                        <a:buSzTx/>
                        <a:buFontTx/>
                        <a:buNone/>
                        <a:tabLst/>
                      </a:pPr>
                      <a:r>
                        <a:rPr kumimoji="0" lang="en-AU" sz="2800" b="0" i="0" u="none" strike="noStrike" cap="none" normalizeH="0" baseline="0" dirty="0" smtClean="0">
                          <a:ln>
                            <a:noFill/>
                          </a:ln>
                          <a:solidFill>
                            <a:schemeClr val="tx1"/>
                          </a:solidFill>
                          <a:effectLst/>
                          <a:latin typeface="Arial" charset="0"/>
                        </a:rPr>
                        <a:t>Permeability and Density</a:t>
                      </a:r>
                    </a:p>
                    <a:p>
                      <a:pPr marL="457200" marR="0" lvl="1" indent="0" algn="l" defTabSz="914400" rtl="0" eaLnBrk="0" fontAlgn="base" latinLnBrk="0" hangingPunct="0">
                        <a:lnSpc>
                          <a:spcPct val="100000"/>
                        </a:lnSpc>
                        <a:spcBef>
                          <a:spcPct val="20000"/>
                        </a:spcBef>
                        <a:spcAft>
                          <a:spcPct val="0"/>
                        </a:spcAft>
                        <a:buClrTx/>
                        <a:buSzTx/>
                        <a:buFontTx/>
                        <a:buNone/>
                        <a:tabLst/>
                      </a:pPr>
                      <a:r>
                        <a:rPr kumimoji="0" lang="en-AU" sz="2800" b="0" i="0" u="none" strike="noStrike" cap="none" normalizeH="0" baseline="0" dirty="0" smtClean="0">
                          <a:ln>
                            <a:noFill/>
                          </a:ln>
                          <a:solidFill>
                            <a:schemeClr val="tx1"/>
                          </a:solidFill>
                          <a:effectLst/>
                          <a:latin typeface="Arial" charset="0"/>
                        </a:rPr>
                        <a:t>Sulphate and chloride resistance</a:t>
                      </a:r>
                    </a:p>
                    <a:p>
                      <a:pPr marL="457200" marR="0" lvl="1" indent="0" algn="l" defTabSz="914400" rtl="0" eaLnBrk="0" fontAlgn="base" latinLnBrk="0" hangingPunct="0">
                        <a:lnSpc>
                          <a:spcPct val="100000"/>
                        </a:lnSpc>
                        <a:spcBef>
                          <a:spcPct val="20000"/>
                        </a:spcBef>
                        <a:spcAft>
                          <a:spcPct val="0"/>
                        </a:spcAft>
                        <a:buClrTx/>
                        <a:buSzTx/>
                        <a:buFontTx/>
                        <a:buNone/>
                        <a:tabLst/>
                      </a:pPr>
                      <a:r>
                        <a:rPr kumimoji="0" lang="en-AU" sz="2800" b="0" i="0" u="none" strike="noStrike" cap="none" normalizeH="0" baseline="0" dirty="0" smtClean="0">
                          <a:ln>
                            <a:noFill/>
                          </a:ln>
                          <a:solidFill>
                            <a:schemeClr val="tx1"/>
                          </a:solidFill>
                          <a:effectLst/>
                          <a:latin typeface="Arial" charset="0"/>
                        </a:rPr>
                        <a:t>Carbonation</a:t>
                      </a:r>
                    </a:p>
                    <a:p>
                      <a:pPr marL="457200" marR="0" lvl="1" indent="0" algn="l" defTabSz="914400" rtl="0" eaLnBrk="0" fontAlgn="base" latinLnBrk="0" hangingPunct="0">
                        <a:lnSpc>
                          <a:spcPct val="100000"/>
                        </a:lnSpc>
                        <a:spcBef>
                          <a:spcPct val="20000"/>
                        </a:spcBef>
                        <a:spcAft>
                          <a:spcPct val="0"/>
                        </a:spcAft>
                        <a:buClrTx/>
                        <a:buSzTx/>
                        <a:buFontTx/>
                        <a:buNone/>
                        <a:tabLst/>
                      </a:pPr>
                      <a:r>
                        <a:rPr kumimoji="0" lang="en-AU" sz="2800" b="0" i="0" u="none" strike="noStrike" cap="none" normalizeH="0" baseline="0" dirty="0" smtClean="0">
                          <a:ln>
                            <a:noFill/>
                          </a:ln>
                          <a:solidFill>
                            <a:schemeClr val="tx1"/>
                          </a:solidFill>
                          <a:effectLst/>
                          <a:latin typeface="Arial" charset="0"/>
                        </a:rPr>
                        <a:t>Corrosion of steel and other reinforcing</a:t>
                      </a:r>
                    </a:p>
                  </a:txBody>
                  <a:tcPr marL="104059" marR="10405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Tx/>
                        <a:buSzTx/>
                        <a:buFont typeface="Wingdings" pitchFamily="2" charset="2"/>
                        <a:buNone/>
                        <a:tabLst/>
                      </a:pPr>
                      <a:r>
                        <a:rPr kumimoji="0" lang="en-AU" sz="2400" b="0" i="0" u="none" strike="noStrike" cap="none" normalizeH="0" baseline="0" dirty="0" smtClean="0">
                          <a:ln>
                            <a:noFill/>
                          </a:ln>
                          <a:solidFill>
                            <a:schemeClr val="tx1"/>
                          </a:solidFill>
                          <a:effectLst/>
                          <a:latin typeface="Arial" charset="0"/>
                        </a:rPr>
                        <a:t>TecEco Tec - Cements are</a:t>
                      </a:r>
                    </a:p>
                    <a:p>
                      <a:pPr marL="628650" marR="0" lvl="1" indent="-255588" algn="l" defTabSz="914400" rtl="0" eaLnBrk="0" fontAlgn="base" latinLnBrk="0" hangingPunct="0">
                        <a:lnSpc>
                          <a:spcPct val="100000"/>
                        </a:lnSpc>
                        <a:spcBef>
                          <a:spcPct val="20000"/>
                        </a:spcBef>
                        <a:spcAft>
                          <a:spcPct val="0"/>
                        </a:spcAft>
                        <a:buClrTx/>
                        <a:buSzTx/>
                        <a:buFontTx/>
                        <a:buChar char="•"/>
                        <a:tabLst/>
                      </a:pPr>
                      <a:r>
                        <a:rPr kumimoji="0" lang="en-AU" sz="2000" b="0" i="0" u="none" strike="noStrike" cap="none" normalizeH="0" baseline="0" dirty="0" smtClean="0">
                          <a:ln>
                            <a:noFill/>
                          </a:ln>
                          <a:solidFill>
                            <a:schemeClr val="tx1"/>
                          </a:solidFill>
                          <a:effectLst/>
                          <a:latin typeface="Arial" charset="0"/>
                        </a:rPr>
                        <a:t>Denser and much less permeable</a:t>
                      </a:r>
                    </a:p>
                    <a:p>
                      <a:pPr marL="1081088" marR="0" lvl="2" indent="-177800" algn="l" defTabSz="914400" rtl="0" eaLnBrk="0" fontAlgn="base" latinLnBrk="0" hangingPunct="0">
                        <a:lnSpc>
                          <a:spcPct val="100000"/>
                        </a:lnSpc>
                        <a:spcBef>
                          <a:spcPct val="20000"/>
                        </a:spcBef>
                        <a:spcAft>
                          <a:spcPct val="0"/>
                        </a:spcAft>
                        <a:buClrTx/>
                        <a:buSzTx/>
                        <a:buFontTx/>
                        <a:buChar char="•"/>
                        <a:tabLst/>
                      </a:pPr>
                      <a:r>
                        <a:rPr kumimoji="0" lang="en-AU" sz="1800" b="0" i="0" u="none" strike="noStrike" cap="none" normalizeH="0" baseline="0" dirty="0" smtClean="0">
                          <a:ln>
                            <a:noFill/>
                          </a:ln>
                          <a:solidFill>
                            <a:schemeClr val="tx1"/>
                          </a:solidFill>
                          <a:effectLst/>
                          <a:latin typeface="Arial" charset="0"/>
                        </a:rPr>
                        <a:t>Due mainly to the removal of water by magnesia and associated volume increases</a:t>
                      </a:r>
                    </a:p>
                    <a:p>
                      <a:pPr marL="1081088" marR="0" lvl="2" indent="-177800" algn="l" defTabSz="914400" rtl="0" eaLnBrk="0" fontAlgn="base" latinLnBrk="0" hangingPunct="0">
                        <a:lnSpc>
                          <a:spcPct val="100000"/>
                        </a:lnSpc>
                        <a:spcBef>
                          <a:spcPct val="20000"/>
                        </a:spcBef>
                        <a:spcAft>
                          <a:spcPct val="0"/>
                        </a:spcAft>
                        <a:buClrTx/>
                        <a:buSzTx/>
                        <a:buFontTx/>
                        <a:buChar char="•"/>
                        <a:tabLst/>
                      </a:pPr>
                      <a:r>
                        <a:rPr kumimoji="0" lang="en-AU" sz="1800" b="0" i="0" u="none" strike="noStrike" cap="none" normalizeH="0" baseline="0" dirty="0" smtClean="0">
                          <a:ln>
                            <a:noFill/>
                          </a:ln>
                          <a:solidFill>
                            <a:schemeClr val="tx1"/>
                          </a:solidFill>
                          <a:effectLst/>
                          <a:latin typeface="Arial" charset="0"/>
                        </a:rPr>
                        <a:t>Surface tightening during carbonation of Mg phases</a:t>
                      </a:r>
                    </a:p>
                    <a:p>
                      <a:pPr marL="628650" marR="0" lvl="1" indent="-255588" algn="l" defTabSz="914400" rtl="0" eaLnBrk="0" fontAlgn="base" latinLnBrk="0" hangingPunct="0">
                        <a:lnSpc>
                          <a:spcPct val="100000"/>
                        </a:lnSpc>
                        <a:spcBef>
                          <a:spcPct val="20000"/>
                        </a:spcBef>
                        <a:spcAft>
                          <a:spcPct val="0"/>
                        </a:spcAft>
                        <a:buClrTx/>
                        <a:buSzTx/>
                        <a:buFontTx/>
                        <a:buChar char="•"/>
                        <a:tabLst/>
                      </a:pPr>
                      <a:r>
                        <a:rPr kumimoji="0" lang="en-AU" sz="2000" b="0" i="0" u="none" strike="noStrike" cap="none" normalizeH="0" baseline="0" dirty="0" smtClean="0">
                          <a:ln>
                            <a:noFill/>
                          </a:ln>
                          <a:solidFill>
                            <a:schemeClr val="tx1"/>
                          </a:solidFill>
                          <a:effectLst/>
                          <a:latin typeface="Arial" charset="0"/>
                        </a:rPr>
                        <a:t>Protected by Brucite</a:t>
                      </a:r>
                    </a:p>
                    <a:p>
                      <a:pPr marL="1081088" marR="0" lvl="2" indent="-177800" algn="l" defTabSz="914400" rtl="0" eaLnBrk="0" fontAlgn="base" latinLnBrk="0" hangingPunct="0">
                        <a:lnSpc>
                          <a:spcPct val="100000"/>
                        </a:lnSpc>
                        <a:spcBef>
                          <a:spcPct val="20000"/>
                        </a:spcBef>
                        <a:spcAft>
                          <a:spcPct val="0"/>
                        </a:spcAft>
                        <a:buClrTx/>
                        <a:buSzTx/>
                        <a:buFontTx/>
                        <a:buChar char="•"/>
                        <a:tabLst/>
                      </a:pPr>
                      <a:r>
                        <a:rPr kumimoji="0" lang="en-AU" sz="1800" b="0" i="0" u="none" strike="noStrike" cap="none" normalizeH="0" baseline="0" dirty="0" smtClean="0">
                          <a:ln>
                            <a:noFill/>
                          </a:ln>
                          <a:solidFill>
                            <a:schemeClr val="tx1"/>
                          </a:solidFill>
                          <a:effectLst/>
                          <a:latin typeface="Arial" charset="0"/>
                        </a:rPr>
                        <a:t>Which is 5 times less reactive than Portlandite</a:t>
                      </a:r>
                    </a:p>
                    <a:p>
                      <a:pPr marL="628650" marR="0" lvl="1" indent="-255588" algn="l" defTabSz="914400" rtl="0" eaLnBrk="0" fontAlgn="base" latinLnBrk="0" hangingPunct="0">
                        <a:lnSpc>
                          <a:spcPct val="100000"/>
                        </a:lnSpc>
                        <a:spcBef>
                          <a:spcPct val="20000"/>
                        </a:spcBef>
                        <a:spcAft>
                          <a:spcPct val="0"/>
                        </a:spcAft>
                        <a:buClrTx/>
                        <a:buSzTx/>
                        <a:buFontTx/>
                        <a:buChar char="•"/>
                        <a:tabLst/>
                      </a:pPr>
                      <a:r>
                        <a:rPr kumimoji="0" lang="en-US" sz="2000" b="0" i="0" u="none" strike="noStrike" cap="none" normalizeH="0" baseline="0" dirty="0" smtClean="0">
                          <a:ln>
                            <a:noFill/>
                          </a:ln>
                          <a:solidFill>
                            <a:schemeClr val="tx1"/>
                          </a:solidFill>
                          <a:effectLst/>
                          <a:latin typeface="Arial" charset="0"/>
                        </a:rPr>
                        <a:t>Not attacked by salts,</a:t>
                      </a:r>
                    </a:p>
                    <a:p>
                      <a:pPr marL="628650" marR="0" lvl="1" indent="-255588" algn="l" defTabSz="914400" rtl="0" eaLnBrk="0" fontAlgn="base" latinLnBrk="0" hangingPunct="0">
                        <a:lnSpc>
                          <a:spcPct val="100000"/>
                        </a:lnSpc>
                        <a:spcBef>
                          <a:spcPct val="20000"/>
                        </a:spcBef>
                        <a:spcAft>
                          <a:spcPct val="0"/>
                        </a:spcAft>
                        <a:buClrTx/>
                        <a:buSzTx/>
                        <a:buFontTx/>
                        <a:buChar char="•"/>
                        <a:tabLst/>
                      </a:pPr>
                      <a:r>
                        <a:rPr kumimoji="0" lang="en-US" sz="2000" b="0" i="0" u="none" strike="noStrike" cap="none" normalizeH="0" baseline="0" dirty="0" smtClean="0">
                          <a:ln>
                            <a:noFill/>
                          </a:ln>
                          <a:solidFill>
                            <a:schemeClr val="tx1"/>
                          </a:solidFill>
                          <a:effectLst/>
                          <a:latin typeface="Arial" charset="0"/>
                        </a:rPr>
                        <a:t>Expansive carbonation of Brucite prevents overall carbonation</a:t>
                      </a:r>
                    </a:p>
                    <a:p>
                      <a:pPr marL="628650" marR="0" lvl="1" indent="-255588" algn="l" defTabSz="914400" rtl="0" eaLnBrk="0" fontAlgn="base" latinLnBrk="0" hangingPunct="0">
                        <a:lnSpc>
                          <a:spcPct val="100000"/>
                        </a:lnSpc>
                        <a:spcBef>
                          <a:spcPct val="20000"/>
                        </a:spcBef>
                        <a:spcAft>
                          <a:spcPct val="0"/>
                        </a:spcAft>
                        <a:buClrTx/>
                        <a:buSzTx/>
                        <a:buFontTx/>
                        <a:buChar char="•"/>
                        <a:tabLst/>
                      </a:pPr>
                      <a:r>
                        <a:rPr kumimoji="0" lang="en-US" sz="2000" b="0" i="0" u="none" strike="noStrike" cap="none" normalizeH="0" baseline="0" dirty="0" smtClean="0">
                          <a:ln>
                            <a:noFill/>
                          </a:ln>
                          <a:solidFill>
                            <a:schemeClr val="tx1"/>
                          </a:solidFill>
                          <a:effectLst/>
                          <a:latin typeface="Arial" charset="0"/>
                        </a:rPr>
                        <a:t>Protective of steel reinforcing which does not corrode</a:t>
                      </a:r>
                    </a:p>
                    <a:p>
                      <a:pPr marL="1081088" marR="0" lvl="2" indent="-177800" algn="l" defTabSz="914400" rtl="0" eaLnBrk="0" fontAlgn="base" latinLnBrk="0" hangingPunct="0">
                        <a:lnSpc>
                          <a:spcPct val="100000"/>
                        </a:lnSpc>
                        <a:spcBef>
                          <a:spcPct val="20000"/>
                        </a:spcBef>
                        <a:spcAft>
                          <a:spcPct val="0"/>
                        </a:spcAft>
                        <a:buClrTx/>
                        <a:buSzTx/>
                        <a:buFontTx/>
                        <a:buChar char="•"/>
                        <a:tabLst/>
                      </a:pPr>
                      <a:r>
                        <a:rPr kumimoji="0" lang="en-US" sz="1800" b="0" i="0" u="none" strike="noStrike" cap="none" normalizeH="0" baseline="0" dirty="0" smtClean="0">
                          <a:ln>
                            <a:noFill/>
                          </a:ln>
                          <a:solidFill>
                            <a:schemeClr val="tx1"/>
                          </a:solidFill>
                          <a:effectLst/>
                          <a:latin typeface="Arial" charset="0"/>
                        </a:rPr>
                        <a:t>due to maintenance of long term pH.</a:t>
                      </a:r>
                    </a:p>
                    <a:p>
                      <a:pPr marL="1081088" marR="0" lvl="2" indent="-177800" algn="l" defTabSz="914400" rtl="0" eaLnBrk="0" fontAlgn="base" latinLnBrk="0" hangingPunct="0">
                        <a:lnSpc>
                          <a:spcPct val="100000"/>
                        </a:lnSpc>
                        <a:spcBef>
                          <a:spcPct val="20000"/>
                        </a:spcBef>
                        <a:spcAft>
                          <a:spcPct val="0"/>
                        </a:spcAft>
                        <a:buClrTx/>
                        <a:buSzTx/>
                        <a:buFontTx/>
                        <a:buChar char="•"/>
                        <a:tabLst/>
                      </a:pPr>
                      <a:endParaRPr kumimoji="0" lang="en-AU" sz="1800" b="0" i="0" u="none" strike="noStrike" cap="none" normalizeH="0" baseline="0" dirty="0" smtClean="0">
                        <a:ln>
                          <a:noFill/>
                        </a:ln>
                        <a:solidFill>
                          <a:schemeClr val="tx1"/>
                        </a:solidFill>
                        <a:effectLst/>
                        <a:latin typeface="Arial" charset="0"/>
                      </a:endParaRPr>
                    </a:p>
                  </a:txBody>
                  <a:tcPr marL="104059" marR="10405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50186" name="Rectangle 10"/>
          <p:cNvSpPr>
            <a:spLocks noGrp="1" noChangeArrowheads="1"/>
          </p:cNvSpPr>
          <p:nvPr>
            <p:ph type="title"/>
          </p:nvPr>
        </p:nvSpPr>
        <p:spPr/>
        <p:txBody>
          <a:bodyPr lIns="90488" tIns="44450" rIns="90488" bIns="44450"/>
          <a:lstStyle/>
          <a:p>
            <a:r>
              <a:rPr lang="en-US" sz="3200" dirty="0" smtClean="0"/>
              <a:t>Problems with  Portland Cement Fixed (1)</a:t>
            </a:r>
          </a:p>
        </p:txBody>
      </p:sp>
      <p:sp>
        <p:nvSpPr>
          <p:cNvPr id="4" name="Footer Placeholder 3"/>
          <p:cNvSpPr>
            <a:spLocks noGrp="1"/>
          </p:cNvSpPr>
          <p:nvPr>
            <p:ph type="ftr" sz="quarter" idx="11"/>
          </p:nvPr>
        </p:nvSpPr>
        <p:spPr/>
        <p:txBody>
          <a:bodyPr/>
          <a:lstStyle/>
          <a:p>
            <a:pPr>
              <a:defRPr/>
            </a:pPr>
            <a:r>
              <a:rPr lang="en-AU" dirty="0" smtClean="0"/>
              <a:t>www.tececo.com  www.gaiaengineering.com</a:t>
            </a:r>
            <a:endParaRPr lang="en-AU" dirty="0"/>
          </a:p>
        </p:txBody>
      </p:sp>
      <p:sp>
        <p:nvSpPr>
          <p:cNvPr id="5" name="Slide Number Placeholder 4"/>
          <p:cNvSpPr>
            <a:spLocks noGrp="1"/>
          </p:cNvSpPr>
          <p:nvPr>
            <p:ph type="sldNum" sz="quarter" idx="12"/>
          </p:nvPr>
        </p:nvSpPr>
        <p:spPr/>
        <p:txBody>
          <a:bodyPr/>
          <a:lstStyle/>
          <a:p>
            <a:pPr>
              <a:defRPr/>
            </a:pPr>
            <a:fld id="{C487EC9C-28F4-44BB-9C83-313754E2EF7D}" type="slidenum">
              <a:rPr lang="en-AU" smtClean="0"/>
              <a:pPr>
                <a:defRPr/>
              </a:pPr>
              <a:t>147</a:t>
            </a:fld>
            <a:endParaRPr lang="en-AU" dirty="0"/>
          </a:p>
        </p:txBody>
      </p:sp>
    </p:spTree>
    <p:extLst>
      <p:ext uri="{BB962C8B-B14F-4D97-AF65-F5344CB8AC3E}">
        <p14:creationId xmlns:p14="http://schemas.microsoft.com/office/powerpoint/2010/main" val="34592980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5122" name="Group 2"/>
          <p:cNvGraphicFramePr>
            <a:graphicFrameLocks noGrp="1"/>
          </p:cNvGraphicFramePr>
          <p:nvPr>
            <p:ph idx="1"/>
            <p:extLst>
              <p:ext uri="{D42A27DB-BD31-4B8C-83A1-F6EECF244321}">
                <p14:modId xmlns:p14="http://schemas.microsoft.com/office/powerpoint/2010/main" val="773675563"/>
              </p:ext>
            </p:extLst>
          </p:nvPr>
        </p:nvGraphicFramePr>
        <p:xfrm>
          <a:off x="312738" y="965200"/>
          <a:ext cx="8613775" cy="5114925"/>
        </p:xfrm>
        <a:graphic>
          <a:graphicData uri="http://schemas.openxmlformats.org/drawingml/2006/table">
            <a:tbl>
              <a:tblPr/>
              <a:tblGrid>
                <a:gridCol w="3103883"/>
                <a:gridCol w="5509892"/>
              </a:tblGrid>
              <a:tr h="5114925">
                <a:tc>
                  <a:txBody>
                    <a:bodyPr/>
                    <a:lstStyle/>
                    <a:p>
                      <a:pPr marL="0" marR="0" lvl="0" indent="0" algn="l" defTabSz="914400" rtl="0" eaLnBrk="0" fontAlgn="base" latinLnBrk="0" hangingPunct="0">
                        <a:lnSpc>
                          <a:spcPct val="100000"/>
                        </a:lnSpc>
                        <a:spcBef>
                          <a:spcPct val="20000"/>
                        </a:spcBef>
                        <a:spcAft>
                          <a:spcPct val="0"/>
                        </a:spcAft>
                        <a:buClrTx/>
                        <a:buSzTx/>
                        <a:buFont typeface="Wingdings" pitchFamily="2" charset="2"/>
                        <a:buNone/>
                        <a:tabLst/>
                      </a:pPr>
                      <a:r>
                        <a:rPr kumimoji="0" lang="en-AU" sz="2800" b="0" i="0" u="none" strike="noStrike" cap="none" normalizeH="0" baseline="0" dirty="0" smtClean="0">
                          <a:ln>
                            <a:noFill/>
                          </a:ln>
                          <a:solidFill>
                            <a:schemeClr val="tx1"/>
                          </a:solidFill>
                          <a:effectLst/>
                          <a:latin typeface="Arial Rounded MT Bold" pitchFamily="34" charset="0"/>
                        </a:rPr>
                        <a:t>Durability and Performance</a:t>
                      </a:r>
                    </a:p>
                    <a:p>
                      <a:pPr marL="457200" marR="0" lvl="1" indent="0" algn="l" defTabSz="914400" rtl="0" eaLnBrk="0" fontAlgn="base" latinLnBrk="0" hangingPunct="0">
                        <a:lnSpc>
                          <a:spcPct val="100000"/>
                        </a:lnSpc>
                        <a:spcBef>
                          <a:spcPct val="20000"/>
                        </a:spcBef>
                        <a:spcAft>
                          <a:spcPct val="0"/>
                        </a:spcAft>
                        <a:buClrTx/>
                        <a:buSzTx/>
                        <a:buFontTx/>
                        <a:buNone/>
                        <a:tabLst/>
                      </a:pPr>
                      <a:r>
                        <a:rPr kumimoji="0" lang="en-AU" sz="2800" b="0" i="0" u="none" strike="noStrike" cap="none" normalizeH="0" baseline="0" dirty="0" smtClean="0">
                          <a:ln>
                            <a:noFill/>
                          </a:ln>
                          <a:solidFill>
                            <a:schemeClr val="tx1"/>
                          </a:solidFill>
                          <a:effectLst/>
                          <a:latin typeface="Arial" charset="0"/>
                        </a:rPr>
                        <a:t>Ideal lower long term pH</a:t>
                      </a:r>
                    </a:p>
                    <a:p>
                      <a:pPr marL="457200" marR="0" lvl="1" indent="0" algn="l" defTabSz="914400" rtl="0" eaLnBrk="0" fontAlgn="base" latinLnBrk="0" hangingPunct="0">
                        <a:lnSpc>
                          <a:spcPct val="100000"/>
                        </a:lnSpc>
                        <a:spcBef>
                          <a:spcPct val="20000"/>
                        </a:spcBef>
                        <a:spcAft>
                          <a:spcPct val="0"/>
                        </a:spcAft>
                        <a:buClrTx/>
                        <a:buSzTx/>
                        <a:buFontTx/>
                        <a:buNone/>
                        <a:tabLst/>
                      </a:pPr>
                      <a:endParaRPr kumimoji="0" lang="en-AU" sz="2800" b="0" i="0" u="none" strike="noStrike" cap="none" normalizeH="0" baseline="0" dirty="0" smtClean="0">
                        <a:ln>
                          <a:noFill/>
                        </a:ln>
                        <a:solidFill>
                          <a:schemeClr val="tx1"/>
                        </a:solidFill>
                        <a:effectLst/>
                        <a:latin typeface="Arial" charset="0"/>
                      </a:endParaRPr>
                    </a:p>
                    <a:p>
                      <a:pPr marL="457200" marR="0" lvl="1" indent="0" algn="l" defTabSz="914400" rtl="0" eaLnBrk="0" fontAlgn="base" latinLnBrk="0" hangingPunct="0">
                        <a:lnSpc>
                          <a:spcPct val="100000"/>
                        </a:lnSpc>
                        <a:spcBef>
                          <a:spcPct val="20000"/>
                        </a:spcBef>
                        <a:spcAft>
                          <a:spcPct val="0"/>
                        </a:spcAft>
                        <a:buClrTx/>
                        <a:buSzTx/>
                        <a:buFontTx/>
                        <a:buNone/>
                        <a:tabLst/>
                      </a:pPr>
                      <a:r>
                        <a:rPr kumimoji="0" lang="en-AU" sz="2800" b="0" i="0" u="none" strike="noStrike" cap="none" normalizeH="0" baseline="0" dirty="0" smtClean="0">
                          <a:ln>
                            <a:noFill/>
                          </a:ln>
                          <a:solidFill>
                            <a:schemeClr val="tx1"/>
                          </a:solidFill>
                          <a:effectLst/>
                          <a:latin typeface="Arial" charset="0"/>
                        </a:rPr>
                        <a:t>Delayed reactions (e.g. alkali aggregate</a:t>
                      </a:r>
                      <a:br>
                        <a:rPr kumimoji="0" lang="en-AU" sz="2800" b="0" i="0" u="none" strike="noStrike" cap="none" normalizeH="0" baseline="0" dirty="0" smtClean="0">
                          <a:ln>
                            <a:noFill/>
                          </a:ln>
                          <a:solidFill>
                            <a:schemeClr val="tx1"/>
                          </a:solidFill>
                          <a:effectLst/>
                          <a:latin typeface="Arial" charset="0"/>
                        </a:rPr>
                      </a:br>
                      <a:r>
                        <a:rPr kumimoji="0" lang="en-AU" sz="2800" b="0" i="0" u="none" strike="noStrike" cap="none" normalizeH="0" baseline="0" dirty="0" smtClean="0">
                          <a:ln>
                            <a:noFill/>
                          </a:ln>
                          <a:solidFill>
                            <a:schemeClr val="tx1"/>
                          </a:solidFill>
                          <a:effectLst/>
                          <a:latin typeface="Arial" charset="0"/>
                        </a:rPr>
                        <a:t>and delayed ettringite</a:t>
                      </a:r>
                      <a:r>
                        <a:rPr kumimoji="0" lang="en-AU" sz="2400" b="0" i="0" u="none" strike="noStrike" cap="none" normalizeH="0" baseline="0" dirty="0" smtClean="0">
                          <a:ln>
                            <a:noFill/>
                          </a:ln>
                          <a:solidFill>
                            <a:schemeClr val="tx1"/>
                          </a:solidFill>
                          <a:effectLst/>
                          <a:latin typeface="Arial" charset="0"/>
                        </a:rPr>
                        <a:t>)</a:t>
                      </a:r>
                    </a:p>
                  </a:txBody>
                  <a:tcPr marL="95709" marR="95709" marT="45723" marB="4572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Tx/>
                        <a:buSzTx/>
                        <a:buFont typeface="Wingdings" pitchFamily="2" charset="2"/>
                        <a:buNone/>
                        <a:tabLst/>
                      </a:pPr>
                      <a:r>
                        <a:rPr kumimoji="0" lang="en-AU" sz="2000" b="0" i="0" u="none" strike="noStrike" cap="none" normalizeH="0" baseline="0" dirty="0" smtClean="0">
                          <a:ln>
                            <a:noFill/>
                          </a:ln>
                          <a:solidFill>
                            <a:schemeClr val="tx1"/>
                          </a:solidFill>
                          <a:effectLst/>
                          <a:latin typeface="Arial" charset="0"/>
                        </a:rPr>
                        <a:t>As Portlandite is removed</a:t>
                      </a:r>
                    </a:p>
                    <a:p>
                      <a:pPr marL="712788" marR="0" lvl="1" indent="-255588" algn="l" defTabSz="914400" rtl="0" eaLnBrk="0" fontAlgn="base" latinLnBrk="0" hangingPunct="0">
                        <a:lnSpc>
                          <a:spcPct val="100000"/>
                        </a:lnSpc>
                        <a:spcBef>
                          <a:spcPct val="20000"/>
                        </a:spcBef>
                        <a:spcAft>
                          <a:spcPct val="0"/>
                        </a:spcAft>
                        <a:buClrTx/>
                        <a:buSzTx/>
                        <a:buFontTx/>
                        <a:buChar char="•"/>
                        <a:tabLst/>
                      </a:pPr>
                      <a:r>
                        <a:rPr kumimoji="0" lang="en-AU" sz="1800" b="0" i="0" u="none" strike="noStrike" cap="none" normalizeH="0" baseline="0" dirty="0" smtClean="0">
                          <a:ln>
                            <a:noFill/>
                          </a:ln>
                          <a:solidFill>
                            <a:schemeClr val="tx1"/>
                          </a:solidFill>
                          <a:effectLst/>
                          <a:latin typeface="Arial" charset="0"/>
                        </a:rPr>
                        <a:t>The pH becomes governed by the pH of CSH and Brucite and</a:t>
                      </a:r>
                    </a:p>
                    <a:p>
                      <a:pPr marL="712788" marR="0" lvl="1" indent="-255588" algn="l" defTabSz="914400" rtl="0" eaLnBrk="0" fontAlgn="base" latinLnBrk="0" hangingPunct="0">
                        <a:lnSpc>
                          <a:spcPct val="100000"/>
                        </a:lnSpc>
                        <a:spcBef>
                          <a:spcPct val="20000"/>
                        </a:spcBef>
                        <a:spcAft>
                          <a:spcPct val="0"/>
                        </a:spcAft>
                        <a:buClrTx/>
                        <a:buSzTx/>
                        <a:buFontTx/>
                        <a:buChar char="•"/>
                        <a:tabLst/>
                      </a:pPr>
                      <a:r>
                        <a:rPr kumimoji="0" lang="en-AU" sz="1800" b="0" i="0" u="none" strike="noStrike" cap="none" normalizeH="0" baseline="0" dirty="0" smtClean="0">
                          <a:ln>
                            <a:noFill/>
                          </a:ln>
                          <a:solidFill>
                            <a:schemeClr val="tx1"/>
                          </a:solidFill>
                          <a:effectLst/>
                          <a:latin typeface="Arial" charset="0"/>
                        </a:rPr>
                        <a:t>Is much lower at around 10.5 -11</a:t>
                      </a:r>
                    </a:p>
                    <a:p>
                      <a:pPr marL="712788" marR="0" lvl="1" indent="-255588" algn="l" defTabSz="914400" rtl="0" eaLnBrk="0" fontAlgn="base" latinLnBrk="0" hangingPunct="0">
                        <a:lnSpc>
                          <a:spcPct val="100000"/>
                        </a:lnSpc>
                        <a:spcBef>
                          <a:spcPct val="20000"/>
                        </a:spcBef>
                        <a:spcAft>
                          <a:spcPct val="0"/>
                        </a:spcAft>
                        <a:buClrTx/>
                        <a:buSzTx/>
                        <a:buFontTx/>
                        <a:buChar char="•"/>
                        <a:tabLst/>
                      </a:pPr>
                      <a:r>
                        <a:rPr kumimoji="0" lang="en-AU" sz="1800" b="0" i="0" u="none" strike="noStrike" cap="none" normalizeH="0" baseline="0" dirty="0" smtClean="0">
                          <a:ln>
                            <a:noFill/>
                          </a:ln>
                          <a:solidFill>
                            <a:schemeClr val="tx1"/>
                          </a:solidFill>
                          <a:effectLst/>
                          <a:latin typeface="Arial" charset="0"/>
                        </a:rPr>
                        <a:t>Stabilising many heavy metals and</a:t>
                      </a:r>
                    </a:p>
                    <a:p>
                      <a:pPr marL="712788" marR="0" lvl="1" indent="-255588" algn="l" defTabSz="914400" rtl="0" eaLnBrk="0" fontAlgn="base" latinLnBrk="0" hangingPunct="0">
                        <a:lnSpc>
                          <a:spcPct val="100000"/>
                        </a:lnSpc>
                        <a:spcBef>
                          <a:spcPct val="20000"/>
                        </a:spcBef>
                        <a:spcAft>
                          <a:spcPct val="0"/>
                        </a:spcAft>
                        <a:buClrTx/>
                        <a:buSzTx/>
                        <a:buFontTx/>
                        <a:buChar char="•"/>
                        <a:tabLst/>
                      </a:pPr>
                      <a:r>
                        <a:rPr kumimoji="0" lang="en-AU" sz="1800" b="0" i="0" u="none" strike="noStrike" cap="none" normalizeH="0" baseline="0" dirty="0" smtClean="0">
                          <a:ln>
                            <a:noFill/>
                          </a:ln>
                          <a:solidFill>
                            <a:schemeClr val="tx1"/>
                          </a:solidFill>
                          <a:effectLst/>
                          <a:latin typeface="Arial" charset="0"/>
                        </a:rPr>
                        <a:t>Allowing a wider range of aggregates to be used without AAR problems.</a:t>
                      </a:r>
                    </a:p>
                    <a:p>
                      <a:pPr marL="712788" marR="0" lvl="1" indent="-255588" algn="l" defTabSz="914400" rtl="0" eaLnBrk="0" fontAlgn="base" latinLnBrk="0" hangingPunct="0">
                        <a:lnSpc>
                          <a:spcPct val="100000"/>
                        </a:lnSpc>
                        <a:spcBef>
                          <a:spcPct val="20000"/>
                        </a:spcBef>
                        <a:spcAft>
                          <a:spcPct val="0"/>
                        </a:spcAft>
                        <a:buClrTx/>
                        <a:buSzTx/>
                        <a:buFontTx/>
                        <a:buChar char="•"/>
                        <a:tabLst/>
                      </a:pPr>
                      <a:r>
                        <a:rPr kumimoji="0" lang="en-AU" sz="1800" b="0" i="0" u="none" strike="noStrike" cap="none" normalizeH="0" baseline="0" dirty="0" smtClean="0">
                          <a:ln>
                            <a:noFill/>
                          </a:ln>
                          <a:solidFill>
                            <a:schemeClr val="tx1"/>
                          </a:solidFill>
                          <a:effectLst/>
                          <a:latin typeface="Arial" charset="0"/>
                        </a:rPr>
                        <a:t>Reactions such as carbonation are slower and</a:t>
                      </a:r>
                    </a:p>
                    <a:p>
                      <a:pPr marL="712788" marR="0" lvl="1" indent="-255588" algn="l" defTabSz="914400" rtl="0" eaLnBrk="0" fontAlgn="base" latinLnBrk="0" hangingPunct="0">
                        <a:lnSpc>
                          <a:spcPct val="100000"/>
                        </a:lnSpc>
                        <a:spcBef>
                          <a:spcPct val="20000"/>
                        </a:spcBef>
                        <a:spcAft>
                          <a:spcPct val="0"/>
                        </a:spcAft>
                        <a:buClrTx/>
                        <a:buSzTx/>
                        <a:buFontTx/>
                        <a:buChar char="•"/>
                        <a:tabLst/>
                      </a:pPr>
                      <a:r>
                        <a:rPr kumimoji="0" lang="en-AU" sz="1800" b="0" i="0" u="none" strike="noStrike" cap="none" normalizeH="0" baseline="0" dirty="0" smtClean="0">
                          <a:ln>
                            <a:noFill/>
                          </a:ln>
                          <a:solidFill>
                            <a:schemeClr val="tx1"/>
                          </a:solidFill>
                          <a:effectLst/>
                          <a:latin typeface="Arial" charset="0"/>
                        </a:rPr>
                        <a:t>The pH remains high enough to keep Fe</a:t>
                      </a:r>
                      <a:r>
                        <a:rPr kumimoji="0" lang="en-AU" sz="1800" b="0" i="0" u="none" strike="noStrike" cap="none" normalizeH="0" baseline="-25000" dirty="0" smtClean="0">
                          <a:ln>
                            <a:noFill/>
                          </a:ln>
                          <a:solidFill>
                            <a:schemeClr val="tx1"/>
                          </a:solidFill>
                          <a:effectLst/>
                          <a:latin typeface="Arial" charset="0"/>
                        </a:rPr>
                        <a:t>3</a:t>
                      </a:r>
                      <a:r>
                        <a:rPr kumimoji="0" lang="en-AU" sz="1800" b="0" i="0" u="none" strike="noStrike" cap="none" normalizeH="0" baseline="0" dirty="0" smtClean="0">
                          <a:ln>
                            <a:noFill/>
                          </a:ln>
                          <a:solidFill>
                            <a:schemeClr val="tx1"/>
                          </a:solidFill>
                          <a:effectLst/>
                          <a:latin typeface="Arial" charset="0"/>
                        </a:rPr>
                        <a:t>O</a:t>
                      </a:r>
                      <a:r>
                        <a:rPr kumimoji="0" lang="en-AU" sz="1800" b="0" i="0" u="none" strike="noStrike" cap="none" normalizeH="0" baseline="-25000" dirty="0" smtClean="0">
                          <a:ln>
                            <a:noFill/>
                          </a:ln>
                          <a:solidFill>
                            <a:schemeClr val="tx1"/>
                          </a:solidFill>
                          <a:effectLst/>
                          <a:latin typeface="Arial" charset="0"/>
                        </a:rPr>
                        <a:t>4</a:t>
                      </a:r>
                      <a:r>
                        <a:rPr kumimoji="0" lang="en-AU" sz="1800" b="0" i="0" u="none" strike="noStrike" cap="none" normalizeH="0" baseline="0" dirty="0" smtClean="0">
                          <a:ln>
                            <a:noFill/>
                          </a:ln>
                          <a:solidFill>
                            <a:schemeClr val="tx1"/>
                          </a:solidFill>
                          <a:effectLst/>
                          <a:latin typeface="Arial" charset="0"/>
                        </a:rPr>
                        <a:t> stable for much longer.</a:t>
                      </a:r>
                      <a:endParaRPr kumimoji="0" lang="en-US" sz="1800" b="0" i="0" u="none" strike="noStrike" cap="none" normalizeH="0" baseline="0" dirty="0" smtClean="0">
                        <a:ln>
                          <a:noFill/>
                        </a:ln>
                        <a:solidFill>
                          <a:schemeClr val="tx1"/>
                        </a:solidFill>
                        <a:effectLst/>
                        <a:latin typeface="Arial" charset="0"/>
                      </a:endParaRPr>
                    </a:p>
                    <a:p>
                      <a:pPr marL="0" marR="0" lvl="0" indent="0" algn="l" defTabSz="914400" rtl="0" eaLnBrk="0" fontAlgn="base" latinLnBrk="0" hangingPunct="0">
                        <a:lnSpc>
                          <a:spcPct val="100000"/>
                        </a:lnSpc>
                        <a:spcBef>
                          <a:spcPct val="50000"/>
                        </a:spcBef>
                        <a:spcAft>
                          <a:spcPct val="0"/>
                        </a:spcAft>
                        <a:buClrTx/>
                        <a:buSzTx/>
                        <a:buFontTx/>
                        <a:buNone/>
                        <a:tabLst/>
                      </a:pPr>
                      <a:r>
                        <a:rPr kumimoji="0" lang="en-AU" sz="2000" b="0" i="0" u="none" strike="noStrike" cap="none" normalizeH="0" baseline="0" dirty="0" smtClean="0">
                          <a:ln>
                            <a:noFill/>
                          </a:ln>
                          <a:solidFill>
                            <a:schemeClr val="tx1"/>
                          </a:solidFill>
                          <a:effectLst/>
                          <a:latin typeface="Arial" charset="0"/>
                        </a:rPr>
                        <a:t>Internal delayed reactions are prevented</a:t>
                      </a:r>
                    </a:p>
                    <a:p>
                      <a:pPr marL="712788" marR="0" lvl="1" indent="-255588" algn="l" defTabSz="914400" rtl="0" eaLnBrk="0" fontAlgn="base" latinLnBrk="0" hangingPunct="0">
                        <a:lnSpc>
                          <a:spcPct val="100000"/>
                        </a:lnSpc>
                        <a:spcBef>
                          <a:spcPct val="50000"/>
                        </a:spcBef>
                        <a:spcAft>
                          <a:spcPct val="0"/>
                        </a:spcAft>
                        <a:buClrTx/>
                        <a:buSzTx/>
                        <a:buFontTx/>
                        <a:buChar char="•"/>
                        <a:tabLst/>
                      </a:pPr>
                      <a:r>
                        <a:rPr kumimoji="0" lang="en-AU" sz="1800" b="0" i="0" u="none" strike="noStrike" cap="none" normalizeH="0" baseline="0" dirty="0" smtClean="0">
                          <a:ln>
                            <a:noFill/>
                          </a:ln>
                          <a:solidFill>
                            <a:schemeClr val="tx1"/>
                          </a:solidFill>
                          <a:effectLst/>
                          <a:latin typeface="Arial" charset="0"/>
                        </a:rPr>
                        <a:t>Dry from the inside out and</a:t>
                      </a:r>
                    </a:p>
                    <a:p>
                      <a:pPr marL="712788" marR="0" lvl="1" indent="-255588" algn="l" defTabSz="914400" rtl="0" eaLnBrk="0" fontAlgn="base" latinLnBrk="0" hangingPunct="0">
                        <a:lnSpc>
                          <a:spcPct val="100000"/>
                        </a:lnSpc>
                        <a:spcBef>
                          <a:spcPct val="50000"/>
                        </a:spcBef>
                        <a:spcAft>
                          <a:spcPct val="0"/>
                        </a:spcAft>
                        <a:buClrTx/>
                        <a:buSzTx/>
                        <a:buFontTx/>
                        <a:buChar char="•"/>
                        <a:tabLst/>
                      </a:pPr>
                      <a:r>
                        <a:rPr kumimoji="0" lang="en-AU" sz="1800" b="0" i="0" u="none" strike="noStrike" cap="none" normalizeH="0" baseline="0" dirty="0" smtClean="0">
                          <a:ln>
                            <a:noFill/>
                          </a:ln>
                          <a:solidFill>
                            <a:schemeClr val="tx1"/>
                          </a:solidFill>
                          <a:effectLst/>
                          <a:latin typeface="Arial" charset="0"/>
                        </a:rPr>
                        <a:t>Have a lower long term pH</a:t>
                      </a:r>
                    </a:p>
                    <a:p>
                      <a:pPr marL="0" marR="0" lvl="0" indent="0" algn="l" defTabSz="914400" rtl="0" eaLnBrk="0" fontAlgn="base" latinLnBrk="0" hangingPunct="0">
                        <a:lnSpc>
                          <a:spcPct val="100000"/>
                        </a:lnSpc>
                        <a:spcBef>
                          <a:spcPct val="20000"/>
                        </a:spcBef>
                        <a:spcAft>
                          <a:spcPct val="0"/>
                        </a:spcAft>
                        <a:buClrTx/>
                        <a:buSzTx/>
                        <a:buFont typeface="Wingdings" pitchFamily="2" charset="2"/>
                        <a:buNone/>
                        <a:tabLst/>
                      </a:pPr>
                      <a:endParaRPr kumimoji="0" lang="en-US" sz="2000" b="0" i="0" u="none" strike="noStrike" cap="none" normalizeH="0" baseline="0" dirty="0" smtClean="0">
                        <a:ln>
                          <a:noFill/>
                        </a:ln>
                        <a:solidFill>
                          <a:schemeClr val="tx1"/>
                        </a:solidFill>
                        <a:effectLst/>
                        <a:latin typeface="Arial" charset="0"/>
                      </a:endParaRPr>
                    </a:p>
                  </a:txBody>
                  <a:tcPr marL="95709" marR="95709" marT="45723" marB="4572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51210" name="Rectangle 10"/>
          <p:cNvSpPr>
            <a:spLocks noGrp="1" noChangeArrowheads="1"/>
          </p:cNvSpPr>
          <p:nvPr>
            <p:ph type="title"/>
          </p:nvPr>
        </p:nvSpPr>
        <p:spPr/>
        <p:txBody>
          <a:bodyPr lIns="90488" tIns="44450" rIns="90488" bIns="44450"/>
          <a:lstStyle/>
          <a:p>
            <a:r>
              <a:rPr lang="en-US" sz="3200" dirty="0" smtClean="0"/>
              <a:t>Problems with  Portland Cement Fixed (2)</a:t>
            </a:r>
          </a:p>
        </p:txBody>
      </p:sp>
      <p:sp>
        <p:nvSpPr>
          <p:cNvPr id="4" name="Footer Placeholder 3"/>
          <p:cNvSpPr>
            <a:spLocks noGrp="1"/>
          </p:cNvSpPr>
          <p:nvPr>
            <p:ph type="ftr" sz="quarter" idx="11"/>
          </p:nvPr>
        </p:nvSpPr>
        <p:spPr/>
        <p:txBody>
          <a:bodyPr/>
          <a:lstStyle/>
          <a:p>
            <a:pPr>
              <a:defRPr/>
            </a:pPr>
            <a:r>
              <a:rPr lang="en-AU" dirty="0" smtClean="0"/>
              <a:t>www.tececo.com  www.gaiaengineering.com</a:t>
            </a:r>
            <a:endParaRPr lang="en-AU" dirty="0"/>
          </a:p>
        </p:txBody>
      </p:sp>
      <p:sp>
        <p:nvSpPr>
          <p:cNvPr id="5" name="Slide Number Placeholder 4"/>
          <p:cNvSpPr>
            <a:spLocks noGrp="1"/>
          </p:cNvSpPr>
          <p:nvPr>
            <p:ph type="sldNum" sz="quarter" idx="12"/>
          </p:nvPr>
        </p:nvSpPr>
        <p:spPr/>
        <p:txBody>
          <a:bodyPr/>
          <a:lstStyle/>
          <a:p>
            <a:pPr>
              <a:defRPr/>
            </a:pPr>
            <a:fld id="{C487EC9C-28F4-44BB-9C83-313754E2EF7D}" type="slidenum">
              <a:rPr lang="en-AU" smtClean="0"/>
              <a:pPr>
                <a:defRPr/>
              </a:pPr>
              <a:t>148</a:t>
            </a:fld>
            <a:endParaRPr lang="en-AU" dirty="0"/>
          </a:p>
        </p:txBody>
      </p:sp>
    </p:spTree>
    <p:extLst>
      <p:ext uri="{BB962C8B-B14F-4D97-AF65-F5344CB8AC3E}">
        <p14:creationId xmlns:p14="http://schemas.microsoft.com/office/powerpoint/2010/main" val="218669017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6162" name="Group 18"/>
          <p:cNvGraphicFramePr>
            <a:graphicFrameLocks noGrp="1"/>
          </p:cNvGraphicFramePr>
          <p:nvPr>
            <p:ph idx="1"/>
            <p:extLst>
              <p:ext uri="{D42A27DB-BD31-4B8C-83A1-F6EECF244321}">
                <p14:modId xmlns:p14="http://schemas.microsoft.com/office/powerpoint/2010/main" val="590043715"/>
              </p:ext>
            </p:extLst>
          </p:nvPr>
        </p:nvGraphicFramePr>
        <p:xfrm>
          <a:off x="312738" y="965200"/>
          <a:ext cx="8613776" cy="3767316"/>
        </p:xfrm>
        <a:graphic>
          <a:graphicData uri="http://schemas.openxmlformats.org/drawingml/2006/table">
            <a:tbl>
              <a:tblPr/>
              <a:tblGrid>
                <a:gridCol w="3373891"/>
                <a:gridCol w="5239885"/>
              </a:tblGrid>
              <a:tr h="1328835">
                <a:tc>
                  <a:txBody>
                    <a:bodyPr/>
                    <a:lstStyle/>
                    <a:p>
                      <a:pPr marL="0" marR="0" lvl="0" indent="0" algn="l" defTabSz="914400" rtl="0" eaLnBrk="0" fontAlgn="base" latinLnBrk="0" hangingPunct="0">
                        <a:lnSpc>
                          <a:spcPct val="100000"/>
                        </a:lnSpc>
                        <a:spcBef>
                          <a:spcPct val="20000"/>
                        </a:spcBef>
                        <a:spcAft>
                          <a:spcPct val="0"/>
                        </a:spcAft>
                        <a:buClrTx/>
                        <a:buSzTx/>
                        <a:buFont typeface="Wingdings" pitchFamily="2" charset="2"/>
                        <a:buNone/>
                        <a:tabLst/>
                      </a:pPr>
                      <a:r>
                        <a:rPr kumimoji="0" lang="en-AU" sz="2800" b="0" i="0" u="none" strike="noStrike" cap="none" normalizeH="0" baseline="0" dirty="0" smtClean="0">
                          <a:ln>
                            <a:noFill/>
                          </a:ln>
                          <a:solidFill>
                            <a:schemeClr val="tx1"/>
                          </a:solidFill>
                          <a:effectLst/>
                          <a:latin typeface="Arial Rounded MT Bold" pitchFamily="34" charset="0"/>
                        </a:rPr>
                        <a:t>Shrinkage</a:t>
                      </a:r>
                    </a:p>
                    <a:p>
                      <a:pPr marL="457200" marR="0" lvl="1" indent="0" algn="l" defTabSz="914400" rtl="0" eaLnBrk="0" fontAlgn="base" latinLnBrk="0" hangingPunct="0">
                        <a:lnSpc>
                          <a:spcPct val="100000"/>
                        </a:lnSpc>
                        <a:spcBef>
                          <a:spcPct val="20000"/>
                        </a:spcBef>
                        <a:spcAft>
                          <a:spcPct val="0"/>
                        </a:spcAft>
                        <a:buClrTx/>
                        <a:buSzTx/>
                        <a:buFontTx/>
                        <a:buNone/>
                        <a:tabLst/>
                      </a:pPr>
                      <a:r>
                        <a:rPr kumimoji="0" lang="en-AU" sz="2800" b="0" i="0" u="none" strike="noStrike" cap="none" normalizeH="0" baseline="0" dirty="0" smtClean="0">
                          <a:ln>
                            <a:noFill/>
                          </a:ln>
                          <a:solidFill>
                            <a:schemeClr val="tx1"/>
                          </a:solidFill>
                          <a:effectLst/>
                          <a:latin typeface="Arial" charset="0"/>
                        </a:rPr>
                        <a:t>Cracking, crack control</a:t>
                      </a:r>
                      <a:endParaRPr kumimoji="0" lang="en-US" sz="2800" b="0" i="0" u="none" strike="noStrike" cap="none" normalizeH="0" baseline="0" dirty="0" smtClean="0">
                        <a:ln>
                          <a:noFill/>
                        </a:ln>
                        <a:solidFill>
                          <a:schemeClr val="tx1"/>
                        </a:solidFill>
                        <a:effectLst/>
                        <a:latin typeface="Arial" charset="0"/>
                      </a:endParaRPr>
                    </a:p>
                  </a:txBody>
                  <a:tcPr marL="96024" marR="96024"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Tx/>
                        <a:buSzTx/>
                        <a:buFont typeface="Wingdings" pitchFamily="2" charset="2"/>
                        <a:buNone/>
                        <a:tabLst/>
                      </a:pPr>
                      <a:r>
                        <a:rPr kumimoji="0" lang="en-US" sz="1800" b="0" i="0" u="none" strike="noStrike" cap="none" normalizeH="0" baseline="0" dirty="0" smtClean="0">
                          <a:ln>
                            <a:noFill/>
                          </a:ln>
                          <a:solidFill>
                            <a:schemeClr val="tx1"/>
                          </a:solidFill>
                          <a:effectLst/>
                          <a:latin typeface="Arial" charset="0"/>
                        </a:rPr>
                        <a:t>Net shrinkage is reduced due to:</a:t>
                      </a:r>
                    </a:p>
                    <a:p>
                      <a:pPr marL="630238" marR="0" lvl="1" indent="-274638" algn="l" defTabSz="914400" rtl="0" eaLnBrk="0" fontAlgn="base" latinLnBrk="0" hangingPunct="0">
                        <a:lnSpc>
                          <a:spcPct val="100000"/>
                        </a:lnSpc>
                        <a:spcBef>
                          <a:spcPct val="20000"/>
                        </a:spcBef>
                        <a:spcAft>
                          <a:spcPct val="0"/>
                        </a:spcAft>
                        <a:buClrTx/>
                        <a:buSzTx/>
                        <a:buFontTx/>
                        <a:buChar char="•"/>
                        <a:tabLst/>
                      </a:pPr>
                      <a:r>
                        <a:rPr kumimoji="0" lang="en-US" sz="1800" b="0" i="0" u="none" strike="noStrike" cap="none" normalizeH="0" baseline="0" dirty="0" smtClean="0">
                          <a:ln>
                            <a:noFill/>
                          </a:ln>
                          <a:solidFill>
                            <a:schemeClr val="tx1"/>
                          </a:solidFill>
                          <a:effectLst/>
                          <a:latin typeface="Arial" charset="0"/>
                        </a:rPr>
                        <a:t>Stoichiometric  expansion of magnesium minerals, and</a:t>
                      </a:r>
                    </a:p>
                    <a:p>
                      <a:pPr marL="630238" marR="0" lvl="1" indent="-274638" algn="l" defTabSz="914400" rtl="0" eaLnBrk="0" fontAlgn="base" latinLnBrk="0" hangingPunct="0">
                        <a:lnSpc>
                          <a:spcPct val="100000"/>
                        </a:lnSpc>
                        <a:spcBef>
                          <a:spcPct val="20000"/>
                        </a:spcBef>
                        <a:spcAft>
                          <a:spcPct val="0"/>
                        </a:spcAft>
                        <a:buClrTx/>
                        <a:buSzTx/>
                        <a:buFontTx/>
                        <a:buChar char="•"/>
                        <a:tabLst/>
                      </a:pPr>
                      <a:r>
                        <a:rPr kumimoji="0" lang="en-US" sz="1800" b="0" i="0" u="none" strike="noStrike" cap="none" normalizeH="0" baseline="0" dirty="0" smtClean="0">
                          <a:ln>
                            <a:noFill/>
                          </a:ln>
                          <a:solidFill>
                            <a:schemeClr val="tx1"/>
                          </a:solidFill>
                          <a:effectLst/>
                          <a:latin typeface="Arial" charset="0"/>
                        </a:rPr>
                        <a:t>Reduced water loss.</a:t>
                      </a:r>
                    </a:p>
                  </a:txBody>
                  <a:tcPr marL="96024" marR="96024"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371503">
                <a:tc>
                  <a:txBody>
                    <a:bodyPr/>
                    <a:lstStyle/>
                    <a:p>
                      <a:pPr marL="0" marR="0" lvl="0" indent="0" algn="l" defTabSz="914400" rtl="0" eaLnBrk="0" fontAlgn="base" latinLnBrk="0" hangingPunct="0">
                        <a:lnSpc>
                          <a:spcPct val="100000"/>
                        </a:lnSpc>
                        <a:spcBef>
                          <a:spcPct val="20000"/>
                        </a:spcBef>
                        <a:spcAft>
                          <a:spcPct val="0"/>
                        </a:spcAft>
                        <a:buClrTx/>
                        <a:buSzTx/>
                        <a:buFont typeface="Wingdings" pitchFamily="2" charset="2"/>
                        <a:buNone/>
                        <a:tabLst/>
                      </a:pPr>
                      <a:r>
                        <a:rPr kumimoji="0" lang="en-AU" sz="2800" b="0" i="0" u="none" strike="noStrike" cap="none" normalizeH="0" baseline="0" dirty="0" smtClean="0">
                          <a:ln>
                            <a:noFill/>
                          </a:ln>
                          <a:solidFill>
                            <a:schemeClr val="tx1"/>
                          </a:solidFill>
                          <a:effectLst/>
                          <a:latin typeface="Arial Rounded MT Bold" pitchFamily="34" charset="0"/>
                        </a:rPr>
                        <a:t>Rheology</a:t>
                      </a:r>
                    </a:p>
                    <a:p>
                      <a:pPr marL="457200" marR="0" lvl="1" indent="0" algn="l" defTabSz="914400" rtl="0" eaLnBrk="0" fontAlgn="base" latinLnBrk="0" hangingPunct="0">
                        <a:lnSpc>
                          <a:spcPct val="100000"/>
                        </a:lnSpc>
                        <a:spcBef>
                          <a:spcPct val="20000"/>
                        </a:spcBef>
                        <a:spcAft>
                          <a:spcPct val="0"/>
                        </a:spcAft>
                        <a:buClrTx/>
                        <a:buSzTx/>
                        <a:buFontTx/>
                        <a:buNone/>
                        <a:tabLst/>
                      </a:pPr>
                      <a:r>
                        <a:rPr kumimoji="0" lang="en-AU" sz="2800" b="0" i="0" u="none" strike="noStrike" cap="none" normalizeH="0" baseline="0" dirty="0" smtClean="0">
                          <a:ln>
                            <a:noFill/>
                          </a:ln>
                          <a:solidFill>
                            <a:schemeClr val="tx1"/>
                          </a:solidFill>
                          <a:effectLst/>
                          <a:latin typeface="Arial" charset="0"/>
                        </a:rPr>
                        <a:t>Workability, time for and method of placing and finishing</a:t>
                      </a:r>
                    </a:p>
                  </a:txBody>
                  <a:tcPr marL="96024" marR="96024"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Tx/>
                        <a:buSzTx/>
                        <a:buFont typeface="Wingdings" pitchFamily="2" charset="2"/>
                        <a:buNone/>
                        <a:tabLst/>
                      </a:pPr>
                      <a:r>
                        <a:rPr kumimoji="0" lang="en-US" sz="1800" b="0" i="0" u="none" strike="noStrike" cap="none" normalizeH="0" baseline="0" dirty="0" smtClean="0">
                          <a:ln>
                            <a:noFill/>
                          </a:ln>
                          <a:solidFill>
                            <a:schemeClr val="tx1"/>
                          </a:solidFill>
                          <a:effectLst/>
                          <a:latin typeface="Arial" charset="0"/>
                        </a:rPr>
                        <a:t>The Mg++ ion adds a shear thinning making TecEco cements very workable.</a:t>
                      </a:r>
                    </a:p>
                    <a:p>
                      <a:pPr marL="0" marR="0" lvl="0" indent="0" algn="l" defTabSz="914400" rtl="0" eaLnBrk="0" fontAlgn="base" latinLnBrk="0" hangingPunct="0">
                        <a:lnSpc>
                          <a:spcPct val="100000"/>
                        </a:lnSpc>
                        <a:spcBef>
                          <a:spcPct val="20000"/>
                        </a:spcBef>
                        <a:spcAft>
                          <a:spcPct val="0"/>
                        </a:spcAft>
                        <a:buClrTx/>
                        <a:buSzTx/>
                        <a:buFont typeface="Wingdings" pitchFamily="2" charset="2"/>
                        <a:buNone/>
                        <a:tabLst/>
                      </a:pPr>
                      <a:r>
                        <a:rPr kumimoji="0" lang="en-US" sz="1800" b="0" i="0" u="none" strike="noStrike" cap="none" normalizeH="0" baseline="0" dirty="0" smtClean="0">
                          <a:ln>
                            <a:noFill/>
                          </a:ln>
                          <a:solidFill>
                            <a:schemeClr val="tx1"/>
                          </a:solidFill>
                          <a:effectLst/>
                          <a:latin typeface="Arial" charset="0"/>
                        </a:rPr>
                        <a:t>Hydration of magnesia rapidly adds early strength for finishing.</a:t>
                      </a:r>
                    </a:p>
                  </a:txBody>
                  <a:tcPr marL="96024" marR="96024"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52237" name="Rectangle 13"/>
          <p:cNvSpPr>
            <a:spLocks noGrp="1" noChangeArrowheads="1"/>
          </p:cNvSpPr>
          <p:nvPr>
            <p:ph type="title"/>
          </p:nvPr>
        </p:nvSpPr>
        <p:spPr/>
        <p:txBody>
          <a:bodyPr lIns="90488" tIns="44450" rIns="90488" bIns="44450"/>
          <a:lstStyle/>
          <a:p>
            <a:r>
              <a:rPr lang="en-US" sz="3200" dirty="0" smtClean="0"/>
              <a:t>Problems with  Portland Cement Fixed (3)</a:t>
            </a:r>
          </a:p>
        </p:txBody>
      </p:sp>
      <p:sp>
        <p:nvSpPr>
          <p:cNvPr id="4" name="Footer Placeholder 3"/>
          <p:cNvSpPr>
            <a:spLocks noGrp="1"/>
          </p:cNvSpPr>
          <p:nvPr>
            <p:ph type="ftr" sz="quarter" idx="11"/>
          </p:nvPr>
        </p:nvSpPr>
        <p:spPr/>
        <p:txBody>
          <a:bodyPr/>
          <a:lstStyle/>
          <a:p>
            <a:pPr>
              <a:defRPr/>
            </a:pPr>
            <a:r>
              <a:rPr lang="en-AU" dirty="0" smtClean="0"/>
              <a:t>www.tececo.com  www.gaiaengineering.com</a:t>
            </a:r>
            <a:endParaRPr lang="en-AU" dirty="0"/>
          </a:p>
        </p:txBody>
      </p:sp>
      <p:sp>
        <p:nvSpPr>
          <p:cNvPr id="5" name="Slide Number Placeholder 4"/>
          <p:cNvSpPr>
            <a:spLocks noGrp="1"/>
          </p:cNvSpPr>
          <p:nvPr>
            <p:ph type="sldNum" sz="quarter" idx="12"/>
          </p:nvPr>
        </p:nvSpPr>
        <p:spPr/>
        <p:txBody>
          <a:bodyPr/>
          <a:lstStyle/>
          <a:p>
            <a:pPr>
              <a:defRPr/>
            </a:pPr>
            <a:fld id="{C487EC9C-28F4-44BB-9C83-313754E2EF7D}" type="slidenum">
              <a:rPr lang="en-AU" smtClean="0"/>
              <a:pPr>
                <a:defRPr/>
              </a:pPr>
              <a:t>149</a:t>
            </a:fld>
            <a:endParaRPr lang="en-AU" dirty="0"/>
          </a:p>
        </p:txBody>
      </p:sp>
    </p:spTree>
    <p:extLst>
      <p:ext uri="{BB962C8B-B14F-4D97-AF65-F5344CB8AC3E}">
        <p14:creationId xmlns:p14="http://schemas.microsoft.com/office/powerpoint/2010/main" val="15420571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7170" name="Group 2"/>
          <p:cNvGraphicFramePr>
            <a:graphicFrameLocks noGrp="1"/>
          </p:cNvGraphicFramePr>
          <p:nvPr>
            <p:ph idx="1"/>
            <p:extLst>
              <p:ext uri="{D42A27DB-BD31-4B8C-83A1-F6EECF244321}">
                <p14:modId xmlns:p14="http://schemas.microsoft.com/office/powerpoint/2010/main" val="3847265789"/>
              </p:ext>
            </p:extLst>
          </p:nvPr>
        </p:nvGraphicFramePr>
        <p:xfrm>
          <a:off x="312738" y="965200"/>
          <a:ext cx="8613776" cy="5161333"/>
        </p:xfrm>
        <a:graphic>
          <a:graphicData uri="http://schemas.openxmlformats.org/drawingml/2006/table">
            <a:tbl>
              <a:tblPr/>
              <a:tblGrid>
                <a:gridCol w="3581667"/>
                <a:gridCol w="5032109"/>
              </a:tblGrid>
              <a:tr h="2450719">
                <a:tc>
                  <a:txBody>
                    <a:bodyPr/>
                    <a:lstStyle/>
                    <a:p>
                      <a:pPr marL="0" marR="0" lvl="0" indent="0" algn="l" defTabSz="914400" rtl="0" eaLnBrk="0" fontAlgn="base" latinLnBrk="0" hangingPunct="0">
                        <a:lnSpc>
                          <a:spcPct val="100000"/>
                        </a:lnSpc>
                        <a:spcBef>
                          <a:spcPct val="20000"/>
                        </a:spcBef>
                        <a:spcAft>
                          <a:spcPct val="0"/>
                        </a:spcAft>
                        <a:buClrTx/>
                        <a:buSzTx/>
                        <a:buFont typeface="Wingdings" pitchFamily="2" charset="2"/>
                        <a:buNone/>
                        <a:tabLst/>
                      </a:pPr>
                      <a:r>
                        <a:rPr kumimoji="0" lang="en-AU" sz="2400" b="0" i="0" u="none" strike="noStrike" cap="none" normalizeH="0" baseline="0" dirty="0" smtClean="0">
                          <a:ln>
                            <a:noFill/>
                          </a:ln>
                          <a:solidFill>
                            <a:schemeClr val="tx1"/>
                          </a:solidFill>
                          <a:effectLst/>
                          <a:latin typeface="Arial Rounded MT Bold" pitchFamily="34" charset="0"/>
                        </a:rPr>
                        <a:t>Improved Properties</a:t>
                      </a:r>
                    </a:p>
                  </a:txBody>
                  <a:tcPr marL="96584" marR="96584" marT="45722" marB="4572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1588" marR="0" lvl="0" indent="-1588" algn="l" defTabSz="914400" rtl="0" eaLnBrk="0" fontAlgn="base" latinLnBrk="0" hangingPunct="0">
                        <a:lnSpc>
                          <a:spcPct val="100000"/>
                        </a:lnSpc>
                        <a:spcBef>
                          <a:spcPct val="20000"/>
                        </a:spcBef>
                        <a:spcAft>
                          <a:spcPct val="0"/>
                        </a:spcAft>
                        <a:buClrTx/>
                        <a:buSzTx/>
                        <a:buFont typeface="Wingdings" pitchFamily="2" charset="2"/>
                        <a:buNone/>
                        <a:tabLst/>
                      </a:pPr>
                      <a:r>
                        <a:rPr kumimoji="0" lang="en-AU" sz="1800" b="0" i="0" u="none" strike="noStrike" cap="none" normalizeH="0" baseline="0" dirty="0" smtClean="0">
                          <a:ln>
                            <a:noFill/>
                          </a:ln>
                          <a:solidFill>
                            <a:schemeClr val="tx1"/>
                          </a:solidFill>
                          <a:effectLst/>
                          <a:latin typeface="Arial" charset="0"/>
                        </a:rPr>
                        <a:t>TecEco cements</a:t>
                      </a:r>
                    </a:p>
                    <a:p>
                      <a:pPr marL="361950" marR="0" lvl="1" indent="-180975" algn="l" defTabSz="914400" rtl="0" eaLnBrk="0" fontAlgn="base" latinLnBrk="0" hangingPunct="0">
                        <a:lnSpc>
                          <a:spcPct val="100000"/>
                        </a:lnSpc>
                        <a:spcBef>
                          <a:spcPct val="20000"/>
                        </a:spcBef>
                        <a:spcAft>
                          <a:spcPct val="0"/>
                        </a:spcAft>
                        <a:buClrTx/>
                        <a:buSzTx/>
                        <a:buFontTx/>
                        <a:buChar char="•"/>
                        <a:tabLst/>
                      </a:pPr>
                      <a:r>
                        <a:rPr kumimoji="0" lang="en-AU" sz="1600" b="0" i="0" u="none" strike="noStrike" cap="none" normalizeH="0" baseline="0" dirty="0" smtClean="0">
                          <a:ln>
                            <a:noFill/>
                          </a:ln>
                          <a:solidFill>
                            <a:schemeClr val="tx1"/>
                          </a:solidFill>
                          <a:effectLst/>
                          <a:latin typeface="Arial" charset="0"/>
                        </a:rPr>
                        <a:t>Can have insulating properties</a:t>
                      </a:r>
                    </a:p>
                    <a:p>
                      <a:pPr marL="361950" marR="0" lvl="1" indent="-180975" algn="l" defTabSz="914400" rtl="0" eaLnBrk="0" fontAlgn="base" latinLnBrk="0" hangingPunct="0">
                        <a:lnSpc>
                          <a:spcPct val="100000"/>
                        </a:lnSpc>
                        <a:spcBef>
                          <a:spcPct val="20000"/>
                        </a:spcBef>
                        <a:spcAft>
                          <a:spcPct val="0"/>
                        </a:spcAft>
                        <a:buClrTx/>
                        <a:buSzTx/>
                        <a:buFontTx/>
                        <a:buChar char="•"/>
                        <a:tabLst/>
                      </a:pPr>
                      <a:r>
                        <a:rPr kumimoji="0" lang="en-AU" sz="1600" b="0" i="0" u="none" strike="noStrike" cap="none" normalizeH="0" baseline="0" dirty="0" smtClean="0">
                          <a:ln>
                            <a:noFill/>
                          </a:ln>
                          <a:solidFill>
                            <a:schemeClr val="tx1"/>
                          </a:solidFill>
                          <a:effectLst/>
                          <a:latin typeface="Arial" charset="0"/>
                        </a:rPr>
                        <a:t>High thermal mass and</a:t>
                      </a:r>
                    </a:p>
                    <a:p>
                      <a:pPr marL="361950" marR="0" lvl="1" indent="-180975" algn="l" defTabSz="914400" rtl="0" eaLnBrk="0" fontAlgn="base" latinLnBrk="0" hangingPunct="0">
                        <a:lnSpc>
                          <a:spcPct val="100000"/>
                        </a:lnSpc>
                        <a:spcBef>
                          <a:spcPct val="20000"/>
                        </a:spcBef>
                        <a:spcAft>
                          <a:spcPct val="0"/>
                        </a:spcAft>
                        <a:buClrTx/>
                        <a:buSzTx/>
                        <a:buFontTx/>
                        <a:buChar char="•"/>
                        <a:tabLst/>
                      </a:pPr>
                      <a:r>
                        <a:rPr kumimoji="0" lang="en-AU" sz="1600" b="0" i="0" u="none" strike="noStrike" cap="none" normalizeH="0" baseline="0" dirty="0" smtClean="0">
                          <a:ln>
                            <a:noFill/>
                          </a:ln>
                          <a:solidFill>
                            <a:schemeClr val="tx1"/>
                          </a:solidFill>
                          <a:effectLst/>
                          <a:latin typeface="Arial" charset="0"/>
                        </a:rPr>
                        <a:t>Low embodied energy.</a:t>
                      </a:r>
                    </a:p>
                    <a:p>
                      <a:pPr marL="1588" marR="0" lvl="0" indent="-1588" algn="l" defTabSz="914400" rtl="0" eaLnBrk="0" fontAlgn="base" latinLnBrk="0" hangingPunct="0">
                        <a:lnSpc>
                          <a:spcPct val="100000"/>
                        </a:lnSpc>
                        <a:spcBef>
                          <a:spcPct val="20000"/>
                        </a:spcBef>
                        <a:spcAft>
                          <a:spcPct val="0"/>
                        </a:spcAft>
                        <a:buClrTx/>
                        <a:buSzTx/>
                        <a:buFont typeface="Wingdings" pitchFamily="2" charset="2"/>
                        <a:buNone/>
                        <a:tabLst/>
                      </a:pPr>
                      <a:r>
                        <a:rPr kumimoji="0" lang="en-AU" sz="1800" b="0" i="0" u="none" strike="noStrike" cap="none" normalizeH="0" baseline="0" dirty="0" smtClean="0">
                          <a:ln>
                            <a:noFill/>
                          </a:ln>
                          <a:solidFill>
                            <a:schemeClr val="tx1"/>
                          </a:solidFill>
                          <a:effectLst/>
                          <a:latin typeface="Arial" charset="0"/>
                          <a:cs typeface="Arial" charset="0"/>
                        </a:rPr>
                        <a:t>Many formulations can be reprocessed and reused.</a:t>
                      </a:r>
                    </a:p>
                    <a:p>
                      <a:pPr marL="1588" marR="0" lvl="0" indent="-1588" algn="l" defTabSz="914400" rtl="0" eaLnBrk="0" fontAlgn="base" latinLnBrk="0" hangingPunct="0">
                        <a:lnSpc>
                          <a:spcPct val="100000"/>
                        </a:lnSpc>
                        <a:spcBef>
                          <a:spcPct val="20000"/>
                        </a:spcBef>
                        <a:spcAft>
                          <a:spcPct val="0"/>
                        </a:spcAft>
                        <a:buClrTx/>
                        <a:buSzTx/>
                        <a:buFont typeface="Wingdings" pitchFamily="2" charset="2"/>
                        <a:buNone/>
                        <a:tabLst/>
                      </a:pPr>
                      <a:r>
                        <a:rPr kumimoji="0" lang="en-US" sz="1800" b="0" i="0" u="none" strike="noStrike" cap="none" normalizeH="0" baseline="0" dirty="0" smtClean="0">
                          <a:ln>
                            <a:noFill/>
                          </a:ln>
                          <a:solidFill>
                            <a:schemeClr val="tx1"/>
                          </a:solidFill>
                          <a:effectLst/>
                          <a:latin typeface="Arial" charset="0"/>
                        </a:rPr>
                        <a:t>Brucite bonds well and reduces efflorescence.</a:t>
                      </a:r>
                      <a:endParaRPr kumimoji="0" lang="en-US" sz="1800" b="0" i="0" u="none" strike="noStrike" cap="none" normalizeH="0" baseline="0" dirty="0" smtClean="0">
                        <a:ln>
                          <a:noFill/>
                        </a:ln>
                        <a:solidFill>
                          <a:schemeClr val="tx1"/>
                        </a:solidFill>
                        <a:effectLst/>
                        <a:latin typeface="Arial" charset="0"/>
                        <a:cs typeface="Arial" charset="0"/>
                      </a:endParaRPr>
                    </a:p>
                  </a:txBody>
                  <a:tcPr marL="96584" marR="96584" marT="45722" marB="4572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517983">
                <a:tc>
                  <a:txBody>
                    <a:bodyPr/>
                    <a:lstStyle/>
                    <a:p>
                      <a:pPr marL="0" marR="0" lvl="0" indent="0" algn="l" defTabSz="914400" rtl="0" eaLnBrk="0" fontAlgn="base" latinLnBrk="0" hangingPunct="0">
                        <a:lnSpc>
                          <a:spcPct val="100000"/>
                        </a:lnSpc>
                        <a:spcBef>
                          <a:spcPct val="20000"/>
                        </a:spcBef>
                        <a:spcAft>
                          <a:spcPct val="0"/>
                        </a:spcAft>
                        <a:buClrTx/>
                        <a:buSzTx/>
                        <a:buFont typeface="Wingdings" pitchFamily="2" charset="2"/>
                        <a:buNone/>
                        <a:tabLst/>
                      </a:pPr>
                      <a:r>
                        <a:rPr kumimoji="0" lang="en-US" sz="2400" b="0" i="0" u="none" strike="noStrike" cap="none" normalizeH="0" baseline="0" dirty="0" smtClean="0">
                          <a:ln>
                            <a:noFill/>
                          </a:ln>
                          <a:solidFill>
                            <a:schemeClr val="tx1"/>
                          </a:solidFill>
                          <a:effectLst/>
                          <a:latin typeface="Arial Rounded MT Bold" pitchFamily="34" charset="0"/>
                        </a:rPr>
                        <a:t>Properties (contd.)</a:t>
                      </a:r>
                    </a:p>
                    <a:p>
                      <a:pPr marL="457200" marR="0" lvl="1" indent="0" algn="l" defTabSz="914400" rtl="0" eaLnBrk="0" fontAlgn="base" latinLnBrk="0" hangingPunct="0">
                        <a:lnSpc>
                          <a:spcPct val="100000"/>
                        </a:lnSpc>
                        <a:spcBef>
                          <a:spcPct val="2000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charset="0"/>
                        </a:rPr>
                        <a:t>Fire Retardation</a:t>
                      </a:r>
                    </a:p>
                    <a:p>
                      <a:pPr marL="0" marR="0" lvl="0" indent="0" algn="l" defTabSz="914400" rtl="0" eaLnBrk="0" fontAlgn="base" latinLnBrk="0" hangingPunct="0">
                        <a:lnSpc>
                          <a:spcPct val="100000"/>
                        </a:lnSpc>
                        <a:spcBef>
                          <a:spcPct val="20000"/>
                        </a:spcBef>
                        <a:spcAft>
                          <a:spcPct val="0"/>
                        </a:spcAft>
                        <a:buClrTx/>
                        <a:buSzTx/>
                        <a:buFont typeface="Wingdings" pitchFamily="2" charset="2"/>
                        <a:buNone/>
                        <a:tabLst/>
                      </a:pPr>
                      <a:endParaRPr kumimoji="0" lang="en-US" sz="2400" b="0" i="0" u="none" strike="noStrike" cap="none" normalizeH="0" baseline="0" dirty="0" smtClean="0">
                        <a:ln>
                          <a:noFill/>
                        </a:ln>
                        <a:solidFill>
                          <a:schemeClr val="tx1"/>
                        </a:solidFill>
                        <a:effectLst/>
                        <a:latin typeface="Arial Rounded MT Bold" pitchFamily="34" charset="0"/>
                      </a:endParaRPr>
                    </a:p>
                    <a:p>
                      <a:pPr marL="0" marR="0" lvl="0" indent="0" algn="l" defTabSz="914400" rtl="0" eaLnBrk="0" fontAlgn="base" latinLnBrk="0" hangingPunct="0">
                        <a:lnSpc>
                          <a:spcPct val="100000"/>
                        </a:lnSpc>
                        <a:spcBef>
                          <a:spcPct val="20000"/>
                        </a:spcBef>
                        <a:spcAft>
                          <a:spcPct val="0"/>
                        </a:spcAft>
                        <a:buClrTx/>
                        <a:buSzTx/>
                        <a:buFont typeface="Wingdings" pitchFamily="2" charset="2"/>
                        <a:buNone/>
                        <a:tabLst/>
                      </a:pPr>
                      <a:endParaRPr kumimoji="0" lang="en-US" sz="2400" b="0" i="0" u="none" strike="noStrike" cap="none" normalizeH="0" baseline="0" dirty="0" smtClean="0">
                        <a:ln>
                          <a:noFill/>
                        </a:ln>
                        <a:solidFill>
                          <a:schemeClr val="tx1"/>
                        </a:solidFill>
                        <a:effectLst/>
                        <a:latin typeface="Arial Rounded MT Bold" pitchFamily="34" charset="0"/>
                      </a:endParaRPr>
                    </a:p>
                  </a:txBody>
                  <a:tcPr marL="96584" marR="96584" marT="45722" marB="4572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Tx/>
                        <a:buSzTx/>
                        <a:buFont typeface="Wingdings" pitchFamily="2" charset="2"/>
                        <a:buNone/>
                        <a:tabLst/>
                      </a:pPr>
                      <a:r>
                        <a:rPr kumimoji="0" lang="en-US" sz="1800" b="0" i="0" u="none" strike="noStrike" cap="none" normalizeH="0" baseline="0" dirty="0" smtClean="0">
                          <a:ln>
                            <a:noFill/>
                          </a:ln>
                          <a:solidFill>
                            <a:schemeClr val="tx1"/>
                          </a:solidFill>
                          <a:effectLst/>
                          <a:latin typeface="Arial" charset="0"/>
                        </a:rPr>
                        <a:t>Brucite, hydrated magnesium carbonates are fire retardants</a:t>
                      </a:r>
                    </a:p>
                    <a:p>
                      <a:pPr marL="0" marR="0" lvl="0" indent="0" algn="l" defTabSz="914400" rtl="0" eaLnBrk="0" fontAlgn="base" latinLnBrk="0" hangingPunct="0">
                        <a:lnSpc>
                          <a:spcPct val="100000"/>
                        </a:lnSpc>
                        <a:spcBef>
                          <a:spcPct val="20000"/>
                        </a:spcBef>
                        <a:spcAft>
                          <a:spcPct val="0"/>
                        </a:spcAft>
                        <a:buClrTx/>
                        <a:buSzTx/>
                        <a:buFont typeface="Wingdings" pitchFamily="2" charset="2"/>
                        <a:buNone/>
                        <a:tabLst/>
                      </a:pPr>
                      <a:r>
                        <a:rPr kumimoji="0" lang="en-AU" sz="1800" b="0" i="0" u="none" strike="noStrike" cap="none" normalizeH="0" baseline="0" dirty="0" smtClean="0">
                          <a:ln>
                            <a:noFill/>
                          </a:ln>
                          <a:solidFill>
                            <a:schemeClr val="tx1"/>
                          </a:solidFill>
                          <a:effectLst/>
                          <a:latin typeface="Arial" charset="0"/>
                          <a:cs typeface="Arial" charset="0"/>
                        </a:rPr>
                        <a:t>TecEco cement products put out fires by releasing CO</a:t>
                      </a:r>
                      <a:r>
                        <a:rPr kumimoji="0" lang="en-AU" sz="1800" b="0" i="0" u="none" strike="noStrike" cap="none" normalizeH="0" baseline="-25000" dirty="0" smtClean="0">
                          <a:ln>
                            <a:noFill/>
                          </a:ln>
                          <a:solidFill>
                            <a:schemeClr val="tx1"/>
                          </a:solidFill>
                          <a:effectLst/>
                          <a:latin typeface="Arial" charset="0"/>
                          <a:cs typeface="Arial" charset="0"/>
                        </a:rPr>
                        <a:t>2</a:t>
                      </a:r>
                      <a:r>
                        <a:rPr kumimoji="0" lang="en-AU" sz="1800" b="0" i="0" u="none" strike="noStrike" cap="none" normalizeH="0" baseline="0" dirty="0" smtClean="0">
                          <a:ln>
                            <a:noFill/>
                          </a:ln>
                          <a:solidFill>
                            <a:schemeClr val="tx1"/>
                          </a:solidFill>
                          <a:effectLst/>
                          <a:latin typeface="Arial" charset="0"/>
                          <a:cs typeface="Arial" charset="0"/>
                        </a:rPr>
                        <a:t> or water at relatively low temperatures.</a:t>
                      </a:r>
                      <a:endParaRPr kumimoji="0" lang="en-US" sz="1800" b="0" i="0" u="none" strike="noStrike" cap="none" normalizeH="0" baseline="0" dirty="0" smtClean="0">
                        <a:ln>
                          <a:noFill/>
                        </a:ln>
                        <a:solidFill>
                          <a:schemeClr val="tx1"/>
                        </a:solidFill>
                        <a:effectLst/>
                        <a:latin typeface="Arial" charset="0"/>
                      </a:endParaRPr>
                    </a:p>
                  </a:txBody>
                  <a:tcPr marL="96584" marR="96584" marT="45722" marB="4572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36674">
                <a:tc>
                  <a:txBody>
                    <a:bodyPr/>
                    <a:lstStyle/>
                    <a:p>
                      <a:pPr marL="0" marR="0" lvl="0" indent="0" algn="l" defTabSz="914400" rtl="0" eaLnBrk="0" fontAlgn="base" latinLnBrk="0" hangingPunct="0">
                        <a:lnSpc>
                          <a:spcPct val="100000"/>
                        </a:lnSpc>
                        <a:spcBef>
                          <a:spcPct val="20000"/>
                        </a:spcBef>
                        <a:spcAft>
                          <a:spcPct val="0"/>
                        </a:spcAft>
                        <a:buClrTx/>
                        <a:buSzTx/>
                        <a:buFont typeface="Wingdings" pitchFamily="2" charset="2"/>
                        <a:buNone/>
                        <a:tabLst/>
                      </a:pPr>
                      <a:r>
                        <a:rPr kumimoji="0" lang="en-AU" sz="2400" b="0" i="0" u="none" strike="noStrike" cap="none" normalizeH="0" baseline="0" dirty="0" smtClean="0">
                          <a:ln>
                            <a:noFill/>
                          </a:ln>
                          <a:solidFill>
                            <a:schemeClr val="tx1"/>
                          </a:solidFill>
                          <a:effectLst/>
                          <a:latin typeface="Arial Rounded MT Bold" pitchFamily="34" charset="0"/>
                        </a:rPr>
                        <a:t>Cost</a:t>
                      </a:r>
                      <a:endParaRPr kumimoji="0" lang="en-US" sz="2400" b="0" i="0" u="none" strike="noStrike" cap="none" normalizeH="0" baseline="0" dirty="0" smtClean="0">
                        <a:ln>
                          <a:noFill/>
                        </a:ln>
                        <a:solidFill>
                          <a:schemeClr val="tx1"/>
                        </a:solidFill>
                        <a:effectLst/>
                        <a:latin typeface="Arial Rounded MT Bold" pitchFamily="34" charset="0"/>
                      </a:endParaRPr>
                    </a:p>
                  </a:txBody>
                  <a:tcPr marL="96584" marR="96584" marT="45722" marB="4572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Tx/>
                        <a:buSzTx/>
                        <a:buFont typeface="Wingdings" pitchFamily="2" charset="2"/>
                        <a:buNone/>
                        <a:tabLst/>
                      </a:pPr>
                      <a:r>
                        <a:rPr kumimoji="0" lang="en-AU" sz="1800" b="0" i="0" u="sng" strike="noStrike" cap="none" normalizeH="0" baseline="0" dirty="0" smtClean="0">
                          <a:ln>
                            <a:noFill/>
                          </a:ln>
                          <a:solidFill>
                            <a:schemeClr val="tx1"/>
                          </a:solidFill>
                          <a:effectLst/>
                          <a:latin typeface="Arial" charset="0"/>
                        </a:rPr>
                        <a:t>No</a:t>
                      </a:r>
                      <a:r>
                        <a:rPr kumimoji="0" lang="en-AU" sz="1800" b="0" i="0" u="none" strike="noStrike" cap="none" normalizeH="0" baseline="0" dirty="0" smtClean="0">
                          <a:ln>
                            <a:noFill/>
                          </a:ln>
                          <a:solidFill>
                            <a:schemeClr val="tx1"/>
                          </a:solidFill>
                          <a:effectLst/>
                          <a:latin typeface="Arial" charset="0"/>
                        </a:rPr>
                        <a:t> new plant and equipment are required. With economies of scale TecEco cements should be cheaper</a:t>
                      </a:r>
                      <a:endParaRPr kumimoji="0" lang="en-US" sz="1800" b="0" i="0" u="none" strike="noStrike" cap="none" normalizeH="0" baseline="0" dirty="0" smtClean="0">
                        <a:ln>
                          <a:noFill/>
                        </a:ln>
                        <a:solidFill>
                          <a:schemeClr val="tx1"/>
                        </a:solidFill>
                        <a:effectLst/>
                        <a:latin typeface="Arial" charset="0"/>
                      </a:endParaRPr>
                    </a:p>
                  </a:txBody>
                  <a:tcPr marL="96584" marR="96584" marT="45722" marB="4572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53264" name="Rectangle 16"/>
          <p:cNvSpPr>
            <a:spLocks noGrp="1" noChangeArrowheads="1"/>
          </p:cNvSpPr>
          <p:nvPr>
            <p:ph type="title"/>
          </p:nvPr>
        </p:nvSpPr>
        <p:spPr/>
        <p:txBody>
          <a:bodyPr lIns="90488" tIns="44450" rIns="90488" bIns="44450"/>
          <a:lstStyle/>
          <a:p>
            <a:r>
              <a:rPr lang="en-US" sz="3200" dirty="0" smtClean="0"/>
              <a:t>Problems with  Portland Cement Fixed (4)</a:t>
            </a:r>
          </a:p>
        </p:txBody>
      </p:sp>
      <p:sp>
        <p:nvSpPr>
          <p:cNvPr id="4" name="Footer Placeholder 3"/>
          <p:cNvSpPr>
            <a:spLocks noGrp="1"/>
          </p:cNvSpPr>
          <p:nvPr>
            <p:ph type="ftr" sz="quarter" idx="11"/>
          </p:nvPr>
        </p:nvSpPr>
        <p:spPr/>
        <p:txBody>
          <a:bodyPr/>
          <a:lstStyle/>
          <a:p>
            <a:pPr>
              <a:defRPr/>
            </a:pPr>
            <a:r>
              <a:rPr lang="en-AU" dirty="0" smtClean="0"/>
              <a:t>www.tececo.com  www.gaiaengineering.com</a:t>
            </a:r>
            <a:endParaRPr lang="en-AU" dirty="0"/>
          </a:p>
        </p:txBody>
      </p:sp>
      <p:sp>
        <p:nvSpPr>
          <p:cNvPr id="5" name="Slide Number Placeholder 4"/>
          <p:cNvSpPr>
            <a:spLocks noGrp="1"/>
          </p:cNvSpPr>
          <p:nvPr>
            <p:ph type="sldNum" sz="quarter" idx="12"/>
          </p:nvPr>
        </p:nvSpPr>
        <p:spPr/>
        <p:txBody>
          <a:bodyPr/>
          <a:lstStyle/>
          <a:p>
            <a:pPr>
              <a:defRPr/>
            </a:pPr>
            <a:fld id="{C487EC9C-28F4-44BB-9C83-313754E2EF7D}" type="slidenum">
              <a:rPr lang="en-AU" smtClean="0"/>
              <a:pPr>
                <a:defRPr/>
              </a:pPr>
              <a:t>150</a:t>
            </a:fld>
            <a:endParaRPr lang="en-AU" dirty="0"/>
          </a:p>
        </p:txBody>
      </p:sp>
    </p:spTree>
    <p:extLst>
      <p:ext uri="{BB962C8B-B14F-4D97-AF65-F5344CB8AC3E}">
        <p14:creationId xmlns:p14="http://schemas.microsoft.com/office/powerpoint/2010/main" val="27160706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8194" name="Group 2"/>
          <p:cNvGraphicFramePr>
            <a:graphicFrameLocks noGrp="1"/>
          </p:cNvGraphicFramePr>
          <p:nvPr>
            <p:ph idx="1"/>
            <p:extLst>
              <p:ext uri="{D42A27DB-BD31-4B8C-83A1-F6EECF244321}">
                <p14:modId xmlns:p14="http://schemas.microsoft.com/office/powerpoint/2010/main" val="3766153605"/>
              </p:ext>
            </p:extLst>
          </p:nvPr>
        </p:nvGraphicFramePr>
        <p:xfrm>
          <a:off x="312738" y="965200"/>
          <a:ext cx="8613775" cy="4779963"/>
        </p:xfrm>
        <a:graphic>
          <a:graphicData uri="http://schemas.openxmlformats.org/drawingml/2006/table">
            <a:tbl>
              <a:tblPr/>
              <a:tblGrid>
                <a:gridCol w="3606899"/>
                <a:gridCol w="5006876"/>
              </a:tblGrid>
              <a:tr h="4779963">
                <a:tc>
                  <a:txBody>
                    <a:bodyPr/>
                    <a:lstStyle/>
                    <a:p>
                      <a:pPr marL="0" marR="0" lvl="0" indent="0" algn="l" defTabSz="914400" rtl="0" eaLnBrk="0" fontAlgn="base" latinLnBrk="0" hangingPunct="0">
                        <a:lnSpc>
                          <a:spcPct val="100000"/>
                        </a:lnSpc>
                        <a:spcBef>
                          <a:spcPct val="20000"/>
                        </a:spcBef>
                        <a:spcAft>
                          <a:spcPct val="0"/>
                        </a:spcAft>
                        <a:buClrTx/>
                        <a:buSzTx/>
                        <a:buFont typeface="Wingdings" pitchFamily="2" charset="2"/>
                        <a:buNone/>
                        <a:tabLst/>
                      </a:pPr>
                      <a:r>
                        <a:rPr kumimoji="0" lang="en-AU" sz="2400" b="0" i="0" u="none" strike="noStrike" cap="none" normalizeH="0" baseline="0" dirty="0" smtClean="0">
                          <a:ln>
                            <a:noFill/>
                          </a:ln>
                          <a:solidFill>
                            <a:schemeClr val="tx1"/>
                          </a:solidFill>
                          <a:effectLst/>
                          <a:latin typeface="Arial Rounded MT Bold" pitchFamily="34" charset="0"/>
                        </a:rPr>
                        <a:t>Sustainability issues</a:t>
                      </a:r>
                    </a:p>
                    <a:p>
                      <a:pPr marL="457200" marR="0" lvl="1" indent="0" algn="l" defTabSz="914400" rtl="0" eaLnBrk="0" fontAlgn="base" latinLnBrk="0" hangingPunct="0">
                        <a:lnSpc>
                          <a:spcPct val="100000"/>
                        </a:lnSpc>
                        <a:spcBef>
                          <a:spcPct val="20000"/>
                        </a:spcBef>
                        <a:spcAft>
                          <a:spcPct val="0"/>
                        </a:spcAft>
                        <a:buClrTx/>
                        <a:buSzTx/>
                        <a:buFontTx/>
                        <a:buNone/>
                        <a:tabLst/>
                      </a:pPr>
                      <a:r>
                        <a:rPr kumimoji="0" lang="en-AU" sz="2400" b="0" i="0" u="none" strike="noStrike" cap="none" normalizeH="0" baseline="0" dirty="0" smtClean="0">
                          <a:ln>
                            <a:noFill/>
                          </a:ln>
                          <a:solidFill>
                            <a:schemeClr val="tx1"/>
                          </a:solidFill>
                          <a:effectLst/>
                          <a:latin typeface="Arial" charset="0"/>
                        </a:rPr>
                        <a:t>Emissions and embodied energies</a:t>
                      </a:r>
                      <a:endParaRPr kumimoji="0" lang="en-US" sz="2400" b="0" i="0" u="none" strike="noStrike" cap="none" normalizeH="0" baseline="0" dirty="0" smtClean="0">
                        <a:ln>
                          <a:noFill/>
                        </a:ln>
                        <a:solidFill>
                          <a:schemeClr val="tx1"/>
                        </a:solidFill>
                        <a:effectLst/>
                        <a:latin typeface="Arial" charset="0"/>
                      </a:endParaRPr>
                    </a:p>
                    <a:p>
                      <a:pPr marL="0" marR="0" lvl="0" indent="0" algn="l" defTabSz="914400" rtl="0" eaLnBrk="0" fontAlgn="base" latinLnBrk="0" hangingPunct="0">
                        <a:lnSpc>
                          <a:spcPct val="100000"/>
                        </a:lnSpc>
                        <a:spcBef>
                          <a:spcPct val="20000"/>
                        </a:spcBef>
                        <a:spcAft>
                          <a:spcPct val="0"/>
                        </a:spcAft>
                        <a:buClrTx/>
                        <a:buSzTx/>
                        <a:buFont typeface="Wingdings" pitchFamily="2" charset="2"/>
                        <a:buNone/>
                        <a:tabLst/>
                      </a:pPr>
                      <a:endParaRPr kumimoji="0" lang="en-US" sz="2400" b="0" i="0" u="none" strike="noStrike" cap="none" normalizeH="0" baseline="0" dirty="0" smtClean="0">
                        <a:ln>
                          <a:noFill/>
                        </a:ln>
                        <a:solidFill>
                          <a:schemeClr val="tx1"/>
                        </a:solidFill>
                        <a:effectLst/>
                        <a:latin typeface="Arial Rounded MT Bold" pitchFamily="34" charset="0"/>
                      </a:endParaRPr>
                    </a:p>
                  </a:txBody>
                  <a:tcPr marL="100172" marR="100172" marT="45727" marB="4572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Tx/>
                        <a:buSzTx/>
                        <a:buFont typeface="Wingdings" pitchFamily="2" charset="2"/>
                        <a:buNone/>
                        <a:tabLst/>
                      </a:pPr>
                      <a:r>
                        <a:rPr kumimoji="0" lang="en-AU" sz="2000" b="0" i="0" u="none" strike="noStrike" cap="none" normalizeH="0" baseline="0" dirty="0" smtClean="0">
                          <a:ln>
                            <a:noFill/>
                          </a:ln>
                          <a:solidFill>
                            <a:schemeClr val="tx1"/>
                          </a:solidFill>
                          <a:effectLst/>
                          <a:latin typeface="Arial" charset="0"/>
                        </a:rPr>
                        <a:t>Tec, Eco and Enviro-Cements</a:t>
                      </a:r>
                    </a:p>
                    <a:p>
                      <a:pPr marL="539750" marR="0" lvl="1" indent="-184150" algn="l" defTabSz="914400" rtl="0" eaLnBrk="0" fontAlgn="base" latinLnBrk="0" hangingPunct="0">
                        <a:lnSpc>
                          <a:spcPct val="100000"/>
                        </a:lnSpc>
                        <a:spcBef>
                          <a:spcPct val="20000"/>
                        </a:spcBef>
                        <a:spcAft>
                          <a:spcPct val="0"/>
                        </a:spcAft>
                        <a:buClrTx/>
                        <a:buSzTx/>
                        <a:buFontTx/>
                        <a:buChar char="•"/>
                        <a:tabLst/>
                      </a:pPr>
                      <a:r>
                        <a:rPr kumimoji="0" lang="en-AU" sz="1800" b="0" i="0" u="none" strike="noStrike" cap="none" normalizeH="0" baseline="0" dirty="0" smtClean="0">
                          <a:ln>
                            <a:noFill/>
                          </a:ln>
                          <a:solidFill>
                            <a:schemeClr val="tx1"/>
                          </a:solidFill>
                          <a:effectLst/>
                          <a:latin typeface="Arial" charset="0"/>
                        </a:rPr>
                        <a:t>Less binder is required for the same strength</a:t>
                      </a:r>
                    </a:p>
                    <a:p>
                      <a:pPr marL="539750" marR="0" lvl="1" indent="-184150" algn="l" defTabSz="914400" rtl="0" eaLnBrk="0" fontAlgn="base" latinLnBrk="0" hangingPunct="0">
                        <a:lnSpc>
                          <a:spcPct val="100000"/>
                        </a:lnSpc>
                        <a:spcBef>
                          <a:spcPct val="20000"/>
                        </a:spcBef>
                        <a:spcAft>
                          <a:spcPct val="0"/>
                        </a:spcAft>
                        <a:buClrTx/>
                        <a:buSzTx/>
                        <a:buFontTx/>
                        <a:buChar char="•"/>
                        <a:tabLst/>
                      </a:pPr>
                      <a:r>
                        <a:rPr kumimoji="0" lang="en-AU" sz="1800" b="0" i="0" u="none" strike="noStrike" cap="none" normalizeH="0" baseline="0" dirty="0" smtClean="0">
                          <a:ln>
                            <a:noFill/>
                          </a:ln>
                          <a:solidFill>
                            <a:schemeClr val="tx1"/>
                          </a:solidFill>
                          <a:effectLst/>
                          <a:latin typeface="Arial" charset="0"/>
                        </a:rPr>
                        <a:t>Use a high proportion of recycled materials</a:t>
                      </a:r>
                    </a:p>
                    <a:p>
                      <a:pPr marL="539750" marR="0" lvl="1" indent="-184150" algn="l" defTabSz="914400" rtl="0" eaLnBrk="0" fontAlgn="base" latinLnBrk="0" hangingPunct="0">
                        <a:lnSpc>
                          <a:spcPct val="100000"/>
                        </a:lnSpc>
                        <a:spcBef>
                          <a:spcPct val="20000"/>
                        </a:spcBef>
                        <a:spcAft>
                          <a:spcPct val="0"/>
                        </a:spcAft>
                        <a:buClrTx/>
                        <a:buSzTx/>
                        <a:buFontTx/>
                        <a:buChar char="•"/>
                        <a:tabLst/>
                      </a:pPr>
                      <a:r>
                        <a:rPr kumimoji="0" lang="en-AU" sz="1800" b="0" i="0" u="none" strike="noStrike" cap="none" normalizeH="0" baseline="0" dirty="0" smtClean="0">
                          <a:ln>
                            <a:noFill/>
                          </a:ln>
                          <a:solidFill>
                            <a:schemeClr val="tx1"/>
                          </a:solidFill>
                          <a:effectLst/>
                          <a:latin typeface="Arial" charset="0"/>
                        </a:rPr>
                        <a:t>Immobilise toxic and hazardous wastes</a:t>
                      </a:r>
                    </a:p>
                    <a:p>
                      <a:pPr marL="539750" marR="0" lvl="1" indent="-184150" algn="l" defTabSz="914400" rtl="0" eaLnBrk="0" fontAlgn="base" latinLnBrk="0" hangingPunct="0">
                        <a:lnSpc>
                          <a:spcPct val="100000"/>
                        </a:lnSpc>
                        <a:spcBef>
                          <a:spcPct val="20000"/>
                        </a:spcBef>
                        <a:spcAft>
                          <a:spcPct val="0"/>
                        </a:spcAft>
                        <a:buClrTx/>
                        <a:buSzTx/>
                        <a:buFontTx/>
                        <a:buChar char="•"/>
                        <a:tabLst/>
                      </a:pPr>
                      <a:r>
                        <a:rPr kumimoji="0" lang="en-AU" sz="1800" b="0" i="0" u="none" strike="noStrike" cap="none" normalizeH="0" baseline="0" dirty="0" smtClean="0">
                          <a:ln>
                            <a:noFill/>
                          </a:ln>
                          <a:solidFill>
                            <a:schemeClr val="tx1"/>
                          </a:solidFill>
                          <a:effectLst/>
                          <a:latin typeface="Arial" charset="0"/>
                        </a:rPr>
                        <a:t>Can use a wider range of aggregates reducing transport emissions and</a:t>
                      </a:r>
                    </a:p>
                    <a:p>
                      <a:pPr marL="539750" marR="0" lvl="1" indent="-184150" algn="l" defTabSz="914400" rtl="0" eaLnBrk="0" fontAlgn="base" latinLnBrk="0" hangingPunct="0">
                        <a:lnSpc>
                          <a:spcPct val="100000"/>
                        </a:lnSpc>
                        <a:spcBef>
                          <a:spcPct val="20000"/>
                        </a:spcBef>
                        <a:spcAft>
                          <a:spcPct val="0"/>
                        </a:spcAft>
                        <a:buClrTx/>
                        <a:buSzTx/>
                        <a:buFontTx/>
                        <a:buChar char="•"/>
                        <a:tabLst/>
                      </a:pPr>
                      <a:r>
                        <a:rPr kumimoji="0" lang="en-AU" sz="1800" b="0" i="0" u="none" strike="noStrike" cap="none" normalizeH="0" baseline="0" dirty="0" smtClean="0">
                          <a:ln>
                            <a:noFill/>
                          </a:ln>
                          <a:solidFill>
                            <a:schemeClr val="tx1"/>
                          </a:solidFill>
                          <a:effectLst/>
                          <a:latin typeface="Arial" charset="0"/>
                        </a:rPr>
                        <a:t>Have superior durability.</a:t>
                      </a:r>
                    </a:p>
                    <a:p>
                      <a:pPr marL="0" marR="0" lvl="0" indent="0" algn="l" defTabSz="914400" rtl="0" eaLnBrk="0" fontAlgn="base" latinLnBrk="0" hangingPunct="0">
                        <a:lnSpc>
                          <a:spcPct val="100000"/>
                        </a:lnSpc>
                        <a:spcBef>
                          <a:spcPct val="20000"/>
                        </a:spcBef>
                        <a:spcAft>
                          <a:spcPct val="0"/>
                        </a:spcAft>
                        <a:buClrTx/>
                        <a:buSzTx/>
                        <a:buFont typeface="Wingdings" pitchFamily="2" charset="2"/>
                        <a:buNone/>
                        <a:tabLst/>
                      </a:pPr>
                      <a:r>
                        <a:rPr kumimoji="0" lang="en-AU" sz="2000" b="0" i="0" u="none" strike="noStrike" cap="none" normalizeH="0" baseline="0" dirty="0" smtClean="0">
                          <a:ln>
                            <a:noFill/>
                          </a:ln>
                          <a:solidFill>
                            <a:schemeClr val="tx1"/>
                          </a:solidFill>
                          <a:effectLst/>
                          <a:latin typeface="Arial" charset="0"/>
                        </a:rPr>
                        <a:t>Tec-Cements</a:t>
                      </a:r>
                    </a:p>
                    <a:p>
                      <a:pPr marL="539750" marR="0" lvl="1" indent="-184150" algn="l" defTabSz="914400" rtl="0" eaLnBrk="0" fontAlgn="base" latinLnBrk="0" hangingPunct="0">
                        <a:lnSpc>
                          <a:spcPct val="100000"/>
                        </a:lnSpc>
                        <a:spcBef>
                          <a:spcPct val="20000"/>
                        </a:spcBef>
                        <a:spcAft>
                          <a:spcPct val="0"/>
                        </a:spcAft>
                        <a:buClrTx/>
                        <a:buSzTx/>
                        <a:buFontTx/>
                        <a:buChar char="•"/>
                        <a:tabLst/>
                      </a:pPr>
                      <a:r>
                        <a:rPr kumimoji="0" lang="en-AU" sz="1800" b="0" i="0" u="none" strike="noStrike" cap="none" normalizeH="0" baseline="0" dirty="0" smtClean="0">
                          <a:ln>
                            <a:noFill/>
                          </a:ln>
                          <a:solidFill>
                            <a:schemeClr val="tx1"/>
                          </a:solidFill>
                          <a:effectLst/>
                          <a:latin typeface="Arial" charset="0"/>
                        </a:rPr>
                        <a:t>Use less cement for the same strength</a:t>
                      </a:r>
                    </a:p>
                    <a:p>
                      <a:pPr marL="0" marR="0" lvl="0" indent="0" algn="l" defTabSz="914400" rtl="0" eaLnBrk="0" fontAlgn="base" latinLnBrk="0" hangingPunct="0">
                        <a:lnSpc>
                          <a:spcPct val="100000"/>
                        </a:lnSpc>
                        <a:spcBef>
                          <a:spcPct val="20000"/>
                        </a:spcBef>
                        <a:spcAft>
                          <a:spcPct val="0"/>
                        </a:spcAft>
                        <a:buClrTx/>
                        <a:buSzTx/>
                        <a:buFont typeface="Wingdings" pitchFamily="2" charset="2"/>
                        <a:buNone/>
                        <a:tabLst/>
                      </a:pPr>
                      <a:r>
                        <a:rPr kumimoji="0" lang="en-AU" sz="2000" b="0" i="0" u="none" strike="noStrike" cap="none" normalizeH="0" baseline="0" dirty="0" smtClean="0">
                          <a:ln>
                            <a:noFill/>
                          </a:ln>
                          <a:solidFill>
                            <a:schemeClr val="tx1"/>
                          </a:solidFill>
                          <a:effectLst/>
                          <a:latin typeface="Arial" charset="0"/>
                        </a:rPr>
                        <a:t>Eco-Cements reabsorb chemically released CO</a:t>
                      </a:r>
                      <a:r>
                        <a:rPr kumimoji="0" lang="en-AU" sz="2000" b="0" i="0" u="none" strike="noStrike" cap="none" normalizeH="0" baseline="-25000" dirty="0" smtClean="0">
                          <a:ln>
                            <a:noFill/>
                          </a:ln>
                          <a:solidFill>
                            <a:schemeClr val="tx1"/>
                          </a:solidFill>
                          <a:effectLst/>
                          <a:latin typeface="Arial" charset="0"/>
                        </a:rPr>
                        <a:t>2</a:t>
                      </a:r>
                      <a:r>
                        <a:rPr kumimoji="0" lang="en-AU" sz="2000" b="0" i="0" u="none" strike="noStrike" cap="none" normalizeH="0" baseline="0" dirty="0" smtClean="0">
                          <a:ln>
                            <a:noFill/>
                          </a:ln>
                          <a:solidFill>
                            <a:schemeClr val="tx1"/>
                          </a:solidFill>
                          <a:effectLst/>
                          <a:latin typeface="Arial" charset="0"/>
                        </a:rPr>
                        <a:t>.</a:t>
                      </a:r>
                      <a:endParaRPr kumimoji="0" lang="en-US" sz="2000" b="0" i="0" u="none" strike="noStrike" cap="none" normalizeH="0" baseline="0" dirty="0" smtClean="0">
                        <a:ln>
                          <a:noFill/>
                        </a:ln>
                        <a:solidFill>
                          <a:schemeClr val="tx1"/>
                        </a:solidFill>
                        <a:effectLst/>
                        <a:latin typeface="Arial" charset="0"/>
                      </a:endParaRPr>
                    </a:p>
                  </a:txBody>
                  <a:tcPr marL="100172" marR="100172" marT="45727" marB="4572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54282" name="Rectangle 10"/>
          <p:cNvSpPr>
            <a:spLocks noGrp="1" noChangeArrowheads="1"/>
          </p:cNvSpPr>
          <p:nvPr>
            <p:ph type="title"/>
          </p:nvPr>
        </p:nvSpPr>
        <p:spPr/>
        <p:txBody>
          <a:bodyPr lIns="90488" tIns="44450" rIns="90488" bIns="44450"/>
          <a:lstStyle/>
          <a:p>
            <a:r>
              <a:rPr lang="en-US" sz="3200" dirty="0" smtClean="0"/>
              <a:t>Problems with  Portland Cement Fixed (5)</a:t>
            </a:r>
          </a:p>
        </p:txBody>
      </p:sp>
      <p:sp>
        <p:nvSpPr>
          <p:cNvPr id="4" name="Footer Placeholder 3"/>
          <p:cNvSpPr>
            <a:spLocks noGrp="1"/>
          </p:cNvSpPr>
          <p:nvPr>
            <p:ph type="ftr" sz="quarter" idx="11"/>
          </p:nvPr>
        </p:nvSpPr>
        <p:spPr/>
        <p:txBody>
          <a:bodyPr/>
          <a:lstStyle/>
          <a:p>
            <a:pPr>
              <a:defRPr/>
            </a:pPr>
            <a:r>
              <a:rPr lang="en-AU" dirty="0" smtClean="0"/>
              <a:t>www.tececo.com  www.gaiaengineering.com</a:t>
            </a:r>
            <a:endParaRPr lang="en-AU" dirty="0"/>
          </a:p>
        </p:txBody>
      </p:sp>
      <p:sp>
        <p:nvSpPr>
          <p:cNvPr id="5" name="Slide Number Placeholder 4"/>
          <p:cNvSpPr>
            <a:spLocks noGrp="1"/>
          </p:cNvSpPr>
          <p:nvPr>
            <p:ph type="sldNum" sz="quarter" idx="12"/>
          </p:nvPr>
        </p:nvSpPr>
        <p:spPr/>
        <p:txBody>
          <a:bodyPr/>
          <a:lstStyle/>
          <a:p>
            <a:pPr>
              <a:defRPr/>
            </a:pPr>
            <a:fld id="{C487EC9C-28F4-44BB-9C83-313754E2EF7D}" type="slidenum">
              <a:rPr lang="en-AU" smtClean="0"/>
              <a:pPr>
                <a:defRPr/>
              </a:pPr>
              <a:t>151</a:t>
            </a:fld>
            <a:endParaRPr lang="en-AU" dirty="0"/>
          </a:p>
        </p:txBody>
      </p:sp>
    </p:spTree>
    <p:extLst>
      <p:ext uri="{BB962C8B-B14F-4D97-AF65-F5344CB8AC3E}">
        <p14:creationId xmlns:p14="http://schemas.microsoft.com/office/powerpoint/2010/main" val="26242530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87323" y="949991"/>
            <a:ext cx="8264792" cy="4812182"/>
          </a:xfrm>
        </p:spPr>
        <p:txBody>
          <a:bodyPr/>
          <a:lstStyle/>
          <a:p>
            <a:r>
              <a:rPr lang="en-AU" dirty="0" smtClean="0"/>
              <a:t>There are too many non - scientific dogmas in the cement and concrete industry.</a:t>
            </a:r>
          </a:p>
          <a:p>
            <a:r>
              <a:rPr lang="en-AU" dirty="0" smtClean="0"/>
              <a:t>At TecEco we have relied on science to explain what we observe.</a:t>
            </a:r>
          </a:p>
          <a:p>
            <a:r>
              <a:rPr lang="en-AU" dirty="0" smtClean="0"/>
              <a:t>By using science rather than applying dogma it is easier</a:t>
            </a:r>
          </a:p>
          <a:p>
            <a:pPr lvl="1"/>
            <a:r>
              <a:rPr lang="en-AU" dirty="0" smtClean="0"/>
              <a:t>to understand what is really happening.</a:t>
            </a:r>
          </a:p>
          <a:p>
            <a:pPr lvl="1"/>
            <a:r>
              <a:rPr lang="en-AU" dirty="0" smtClean="0"/>
              <a:t>see a way forward for improvement.</a:t>
            </a:r>
          </a:p>
          <a:p>
            <a:r>
              <a:rPr lang="en-AU" dirty="0" smtClean="0"/>
              <a:t>Hydraulic cements like Portland cement will survive but changes including carbon capture and reformulation are essential for humanity to survive.</a:t>
            </a:r>
            <a:endParaRPr lang="en-AU" dirty="0"/>
          </a:p>
          <a:p>
            <a:endParaRPr lang="en-AU" dirty="0"/>
          </a:p>
        </p:txBody>
      </p:sp>
      <p:sp>
        <p:nvSpPr>
          <p:cNvPr id="3" name="Title 2"/>
          <p:cNvSpPr>
            <a:spLocks noGrp="1"/>
          </p:cNvSpPr>
          <p:nvPr>
            <p:ph type="title"/>
          </p:nvPr>
        </p:nvSpPr>
        <p:spPr>
          <a:xfrm>
            <a:off x="449943" y="11339"/>
            <a:ext cx="8400143" cy="928114"/>
          </a:xfrm>
        </p:spPr>
        <p:txBody>
          <a:bodyPr/>
          <a:lstStyle/>
          <a:p>
            <a:r>
              <a:rPr lang="en-AU" dirty="0" smtClean="0"/>
              <a:t>Back to Science</a:t>
            </a:r>
            <a:endParaRPr lang="en-AU" dirty="0"/>
          </a:p>
        </p:txBody>
      </p:sp>
      <p:sp>
        <p:nvSpPr>
          <p:cNvPr id="4" name="Footer Placeholder 3"/>
          <p:cNvSpPr>
            <a:spLocks noGrp="1"/>
          </p:cNvSpPr>
          <p:nvPr>
            <p:ph type="ftr" sz="quarter" idx="4294967295"/>
          </p:nvPr>
        </p:nvSpPr>
        <p:spPr>
          <a:xfrm>
            <a:off x="1538288" y="6516688"/>
            <a:ext cx="5530850" cy="341312"/>
          </a:xfrm>
          <a:prstGeom prst="rect">
            <a:avLst/>
          </a:prstGeom>
        </p:spPr>
        <p:txBody>
          <a:bodyPr/>
          <a:lstStyle/>
          <a:p>
            <a:pPr>
              <a:defRPr/>
            </a:pPr>
            <a:r>
              <a:rPr lang="en-AU" dirty="0" smtClean="0"/>
              <a:t>www.tececo.com  www.gaiaengineering.com</a:t>
            </a:r>
            <a:endParaRPr lang="en-AU" dirty="0"/>
          </a:p>
        </p:txBody>
      </p:sp>
      <p:sp>
        <p:nvSpPr>
          <p:cNvPr id="5" name="Slide Number Placeholder 4"/>
          <p:cNvSpPr>
            <a:spLocks noGrp="1"/>
          </p:cNvSpPr>
          <p:nvPr>
            <p:ph type="sldNum" sz="quarter" idx="11"/>
          </p:nvPr>
        </p:nvSpPr>
        <p:spPr/>
        <p:txBody>
          <a:bodyPr/>
          <a:lstStyle/>
          <a:p>
            <a:pPr>
              <a:defRPr/>
            </a:pPr>
            <a:fld id="{E0006B9C-4534-43EE-8784-B6B532E79899}" type="slidenum">
              <a:rPr lang="en-AU" smtClean="0"/>
              <a:pPr>
                <a:defRPr/>
              </a:pPr>
              <a:t>152</a:t>
            </a:fld>
            <a:endParaRPr lang="en-AU" dirty="0"/>
          </a:p>
        </p:txBody>
      </p:sp>
    </p:spTree>
    <p:extLst>
      <p:ext uri="{BB962C8B-B14F-4D97-AF65-F5344CB8AC3E}">
        <p14:creationId xmlns:p14="http://schemas.microsoft.com/office/powerpoint/2010/main" val="4173337576"/>
      </p:ext>
    </p:extLst>
  </p:cSld>
  <p:clrMapOvr>
    <a:masterClrMapping/>
  </p:clrMapOvr>
  <p:timing>
    <p:tnLst>
      <p:par>
        <p:cTn id="1" dur="indefinite" restart="never" nodeType="tmRoot"/>
      </p:par>
    </p:tnLst>
  </p:timing>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430306" y="17236"/>
            <a:ext cx="8336323" cy="621393"/>
          </a:xfrm>
        </p:spPr>
        <p:txBody>
          <a:bodyPr/>
          <a:lstStyle/>
          <a:p>
            <a:r>
              <a:rPr lang="en-US" dirty="0" smtClean="0"/>
              <a:t>TecEco Binder Theory – Better Cements</a:t>
            </a:r>
          </a:p>
        </p:txBody>
      </p:sp>
      <p:sp>
        <p:nvSpPr>
          <p:cNvPr id="5123" name="Rectangle 3"/>
          <p:cNvSpPr>
            <a:spLocks noGrp="1" noChangeArrowheads="1"/>
          </p:cNvSpPr>
          <p:nvPr>
            <p:ph type="body" idx="1"/>
          </p:nvPr>
        </p:nvSpPr>
        <p:spPr>
          <a:xfrm>
            <a:off x="537029" y="580572"/>
            <a:ext cx="8171543" cy="4760686"/>
          </a:xfrm>
        </p:spPr>
        <p:txBody>
          <a:bodyPr/>
          <a:lstStyle/>
          <a:p>
            <a:pPr>
              <a:lnSpc>
                <a:spcPct val="80000"/>
              </a:lnSpc>
            </a:pPr>
            <a:r>
              <a:rPr lang="en-AU" dirty="0" smtClean="0"/>
              <a:t>Tec-Cements</a:t>
            </a:r>
          </a:p>
          <a:p>
            <a:pPr lvl="1">
              <a:lnSpc>
                <a:spcPct val="80000"/>
              </a:lnSpc>
            </a:pPr>
            <a:r>
              <a:rPr lang="en-AU" dirty="0" smtClean="0"/>
              <a:t>Portlandite (Ca(OH)</a:t>
            </a:r>
            <a:r>
              <a:rPr lang="en-AU" baseline="-25000" dirty="0" smtClean="0"/>
              <a:t>2</a:t>
            </a:r>
            <a:r>
              <a:rPr lang="en-AU" dirty="0" smtClean="0"/>
              <a:t>) is too soluble, mobile and reactive.</a:t>
            </a:r>
          </a:p>
          <a:p>
            <a:pPr lvl="2">
              <a:lnSpc>
                <a:spcPct val="80000"/>
              </a:lnSpc>
            </a:pPr>
            <a:r>
              <a:rPr lang="en-AU" sz="1800" dirty="0" smtClean="0"/>
              <a:t>It carbonates, reacts with Cl</a:t>
            </a:r>
            <a:r>
              <a:rPr lang="en-AU" sz="1800" baseline="30000" dirty="0" smtClean="0"/>
              <a:t>-</a:t>
            </a:r>
            <a:r>
              <a:rPr lang="en-AU" sz="1800" dirty="0" smtClean="0"/>
              <a:t> and SO</a:t>
            </a:r>
            <a:r>
              <a:rPr lang="en-AU" sz="1800" baseline="-25000" dirty="0" smtClean="0"/>
              <a:t>4</a:t>
            </a:r>
            <a:r>
              <a:rPr lang="en-AU" sz="1800" baseline="30000" dirty="0" smtClean="0"/>
              <a:t>- </a:t>
            </a:r>
            <a:r>
              <a:rPr lang="en-AU" sz="1800" dirty="0" smtClean="0"/>
              <a:t>and being soluble can act as an electrolyte.</a:t>
            </a:r>
          </a:p>
          <a:p>
            <a:pPr lvl="1">
              <a:lnSpc>
                <a:spcPct val="80000"/>
              </a:lnSpc>
            </a:pPr>
            <a:r>
              <a:rPr lang="en-AU" dirty="0" smtClean="0"/>
              <a:t>TecEco add </a:t>
            </a:r>
            <a:r>
              <a:rPr lang="en-AU" u="sng" dirty="0" smtClean="0"/>
              <a:t>reactive</a:t>
            </a:r>
            <a:r>
              <a:rPr lang="en-AU" dirty="0" smtClean="0"/>
              <a:t> magnesia (rMgO)</a:t>
            </a:r>
          </a:p>
          <a:p>
            <a:pPr lvl="2">
              <a:lnSpc>
                <a:spcPct val="80000"/>
              </a:lnSpc>
            </a:pPr>
            <a:r>
              <a:rPr lang="en-AU" sz="1800" dirty="0" smtClean="0"/>
              <a:t>which hydrates, consuming significant water and concentrating alkalis forming </a:t>
            </a:r>
            <a:r>
              <a:rPr lang="en-AU" sz="1800" u="sng" dirty="0" smtClean="0"/>
              <a:t>Brucite</a:t>
            </a:r>
            <a:r>
              <a:rPr lang="en-AU" sz="1800" dirty="0" smtClean="0"/>
              <a:t> which is another alkali, but much less soluble, mobile or reactive than Portlandite.</a:t>
            </a:r>
          </a:p>
          <a:p>
            <a:pPr lvl="2">
              <a:lnSpc>
                <a:spcPct val="80000"/>
              </a:lnSpc>
            </a:pPr>
            <a:r>
              <a:rPr lang="en-AU" sz="1800" dirty="0" smtClean="0"/>
              <a:t>Brucite regulates the long term pH</a:t>
            </a:r>
          </a:p>
          <a:p>
            <a:pPr lvl="2">
              <a:lnSpc>
                <a:spcPct val="80000"/>
              </a:lnSpc>
            </a:pPr>
            <a:r>
              <a:rPr lang="en-AU" sz="1800" dirty="0" smtClean="0"/>
              <a:t>With the use of rMgO</a:t>
            </a:r>
          </a:p>
          <a:p>
            <a:pPr lvl="3">
              <a:lnSpc>
                <a:spcPct val="80000"/>
              </a:lnSpc>
            </a:pPr>
            <a:r>
              <a:rPr lang="en-AU" sz="1600" dirty="0" smtClean="0"/>
              <a:t>Gypsum </a:t>
            </a:r>
            <a:r>
              <a:rPr lang="en-AU" sz="1600" dirty="0"/>
              <a:t>should </a:t>
            </a:r>
            <a:r>
              <a:rPr lang="en-AU" sz="1600" dirty="0" smtClean="0"/>
              <a:t>not be used as </a:t>
            </a:r>
            <a:r>
              <a:rPr lang="en-AU" sz="1600" dirty="0"/>
              <a:t>rMgO </a:t>
            </a:r>
            <a:r>
              <a:rPr lang="en-AU" sz="1600" dirty="0" smtClean="0"/>
              <a:t>+/- classified </a:t>
            </a:r>
            <a:r>
              <a:rPr lang="en-AU" sz="1600" dirty="0"/>
              <a:t>SCM’s </a:t>
            </a:r>
            <a:r>
              <a:rPr lang="en-AU" sz="1600" dirty="0" smtClean="0"/>
              <a:t>will prevent </a:t>
            </a:r>
            <a:r>
              <a:rPr lang="en-AU" sz="1600" dirty="0"/>
              <a:t>flash </a:t>
            </a:r>
            <a:r>
              <a:rPr lang="en-AU" sz="1600" dirty="0" smtClean="0"/>
              <a:t>setting (test).</a:t>
            </a:r>
          </a:p>
          <a:p>
            <a:pPr lvl="4">
              <a:lnSpc>
                <a:spcPct val="80000"/>
              </a:lnSpc>
            </a:pPr>
            <a:r>
              <a:rPr lang="en-AU" sz="1600" dirty="0" smtClean="0"/>
              <a:t>Too many problems associated with gypsum..</a:t>
            </a:r>
            <a:endParaRPr lang="en-AU" sz="1600" dirty="0" smtClean="0"/>
          </a:p>
          <a:p>
            <a:pPr lvl="3">
              <a:lnSpc>
                <a:spcPct val="80000"/>
              </a:lnSpc>
            </a:pPr>
            <a:r>
              <a:rPr lang="en-AU" sz="1600" dirty="0" smtClean="0"/>
              <a:t>SCM’s in particular classified SCM’s should be included to consume lime in the pozzolanic reaction and densify. (Strength and durability).</a:t>
            </a:r>
            <a:endParaRPr lang="en-AU" sz="1600" dirty="0"/>
          </a:p>
          <a:p>
            <a:pPr lvl="3">
              <a:lnSpc>
                <a:spcPct val="80000"/>
              </a:lnSpc>
            </a:pPr>
            <a:r>
              <a:rPr lang="en-AU" sz="1600" dirty="0"/>
              <a:t>Limestone should not be </a:t>
            </a:r>
            <a:r>
              <a:rPr lang="en-AU" sz="1600" dirty="0" smtClean="0"/>
              <a:t>used.</a:t>
            </a:r>
            <a:endParaRPr lang="en-AU" sz="1600" dirty="0"/>
          </a:p>
          <a:p>
            <a:pPr lvl="1">
              <a:lnSpc>
                <a:spcPct val="80000"/>
              </a:lnSpc>
            </a:pPr>
            <a:r>
              <a:rPr lang="en-AU" dirty="0"/>
              <a:t>Carbon capture and reuse as aggregate is essential</a:t>
            </a:r>
          </a:p>
          <a:p>
            <a:pPr>
              <a:lnSpc>
                <a:spcPct val="80000"/>
              </a:lnSpc>
            </a:pPr>
            <a:r>
              <a:rPr lang="en-AU" dirty="0" smtClean="0"/>
              <a:t>Eco-cements</a:t>
            </a:r>
          </a:p>
          <a:p>
            <a:pPr lvl="1">
              <a:lnSpc>
                <a:spcPct val="80000"/>
              </a:lnSpc>
            </a:pPr>
            <a:r>
              <a:rPr lang="en-AU" dirty="0" smtClean="0"/>
              <a:t>Require appropriate </a:t>
            </a:r>
            <a:r>
              <a:rPr lang="en-AU" dirty="0" smtClean="0"/>
              <a:t>particle packing so they are gas permeable </a:t>
            </a:r>
          </a:p>
          <a:p>
            <a:pPr lvl="1">
              <a:lnSpc>
                <a:spcPct val="80000"/>
              </a:lnSpc>
            </a:pPr>
            <a:r>
              <a:rPr lang="en-AU" dirty="0"/>
              <a:t>B</a:t>
            </a:r>
            <a:r>
              <a:rPr lang="en-AU" dirty="0" smtClean="0"/>
              <a:t>rucite and Portlandite carbonates.</a:t>
            </a:r>
          </a:p>
          <a:p>
            <a:pPr>
              <a:lnSpc>
                <a:spcPct val="80000"/>
              </a:lnSpc>
            </a:pPr>
            <a:endParaRPr lang="en-AU" i="1" dirty="0" smtClean="0"/>
          </a:p>
        </p:txBody>
      </p:sp>
      <p:sp>
        <p:nvSpPr>
          <p:cNvPr id="2" name="Footer Placeholder 1"/>
          <p:cNvSpPr>
            <a:spLocks noGrp="1"/>
          </p:cNvSpPr>
          <p:nvPr>
            <p:ph type="ftr" sz="quarter" idx="11"/>
          </p:nvPr>
        </p:nvSpPr>
        <p:spPr/>
        <p:txBody>
          <a:bodyPr/>
          <a:lstStyle/>
          <a:p>
            <a:pPr>
              <a:defRPr/>
            </a:pPr>
            <a:r>
              <a:rPr lang="en-AU" dirty="0" smtClean="0"/>
              <a:t>www.tececo.com  www.gaiaengineering.com</a:t>
            </a:r>
            <a:endParaRPr lang="en-AU" dirty="0"/>
          </a:p>
        </p:txBody>
      </p:sp>
      <p:sp>
        <p:nvSpPr>
          <p:cNvPr id="3" name="Slide Number Placeholder 2"/>
          <p:cNvSpPr>
            <a:spLocks noGrp="1"/>
          </p:cNvSpPr>
          <p:nvPr>
            <p:ph type="sldNum" sz="quarter" idx="12"/>
          </p:nvPr>
        </p:nvSpPr>
        <p:spPr/>
        <p:txBody>
          <a:bodyPr/>
          <a:lstStyle/>
          <a:p>
            <a:pPr>
              <a:defRPr/>
            </a:pPr>
            <a:fld id="{C487EC9C-28F4-44BB-9C83-313754E2EF7D}" type="slidenum">
              <a:rPr lang="en-AU" smtClean="0"/>
              <a:pPr>
                <a:defRPr/>
              </a:pPr>
              <a:t>153</a:t>
            </a:fld>
            <a:endParaRPr lang="en-AU" dirty="0"/>
          </a:p>
        </p:txBody>
      </p:sp>
    </p:spTree>
    <p:extLst>
      <p:ext uri="{BB962C8B-B14F-4D97-AF65-F5344CB8AC3E}">
        <p14:creationId xmlns:p14="http://schemas.microsoft.com/office/powerpoint/2010/main" val="13103127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13151" y="749350"/>
            <a:ext cx="8613135" cy="5556039"/>
          </a:xfrm>
        </p:spPr>
        <p:txBody>
          <a:bodyPr/>
          <a:lstStyle/>
          <a:p>
            <a:r>
              <a:rPr lang="en-US" sz="2000" dirty="0" smtClean="0"/>
              <a:t>Our patents cover reactive magnesia (rMgO, calcined at less than about 750 deg. C) included in a hydraulic composition with or without added pozzolans. They may or may not carbonate.</a:t>
            </a:r>
          </a:p>
          <a:p>
            <a:r>
              <a:rPr lang="en-US" sz="2000" dirty="0" smtClean="0"/>
              <a:t>We define in most jurisdictions hydraulic cements according to the ASTM C219-94 definition as “a cement that sets and hardens by chemical interaction with water and that is capable of doing so under water”</a:t>
            </a:r>
          </a:p>
          <a:p>
            <a:r>
              <a:rPr lang="en-US" sz="2000" dirty="0" smtClean="0"/>
              <a:t>In most jurisdictions we include slag cements as hydraulic and notice the American Slag Association think likewise. We therefore consider blending of slag with rMgO a blatant breach of our IP.</a:t>
            </a:r>
          </a:p>
          <a:p>
            <a:r>
              <a:rPr lang="en-AU" sz="2000" dirty="0" smtClean="0"/>
              <a:t>It is not advisable for cements to contain more than 5% non reactive magnesia because of dimensional distress (EN197-1, ASTM C-150) .  Those companies already selling unspecified magnesia into the industry to blend with PC in proportions higher than 5% are therefore also breaching our ip.</a:t>
            </a:r>
          </a:p>
          <a:p>
            <a:r>
              <a:rPr lang="en-AU" sz="2000" dirty="0" smtClean="0"/>
              <a:t>We discuss the addition of aluminium in mixes in our patent and therefore have the prior art in relation to such additions.</a:t>
            </a:r>
          </a:p>
          <a:p>
            <a:r>
              <a:rPr lang="en-AU" sz="2000" dirty="0" smtClean="0"/>
              <a:t>We issue a warning to the dozen or more universities and companies out there that we know about that think they will get away with it</a:t>
            </a:r>
            <a:r>
              <a:rPr lang="en-US" sz="2000" dirty="0" smtClean="0"/>
              <a:t>.  It does not pay to steal and I believe strongly in the property rights of ip. </a:t>
            </a:r>
            <a:endParaRPr lang="en-AU" sz="2000" dirty="0"/>
          </a:p>
        </p:txBody>
      </p:sp>
      <p:sp>
        <p:nvSpPr>
          <p:cNvPr id="8" name="Footer Placeholder 7"/>
          <p:cNvSpPr>
            <a:spLocks noGrp="1"/>
          </p:cNvSpPr>
          <p:nvPr>
            <p:ph type="ftr" sz="quarter" idx="11"/>
          </p:nvPr>
        </p:nvSpPr>
        <p:spPr/>
        <p:txBody>
          <a:bodyPr/>
          <a:lstStyle/>
          <a:p>
            <a:pPr>
              <a:defRPr/>
            </a:pPr>
            <a:r>
              <a:rPr lang="en-US" dirty="0" smtClean="0"/>
              <a:t>www.tececo.com  www.gaiaengineering.com</a:t>
            </a:r>
            <a:endParaRPr lang="en-AU" dirty="0"/>
          </a:p>
        </p:txBody>
      </p:sp>
      <p:sp>
        <p:nvSpPr>
          <p:cNvPr id="4" name="Slide Number Placeholder 3"/>
          <p:cNvSpPr>
            <a:spLocks noGrp="1"/>
          </p:cNvSpPr>
          <p:nvPr>
            <p:ph type="sldNum" sz="quarter" idx="12"/>
          </p:nvPr>
        </p:nvSpPr>
        <p:spPr/>
        <p:txBody>
          <a:bodyPr/>
          <a:lstStyle/>
          <a:p>
            <a:pPr>
              <a:defRPr/>
            </a:pPr>
            <a:fld id="{C487EC9C-28F4-44BB-9C83-313754E2EF7D}" type="slidenum">
              <a:rPr lang="en-AU" smtClean="0"/>
              <a:pPr>
                <a:defRPr/>
              </a:pPr>
              <a:t>154</a:t>
            </a:fld>
            <a:endParaRPr lang="en-AU" dirty="0"/>
          </a:p>
        </p:txBody>
      </p:sp>
      <p:sp>
        <p:nvSpPr>
          <p:cNvPr id="2" name="Title 1"/>
          <p:cNvSpPr>
            <a:spLocks noGrp="1"/>
          </p:cNvSpPr>
          <p:nvPr>
            <p:ph type="title"/>
          </p:nvPr>
        </p:nvSpPr>
        <p:spPr>
          <a:xfrm>
            <a:off x="315683" y="11339"/>
            <a:ext cx="8534403" cy="808932"/>
          </a:xfrm>
        </p:spPr>
        <p:txBody>
          <a:bodyPr/>
          <a:lstStyle/>
          <a:p>
            <a:r>
              <a:rPr lang="en-US" sz="3600" dirty="0" smtClean="0"/>
              <a:t>TecEco Patents – The Fine Print</a:t>
            </a:r>
            <a:endParaRPr lang="en-AU" sz="3600" dirty="0"/>
          </a:p>
        </p:txBody>
      </p:sp>
    </p:spTree>
    <p:extLst>
      <p:ext uri="{BB962C8B-B14F-4D97-AF65-F5344CB8AC3E}">
        <p14:creationId xmlns:p14="http://schemas.microsoft.com/office/powerpoint/2010/main" val="1854133565"/>
      </p:ext>
    </p:extLst>
  </p:cSld>
  <p:clrMapOvr>
    <a:masterClrMapping/>
  </p:clrMapOvr>
  <p:timing>
    <p:tnLst>
      <p:par>
        <p:cTn id="1" dur="indefinite" restart="never" nodeType="tmRoot"/>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
  <TotalTime>49476</TotalTime>
  <Words>14956</Words>
  <Application>Microsoft Office PowerPoint</Application>
  <PresentationFormat>On-screen Show (4:3)</PresentationFormat>
  <Paragraphs>2170</Paragraphs>
  <Slides>154</Slides>
  <Notes>154</Notes>
  <HiddenSlides>0</HiddenSlides>
  <MMClips>0</MMClips>
  <ScaleCrop>false</ScaleCrop>
  <HeadingPairs>
    <vt:vector size="6" baseType="variant">
      <vt:variant>
        <vt:lpstr>Theme</vt:lpstr>
      </vt:variant>
      <vt:variant>
        <vt:i4>1</vt:i4>
      </vt:variant>
      <vt:variant>
        <vt:lpstr>Embedded OLE Servers</vt:lpstr>
      </vt:variant>
      <vt:variant>
        <vt:i4>6</vt:i4>
      </vt:variant>
      <vt:variant>
        <vt:lpstr>Slide Titles</vt:lpstr>
      </vt:variant>
      <vt:variant>
        <vt:i4>154</vt:i4>
      </vt:variant>
    </vt:vector>
  </HeadingPairs>
  <TitlesOfParts>
    <vt:vector size="161" baseType="lpstr">
      <vt:lpstr>1_Office Theme</vt:lpstr>
      <vt:lpstr>Equation</vt:lpstr>
      <vt:lpstr>Visio</vt:lpstr>
      <vt:lpstr>Worksheet</vt:lpstr>
      <vt:lpstr>Picture</vt:lpstr>
      <vt:lpstr>Chart</vt:lpstr>
      <vt:lpstr>Photo Editor Photo</vt:lpstr>
      <vt:lpstr>Low Carbon Cements and Concrete in Modern Construction</vt:lpstr>
      <vt:lpstr>A Brief History of How Life on Earth Controls the Climate</vt:lpstr>
      <vt:lpstr>Paleoclimate</vt:lpstr>
      <vt:lpstr>The Industrial Revolution – Machines</vt:lpstr>
      <vt:lpstr>The Result - A Rising Rate of Warming</vt:lpstr>
      <vt:lpstr>Net Atmospheric Emissions</vt:lpstr>
      <vt:lpstr>The Techno Process</vt:lpstr>
      <vt:lpstr>A Doom Cycle or Environmental Catastrophe Waiting to Happen?</vt:lpstr>
      <vt:lpstr>Wouldn't it be Great if we Could Add Technical Value to Wastes.</vt:lpstr>
      <vt:lpstr>We Can Add Technical Value to Wastes – Including CO2 – and Improve Concrete as a Material doing so!</vt:lpstr>
      <vt:lpstr>By Adding Value to Wastes –Jobs are Created. The Lifetime as well and Embodied Energy Performance of Concretes can be Improved. </vt:lpstr>
      <vt:lpstr>Huge Potential for Doing it Better</vt:lpstr>
      <vt:lpstr>Embodied Energy and Emissions over Time</vt:lpstr>
      <vt:lpstr>Conclusions from Introductory Slides.</vt:lpstr>
      <vt:lpstr>Concrete Today</vt:lpstr>
      <vt:lpstr>Construction and Concrete</vt:lpstr>
      <vt:lpstr>We Can Recycle Safely and Profitably in Concrete !</vt:lpstr>
      <vt:lpstr>The Good News!</vt:lpstr>
      <vt:lpstr>Drivers for Innovative Change</vt:lpstr>
      <vt:lpstr>Better more cost effective concrete is more sustainable</vt:lpstr>
      <vt:lpstr>Predicted Global Cement Demand, Emissions and Compositional Change</vt:lpstr>
      <vt:lpstr>Mehta’s Triangle</vt:lpstr>
      <vt:lpstr>Ways to make Cement and Concrete More Sustainable.</vt:lpstr>
      <vt:lpstr>Ways to make Cement and Concrete More Sustainable.</vt:lpstr>
      <vt:lpstr>Ways to make Cement and Concrete More Sustainable.</vt:lpstr>
      <vt:lpstr>Ways to make Cement and Concrete More Sustainable.</vt:lpstr>
      <vt:lpstr>Alternative Binders (A Summary)</vt:lpstr>
      <vt:lpstr>Alternative Binders</vt:lpstr>
      <vt:lpstr>Alternative Manufacturing Processes</vt:lpstr>
      <vt:lpstr>Manufacturing taking Advantage of full Thermodynamic Cycles</vt:lpstr>
      <vt:lpstr>Options for Portland Cement Manufacture</vt:lpstr>
      <vt:lpstr>Options for Carbonation Binders like TecEco Eco-Cement are Greater</vt:lpstr>
      <vt:lpstr>Capture During Manufacture</vt:lpstr>
      <vt:lpstr>Gaia Engineering and the new TecEco “N-Mg” process to profitably sequester massive tonnages of CO2 in the built environment as synthetic carbonate concretes.</vt:lpstr>
      <vt:lpstr>Gaia Engineering</vt:lpstr>
      <vt:lpstr>Gaia Engineering Summary</vt:lpstr>
      <vt:lpstr>The Concept of a Carbonate Built Environment</vt:lpstr>
      <vt:lpstr>The Sequestration Potential for Synthetic Carbonates in Concretes</vt:lpstr>
      <vt:lpstr>The Viability of Sequestration Technologies</vt:lpstr>
      <vt:lpstr>ECRA Concepts – Not Viable</vt:lpstr>
      <vt:lpstr>Viability of Gaia Engineering</vt:lpstr>
      <vt:lpstr>Gaia Engineering</vt:lpstr>
      <vt:lpstr>Why is Gaia Engineering Low Cost?</vt:lpstr>
      <vt:lpstr>Natural Carbon Sinks</vt:lpstr>
      <vt:lpstr>Sequestration Permanence</vt:lpstr>
      <vt:lpstr>What Carbonate?</vt:lpstr>
      <vt:lpstr>Magnesium Carbonates</vt:lpstr>
      <vt:lpstr>Magnesium Minerals</vt:lpstr>
      <vt:lpstr>Magnesium Minerals</vt:lpstr>
      <vt:lpstr>Why Nesquehonite for Synthetic Carbonate Binder and Aggregate?</vt:lpstr>
      <vt:lpstr>Structure of Nesquehonite</vt:lpstr>
      <vt:lpstr>The Production of Nesquehonite</vt:lpstr>
      <vt:lpstr>Manufactured Aggregates – Using Synthetic Carbonates, Fly ash and other Wastes</vt:lpstr>
      <vt:lpstr>Gaia Engineering Overview</vt:lpstr>
      <vt:lpstr>Gaia Engineering</vt:lpstr>
      <vt:lpstr>Gaia Engineering</vt:lpstr>
      <vt:lpstr>Gaia Engineering Simplified</vt:lpstr>
      <vt:lpstr>The Potential of CO2 Release and Capture - Nesquehonite (MgCO3.3H2O) (N-Mg) Route</vt:lpstr>
      <vt:lpstr>The Potential of CO2 Release and Capture - Nesquehonite (MgCO3.3H2O) (N-Mg) Route</vt:lpstr>
      <vt:lpstr>The N-Mg Process </vt:lpstr>
      <vt:lpstr>Rapid Low Cost Production of Carbonate</vt:lpstr>
      <vt:lpstr>Speciation of Carbonate pH dependent</vt:lpstr>
      <vt:lpstr>Precipitation of Nesquehonite</vt:lpstr>
      <vt:lpstr>Agglomeration of Synthetic Carbonates, Fly ash and other Wastes</vt:lpstr>
      <vt:lpstr>The TecEco Tec-Kiln</vt:lpstr>
      <vt:lpstr>The Calcination of Nesquehonite (Tec-Kiln, N-Mg route)</vt:lpstr>
      <vt:lpstr>Gaia Engineering - An Example of Geomimetric Industrial Symbiosis!</vt:lpstr>
      <vt:lpstr>Geomimicry</vt:lpstr>
      <vt:lpstr>Gaia Engineering can Balance the Carbon Cycle</vt:lpstr>
      <vt:lpstr>Replacement of Portland Cement by Limestone</vt:lpstr>
      <vt:lpstr>Replacement of Cement by SCM’s</vt:lpstr>
      <vt:lpstr>Mix Optimisation</vt:lpstr>
      <vt:lpstr>Product Differentiation and Specialisation</vt:lpstr>
      <vt:lpstr>Changing the Emphasis</vt:lpstr>
      <vt:lpstr>The Right Business Models</vt:lpstr>
      <vt:lpstr>Cost rather than Profit Based Business Models</vt:lpstr>
      <vt:lpstr>Examples of Other Huge Change Opportunities</vt:lpstr>
      <vt:lpstr>Innovation – Turning Buildings the Right Way Out</vt:lpstr>
      <vt:lpstr>Barriers to Innovation and Change</vt:lpstr>
      <vt:lpstr>The Right Framework to Operate In - Standards</vt:lpstr>
      <vt:lpstr>The Standards and Approvals Systems</vt:lpstr>
      <vt:lpstr>The Right Framework to Operate In – Legislative Framework</vt:lpstr>
      <vt:lpstr>Conservatism</vt:lpstr>
      <vt:lpstr>The Low Level of Skills in the Industry</vt:lpstr>
      <vt:lpstr>A Corrupt Global Patent System</vt:lpstr>
      <vt:lpstr>The Role of Reactive MgO – An Update on TecEco Technology</vt:lpstr>
      <vt:lpstr>TecEco Cements</vt:lpstr>
      <vt:lpstr>TecEco Eco-Cements</vt:lpstr>
      <vt:lpstr>Forced Carbonation ~ Optimisation</vt:lpstr>
      <vt:lpstr>Carbonation Optimisation</vt:lpstr>
      <vt:lpstr>Particle Packing – Percolation and Porosity ~ Permeability</vt:lpstr>
      <vt:lpstr>Economics of Magnesium Carbonate Binder Based Masonry Products</vt:lpstr>
      <vt:lpstr>Permeacocretes</vt:lpstr>
      <vt:lpstr>Tec-Cements</vt:lpstr>
      <vt:lpstr>Water – Fundamental to Concretes</vt:lpstr>
      <vt:lpstr>The Electrostatic Nature of Cements made with Water</vt:lpstr>
      <vt:lpstr>Wet Stage Properties of Tec-Cement  Concretes</vt:lpstr>
      <vt:lpstr>The Effect of a Strong Kosmotrope such as Mg++</vt:lpstr>
      <vt:lpstr>Dissolution – By Proton Wrenching?</vt:lpstr>
      <vt:lpstr>Setting – An Electrostatic Affair?</vt:lpstr>
      <vt:lpstr>MgO has a Bar Magnet Effect</vt:lpstr>
      <vt:lpstr>High and Total Replacement Cements</vt:lpstr>
      <vt:lpstr>Example Results for TecEco</vt:lpstr>
      <vt:lpstr>A Tec-Cement Modified Ternary Mix</vt:lpstr>
      <vt:lpstr>Easier to Finish Concretes</vt:lpstr>
      <vt:lpstr>Brilliant Rheology</vt:lpstr>
      <vt:lpstr>Bingham Plastic Rheology</vt:lpstr>
      <vt:lpstr>Tec-Cement Mixes</vt:lpstr>
      <vt:lpstr>Why Put Brucite in Concretes?</vt:lpstr>
      <vt:lpstr>Immobilisation as Well as Encapsulation</vt:lpstr>
      <vt:lpstr>Dry Stage Properties of Tec-Cement Concretes</vt:lpstr>
      <vt:lpstr>TecEco Tec-Cements – Eliminating Problems in Concrete</vt:lpstr>
      <vt:lpstr>A Crack Collage</vt:lpstr>
      <vt:lpstr>What Influences Durability?</vt:lpstr>
      <vt:lpstr>Durability (Important for Sustainability)</vt:lpstr>
      <vt:lpstr>Causes of Cracking in Concrete</vt:lpstr>
      <vt:lpstr>Graphic Illustration of Cracking</vt:lpstr>
      <vt:lpstr>Cracking due to Loss of Water</vt:lpstr>
      <vt:lpstr>Solving Cracking due Shrinkage from Loss of Water</vt:lpstr>
      <vt:lpstr>Preventing Shrinkage through Loss of Water</vt:lpstr>
      <vt:lpstr>Preventing Shrinkage through Loss of Water</vt:lpstr>
      <vt:lpstr>Other Benefits of Preventing Shrinkage through Loss of Water</vt:lpstr>
      <vt:lpstr>Bleeding is a Bad Thing</vt:lpstr>
      <vt:lpstr>Open/Closed Systems - The Wet Sand Analogy</vt:lpstr>
      <vt:lpstr>Dimensionally Control Over Concretes During Curing?</vt:lpstr>
      <vt:lpstr>Greater Tensile Strength also Reduces Cracking</vt:lpstr>
      <vt:lpstr>Reducing Cracking as a Result of Volume Change caused by Delayed Reactions</vt:lpstr>
      <vt:lpstr>Types of Delayed Reactions</vt:lpstr>
      <vt:lpstr>Reducing Delayed Reactions</vt:lpstr>
      <vt:lpstr>Reduced Corrosion Related Cracking</vt:lpstr>
      <vt:lpstr>Reduced Corrosion Related Cracking</vt:lpstr>
      <vt:lpstr>Reducing Cracking Related to Autogenous Shrinkage</vt:lpstr>
      <vt:lpstr>Reducing Cracking Related to Autogenous Shrinkage</vt:lpstr>
      <vt:lpstr>More Complete Hydration of PC</vt:lpstr>
      <vt:lpstr>Greater Density – Lower Permeability</vt:lpstr>
      <vt:lpstr>Reduced Permeability</vt:lpstr>
      <vt:lpstr>Densification During the Plastic Phase</vt:lpstr>
      <vt:lpstr>Durability - Reduced Salt  &amp; Acid Attack</vt:lpstr>
      <vt:lpstr>Substitution by Brucite =&gt; Long Term pH control</vt:lpstr>
      <vt:lpstr>Carbonation is Eliminated in Tec-Cement Concretes</vt:lpstr>
      <vt:lpstr>Reduced Steel Corrosion</vt:lpstr>
      <vt:lpstr>Corrosion Reduced by a Lower More Stable Long Term pH</vt:lpstr>
      <vt:lpstr>Less Freeze - Thaw Problems</vt:lpstr>
      <vt:lpstr>Rosendale Concretes - Implied Proof</vt:lpstr>
      <vt:lpstr>Many Issues with Concrete are Actually Mineralogical Issues caused by the Flawed Composition of Portland cement</vt:lpstr>
      <vt:lpstr>Problems with  Portland Cement Fixed</vt:lpstr>
      <vt:lpstr>Problems with  Portland Cement Fixed (1)</vt:lpstr>
      <vt:lpstr>Problems with  Portland Cement Fixed (2)</vt:lpstr>
      <vt:lpstr>Problems with  Portland Cement Fixed (3)</vt:lpstr>
      <vt:lpstr>Problems with  Portland Cement Fixed (4)</vt:lpstr>
      <vt:lpstr>Problems with  Portland Cement Fixed (5)</vt:lpstr>
      <vt:lpstr>Back to Science</vt:lpstr>
      <vt:lpstr>TecEco Binder Theory – Better Cements</vt:lpstr>
      <vt:lpstr>TecEco Patents – The Fine Print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DellStudioXPSUser</dc:creator>
  <cp:lastModifiedBy>DellStudioXPSUser</cp:lastModifiedBy>
  <cp:revision>648</cp:revision>
  <cp:lastPrinted>2011-02-03T10:34:44Z</cp:lastPrinted>
  <dcterms:created xsi:type="dcterms:W3CDTF">2011-01-25T03:20:14Z</dcterms:created>
  <dcterms:modified xsi:type="dcterms:W3CDTF">2013-03-23T22:04:37Z</dcterms:modified>
</cp:coreProperties>
</file>